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3" r:id="rId2"/>
    <p:sldMasterId id="2147483748" r:id="rId3"/>
  </p:sldMasterIdLst>
  <p:notesMasterIdLst>
    <p:notesMasterId r:id="rId110"/>
  </p:notesMasterIdLst>
  <p:sldIdLst>
    <p:sldId id="1720" r:id="rId4"/>
    <p:sldId id="2147479601" r:id="rId5"/>
    <p:sldId id="1660" r:id="rId6"/>
    <p:sldId id="258" r:id="rId7"/>
    <p:sldId id="2147479337" r:id="rId8"/>
    <p:sldId id="2147479546" r:id="rId9"/>
    <p:sldId id="2103812866" r:id="rId10"/>
    <p:sldId id="2103812867" r:id="rId11"/>
    <p:sldId id="2103812676" r:id="rId12"/>
    <p:sldId id="4604" r:id="rId13"/>
    <p:sldId id="2147479340" r:id="rId14"/>
    <p:sldId id="2147479548" r:id="rId15"/>
    <p:sldId id="2147478826" r:id="rId16"/>
    <p:sldId id="2147479611" r:id="rId17"/>
    <p:sldId id="2147478856" r:id="rId18"/>
    <p:sldId id="2147479553" r:id="rId19"/>
    <p:sldId id="2103812896" r:id="rId20"/>
    <p:sldId id="2147479547" r:id="rId21"/>
    <p:sldId id="2147479610" r:id="rId22"/>
    <p:sldId id="2147479587" r:id="rId23"/>
    <p:sldId id="2147479602" r:id="rId24"/>
    <p:sldId id="2147479603" r:id="rId25"/>
    <p:sldId id="2147479564" r:id="rId26"/>
    <p:sldId id="260" r:id="rId27"/>
    <p:sldId id="2147479566" r:id="rId28"/>
    <p:sldId id="2147480453" r:id="rId29"/>
    <p:sldId id="2147479567" r:id="rId30"/>
    <p:sldId id="2147479568" r:id="rId31"/>
    <p:sldId id="2147468598" r:id="rId32"/>
    <p:sldId id="2147479307" r:id="rId33"/>
    <p:sldId id="2147479609" r:id="rId34"/>
    <p:sldId id="2147479559" r:id="rId35"/>
    <p:sldId id="2147480446" r:id="rId36"/>
    <p:sldId id="2147479586" r:id="rId37"/>
    <p:sldId id="2147479582" r:id="rId38"/>
    <p:sldId id="2147479555" r:id="rId39"/>
    <p:sldId id="2147479585" r:id="rId40"/>
    <p:sldId id="2147479583" r:id="rId41"/>
    <p:sldId id="2147479605" r:id="rId42"/>
    <p:sldId id="2147479557" r:id="rId43"/>
    <p:sldId id="2147479558" r:id="rId44"/>
    <p:sldId id="2147479584" r:id="rId45"/>
    <p:sldId id="2147479549" r:id="rId46"/>
    <p:sldId id="2147479590" r:id="rId47"/>
    <p:sldId id="2147479599" r:id="rId48"/>
    <p:sldId id="2147479347" r:id="rId49"/>
    <p:sldId id="2147479596" r:id="rId50"/>
    <p:sldId id="2147479617" r:id="rId51"/>
    <p:sldId id="2147479579" r:id="rId52"/>
    <p:sldId id="2147479604" r:id="rId53"/>
    <p:sldId id="266" r:id="rId54"/>
    <p:sldId id="270" r:id="rId55"/>
    <p:sldId id="2147480451" r:id="rId56"/>
    <p:sldId id="268" r:id="rId57"/>
    <p:sldId id="2147479358" r:id="rId58"/>
    <p:sldId id="2147479545" r:id="rId59"/>
    <p:sldId id="271" r:id="rId60"/>
    <p:sldId id="2147479607" r:id="rId61"/>
    <p:sldId id="2147479350" r:id="rId62"/>
    <p:sldId id="272" r:id="rId63"/>
    <p:sldId id="2147479597" r:id="rId64"/>
    <p:sldId id="2147479351" r:id="rId65"/>
    <p:sldId id="2147479550" r:id="rId66"/>
    <p:sldId id="2147479592" r:id="rId67"/>
    <p:sldId id="2147479595" r:id="rId68"/>
    <p:sldId id="2147479589" r:id="rId69"/>
    <p:sldId id="2147479562" r:id="rId70"/>
    <p:sldId id="273" r:id="rId71"/>
    <p:sldId id="2147479329" r:id="rId72"/>
    <p:sldId id="256" r:id="rId73"/>
    <p:sldId id="2147479364" r:id="rId74"/>
    <p:sldId id="2147479551" r:id="rId75"/>
    <p:sldId id="2147479612" r:id="rId76"/>
    <p:sldId id="2147479352" r:id="rId77"/>
    <p:sldId id="2147479561" r:id="rId78"/>
    <p:sldId id="2147479344" r:id="rId79"/>
    <p:sldId id="2147479543" r:id="rId80"/>
    <p:sldId id="2147479577" r:id="rId81"/>
    <p:sldId id="2147479353" r:id="rId82"/>
    <p:sldId id="2147470431" r:id="rId83"/>
    <p:sldId id="2147469123" r:id="rId84"/>
    <p:sldId id="2147479613" r:id="rId85"/>
    <p:sldId id="2147479576" r:id="rId86"/>
    <p:sldId id="2147470429" r:id="rId87"/>
    <p:sldId id="2147470456" r:id="rId88"/>
    <p:sldId id="2147470470" r:id="rId89"/>
    <p:sldId id="2147470487" r:id="rId90"/>
    <p:sldId id="2147470525" r:id="rId91"/>
    <p:sldId id="2147478565" r:id="rId92"/>
    <p:sldId id="2147470430" r:id="rId93"/>
    <p:sldId id="2147479600" r:id="rId94"/>
    <p:sldId id="2147479343" r:id="rId95"/>
    <p:sldId id="2103812796" r:id="rId96"/>
    <p:sldId id="2147479552" r:id="rId97"/>
    <p:sldId id="2147479591" r:id="rId98"/>
    <p:sldId id="2147479598" r:id="rId99"/>
    <p:sldId id="2147479593" r:id="rId100"/>
    <p:sldId id="2147479581" r:id="rId101"/>
    <p:sldId id="2147479580" r:id="rId102"/>
    <p:sldId id="2147479571" r:id="rId103"/>
    <p:sldId id="2147479608" r:id="rId104"/>
    <p:sldId id="2147479572" r:id="rId105"/>
    <p:sldId id="2147479575" r:id="rId106"/>
    <p:sldId id="2103813079" r:id="rId107"/>
    <p:sldId id="2147479588" r:id="rId108"/>
    <p:sldId id="304" r:id="rId10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4388AB-D56E-4281-85CC-08B0AA2F47A3}">
          <p14:sldIdLst>
            <p14:sldId id="1720"/>
            <p14:sldId id="2147479601"/>
            <p14:sldId id="1660"/>
            <p14:sldId id="258"/>
            <p14:sldId id="2147479337"/>
          </p14:sldIdLst>
        </p14:section>
        <p14:section name="Introducing Confidential Computing" id="{70653657-1310-4D86-9A88-EFBAE2483656}">
          <p14:sldIdLst>
            <p14:sldId id="2147479546"/>
            <p14:sldId id="2103812866"/>
            <p14:sldId id="2103812867"/>
            <p14:sldId id="2103812676"/>
            <p14:sldId id="4604"/>
            <p14:sldId id="2147479340"/>
          </p14:sldIdLst>
        </p14:section>
        <p14:section name="Azure Confidential Computing Technologies" id="{EA89196E-97D8-46BE-A08C-0A185DE8975D}">
          <p14:sldIdLst>
            <p14:sldId id="2147479548"/>
            <p14:sldId id="2147478826"/>
            <p14:sldId id="2147479611"/>
            <p14:sldId id="2147478856"/>
            <p14:sldId id="2147479553"/>
            <p14:sldId id="2103812896"/>
          </p14:sldIdLst>
        </p14:section>
        <p14:section name="Azure Confidential VMs with AMD SEV-SNP" id="{D797684A-BD25-44BF-A5D7-1DF287600FF2}">
          <p14:sldIdLst>
            <p14:sldId id="2147479547"/>
            <p14:sldId id="2147479610"/>
            <p14:sldId id="2147479587"/>
            <p14:sldId id="2147479602"/>
            <p14:sldId id="2147479603"/>
            <p14:sldId id="2147479564"/>
            <p14:sldId id="260"/>
            <p14:sldId id="2147479566"/>
            <p14:sldId id="2147480453"/>
            <p14:sldId id="2147479567"/>
            <p14:sldId id="2147479568"/>
            <p14:sldId id="2147468598"/>
            <p14:sldId id="2147479307"/>
            <p14:sldId id="2147479609"/>
            <p14:sldId id="2147479559"/>
            <p14:sldId id="2147480446"/>
          </p14:sldIdLst>
        </p14:section>
        <p14:section name="Architecture of Confidential VMs on Azure" id="{D461EEB0-2D70-439E-BAD4-142CB0BADAE8}">
          <p14:sldIdLst>
            <p14:sldId id="2147479586"/>
            <p14:sldId id="2147479582"/>
            <p14:sldId id="2147479555"/>
            <p14:sldId id="2147479585"/>
            <p14:sldId id="2147479583"/>
            <p14:sldId id="2147479605"/>
            <p14:sldId id="2147479557"/>
            <p14:sldId id="2147479558"/>
            <p14:sldId id="2147479584"/>
          </p14:sldIdLst>
        </p14:section>
        <p14:section name="Hands on lab: Deploying Confidential VM" id="{8B1E391B-5DA7-4B6D-BEB6-8C0FBE1D3B1D}">
          <p14:sldIdLst>
            <p14:sldId id="2147479549"/>
            <p14:sldId id="2147479590"/>
          </p14:sldIdLst>
        </p14:section>
        <p14:section name="Overview of Attestation in AMD SEV-SNP" id="{5937FD27-CA23-443D-8E1B-E7CB7C5DC14A}">
          <p14:sldIdLst>
            <p14:sldId id="2147479599"/>
            <p14:sldId id="2147479347"/>
            <p14:sldId id="2147479596"/>
            <p14:sldId id="2147479617"/>
            <p14:sldId id="2147479579"/>
            <p14:sldId id="2147479604"/>
            <p14:sldId id="266"/>
            <p14:sldId id="270"/>
            <p14:sldId id="2147480451"/>
            <p14:sldId id="268"/>
            <p14:sldId id="2147479358"/>
            <p14:sldId id="2147479545"/>
            <p14:sldId id="271"/>
            <p14:sldId id="2147479607"/>
            <p14:sldId id="2147479350"/>
            <p14:sldId id="272"/>
            <p14:sldId id="2147479597"/>
            <p14:sldId id="2147479351"/>
          </p14:sldIdLst>
        </p14:section>
        <p14:section name="Generating and validating attestation report" id="{2A6403E7-C2F0-4E2C-A570-62C4C4A56AAA}">
          <p14:sldIdLst>
            <p14:sldId id="2147479550"/>
            <p14:sldId id="2147479592"/>
            <p14:sldId id="2147479595"/>
          </p14:sldIdLst>
        </p14:section>
        <p14:section name="Guest attestation for confidential VMs" id="{6E04F3CC-FEF8-4473-8ABF-0DDCF473EABB}">
          <p14:sldIdLst>
            <p14:sldId id="2147479589"/>
            <p14:sldId id="2147479562"/>
            <p14:sldId id="273"/>
            <p14:sldId id="2147479329"/>
            <p14:sldId id="256"/>
            <p14:sldId id="2147479364"/>
          </p14:sldIdLst>
        </p14:section>
        <p14:section name="Confidential Containers on Azure Containers Instances" id="{C459B9C0-980A-4C1C-B4E4-8989B187D054}">
          <p14:sldIdLst>
            <p14:sldId id="2147479551"/>
            <p14:sldId id="2147479612"/>
            <p14:sldId id="2147479352"/>
            <p14:sldId id="2147479561"/>
            <p14:sldId id="2147479344"/>
            <p14:sldId id="2147479543"/>
            <p14:sldId id="2147479577"/>
            <p14:sldId id="2147479353"/>
            <p14:sldId id="2147470431"/>
            <p14:sldId id="2147469123"/>
            <p14:sldId id="2147479613"/>
            <p14:sldId id="2147479576"/>
            <p14:sldId id="2147470429"/>
            <p14:sldId id="2147470456"/>
            <p14:sldId id="2147470470"/>
            <p14:sldId id="2147470487"/>
            <p14:sldId id="2147470525"/>
            <p14:sldId id="2147478565"/>
            <p14:sldId id="2147470430"/>
            <p14:sldId id="2147479600"/>
            <p14:sldId id="2147479343"/>
            <p14:sldId id="2103812796"/>
          </p14:sldIdLst>
        </p14:section>
        <p14:section name="Hands On Lab ACI" id="{FD3AA0AB-CFD6-421F-B412-581DBE0C64E8}">
          <p14:sldIdLst>
            <p14:sldId id="2147479552"/>
            <p14:sldId id="2147479591"/>
            <p14:sldId id="2147479598"/>
            <p14:sldId id="2147479593"/>
          </p14:sldIdLst>
        </p14:section>
        <p14:section name="Confidential Containers on AKS" id="{999DAA48-06A2-4D18-90FA-5B572C6B2A48}">
          <p14:sldIdLst>
            <p14:sldId id="2147479581"/>
            <p14:sldId id="2147479580"/>
            <p14:sldId id="2147479571"/>
            <p14:sldId id="2147479608"/>
            <p14:sldId id="2147479572"/>
            <p14:sldId id="2147479575"/>
            <p14:sldId id="2103813079"/>
            <p14:sldId id="2147479588"/>
            <p14:sldId id="3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0078D4"/>
    <a:srgbClr val="0C71CE"/>
    <a:srgbClr val="171717"/>
    <a:srgbClr val="50E6FF"/>
    <a:srgbClr val="006FC0"/>
    <a:srgbClr val="2E75B6"/>
    <a:srgbClr val="243A5E"/>
    <a:srgbClr val="CFD2DC"/>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7EB51-5D42-4111-88F1-4144B21777ED}" v="185" dt="2023-07-06T14:28:01.4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212" autoAdjust="0"/>
  </p:normalViewPr>
  <p:slideViewPr>
    <p:cSldViewPr snapToGrid="0">
      <p:cViewPr varScale="1">
        <p:scale>
          <a:sx n="96" d="100"/>
          <a:sy n="96" d="100"/>
        </p:scale>
        <p:origin x="240"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viewProps" Target="view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theme" Target="theme/theme1.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notesMaster" Target="notesMasters/notesMaster1.xml"/><Relationship Id="rId115" Type="http://schemas.microsoft.com/office/2015/10/relationships/revisionInfo" Target="revisionInfo.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microsoft.com/office/2018/10/relationships/authors" Target="authors.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amdcloud-my.sharepoint.com/personal/seankerr_amd_com/Documents/Claims%20DCasv5%20vs%20Das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'Charts Normalized to CVM'!$N$6</c:f>
              <c:strCache>
                <c:ptCount val="1"/>
                <c:pt idx="0">
                  <c:v>DC16asv5</c:v>
                </c:pt>
              </c:strCache>
            </c:strRef>
          </c:tx>
          <c:spPr>
            <a:gradFill>
              <a:gsLst>
                <a:gs pos="100000">
                  <a:srgbClr val="5A7F8E"/>
                </a:gs>
                <a:gs pos="15000">
                  <a:srgbClr val="BBD4DE"/>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CVM'!$O$6:$T$6</c:f>
              <c:numCache>
                <c:formatCode>0%</c:formatCode>
                <c:ptCount val="6"/>
                <c:pt idx="0">
                  <c:v>0.9790057441435468</c:v>
                </c:pt>
                <c:pt idx="1">
                  <c:v>0.97919931614190048</c:v>
                </c:pt>
                <c:pt idx="2">
                  <c:v>0.98</c:v>
                </c:pt>
                <c:pt idx="3">
                  <c:v>0.96</c:v>
                </c:pt>
                <c:pt idx="4">
                  <c:v>0.97</c:v>
                </c:pt>
                <c:pt idx="5">
                  <c:v>0.92</c:v>
                </c:pt>
              </c:numCache>
            </c:numRef>
          </c:val>
          <c:extLst>
            <c:ext xmlns:c16="http://schemas.microsoft.com/office/drawing/2014/chart" uri="{C3380CC4-5D6E-409C-BE32-E72D297353CC}">
              <c16:uniqueId val="{00000000-16E9-4F8B-BDFF-9BCD84FBF968}"/>
            </c:ext>
          </c:extLst>
        </c:ser>
        <c:ser>
          <c:idx val="1"/>
          <c:order val="1"/>
          <c:tx>
            <c:strRef>
              <c:f>'Charts Normalized to CVM'!$N$7</c:f>
              <c:strCache>
                <c:ptCount val="1"/>
                <c:pt idx="0">
                  <c:v>D16asv5</c:v>
                </c:pt>
              </c:strCache>
            </c:strRef>
          </c:tx>
          <c:spPr>
            <a:gradFill>
              <a:gsLst>
                <a:gs pos="85000">
                  <a:srgbClr val="003B4B"/>
                </a:gs>
                <a:gs pos="15000">
                  <a:srgbClr val="6895A6"/>
                </a:gs>
              </a:gsLst>
              <a:lin ang="5400000" scaled="0"/>
            </a:gradFill>
            <a:ln w="9525" cap="flat" cmpd="sng" algn="ctr">
              <a:solidFill>
                <a:schemeClr val="accent2">
                  <a:shade val="95000"/>
                </a:schemeClr>
              </a:solidFill>
              <a:round/>
            </a:ln>
            <a:effectLst/>
          </c:spPr>
          <c:invertIfNegative val="0"/>
          <c:dLbls>
            <c:dLbl>
              <c:idx val="0"/>
              <c:tx>
                <c:rich>
                  <a:bodyPr/>
                  <a:lstStyle/>
                  <a:p>
                    <a:r>
                      <a:rPr lang="en-US"/>
                      <a:t>100%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6E9-4F8B-BDFF-9BCD84FBF968}"/>
                </c:ext>
              </c:extLst>
            </c:dLbl>
            <c:dLbl>
              <c:idx val="1"/>
              <c:tx>
                <c:rich>
                  <a:bodyPr/>
                  <a:lstStyle/>
                  <a:p>
                    <a:fld id="{3DE67877-C2F9-44C4-A5D1-C1A1CA607707}" type="VALUE">
                      <a:rPr lang="en-US" smtClean="0"/>
                      <a:pPr/>
                      <a:t>[VALUE]</a:t>
                    </a:fld>
                    <a:r>
                      <a:rPr lang="en-US"/>
                      <a:t>00%</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E9-4F8B-BDFF-9BCD84FBF96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CVM'!$O$7:$T$7</c:f>
              <c:numCache>
                <c:formatCode>General</c:formatCode>
                <c:ptCount val="6"/>
                <c:pt idx="0">
                  <c:v>1</c:v>
                </c:pt>
                <c:pt idx="1">
                  <c:v>1</c:v>
                </c:pt>
                <c:pt idx="2" formatCode="0%">
                  <c:v>1</c:v>
                </c:pt>
                <c:pt idx="3" formatCode="0%">
                  <c:v>1</c:v>
                </c:pt>
                <c:pt idx="4" formatCode="0%">
                  <c:v>1</c:v>
                </c:pt>
                <c:pt idx="5" formatCode="0%">
                  <c:v>1</c:v>
                </c:pt>
              </c:numCache>
            </c:numRef>
          </c:val>
          <c:extLst>
            <c:ext xmlns:c16="http://schemas.microsoft.com/office/drawing/2014/chart" uri="{C3380CC4-5D6E-409C-BE32-E72D297353CC}">
              <c16:uniqueId val="{00000003-16E9-4F8B-BDFF-9BCD84FBF968}"/>
            </c:ext>
          </c:extLst>
        </c:ser>
        <c:dLbls>
          <c:dLblPos val="outEnd"/>
          <c:showLegendKey val="0"/>
          <c:showVal val="1"/>
          <c:showCatName val="0"/>
          <c:showSerName val="0"/>
          <c:showPercent val="0"/>
          <c:showBubbleSize val="0"/>
        </c:dLbls>
        <c:gapWidth val="100"/>
        <c:overlap val="-24"/>
        <c:axId val="1181273816"/>
        <c:axId val="1181275128"/>
      </c:barChart>
      <c:catAx>
        <c:axId val="1181273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crossAx val="1181275128"/>
        <c:crosses val="autoZero"/>
        <c:auto val="1"/>
        <c:lblAlgn val="ctr"/>
        <c:lblOffset val="100"/>
        <c:noMultiLvlLbl val="0"/>
      </c:catAx>
      <c:valAx>
        <c:axId val="1181275128"/>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crossAx val="1181273816"/>
        <c:crosses val="autoZero"/>
        <c:crossBetween val="between"/>
      </c:valAx>
      <c:spPr>
        <a:noFill/>
        <a:ln>
          <a:noFill/>
        </a:ln>
        <a:effectLst/>
      </c:spPr>
    </c:plotArea>
    <c:legend>
      <c:legendPos val="b"/>
      <c:layout>
        <c:manualLayout>
          <c:xMode val="edge"/>
          <c:yMode val="edge"/>
          <c:x val="0.38551475079711361"/>
          <c:y val="0.93374316186572748"/>
          <c:w val="0.22897049840577277"/>
          <c:h val="4.29130209706683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8C2E0-9763-4847-92E3-67DE9610173B}" type="datetimeFigureOut">
              <a:rPr lang="en-US" smtClean="0"/>
              <a:t>7/6/2023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48F7A-A6B7-4BFF-A329-318F491AC38E}" type="slidenum">
              <a:rPr lang="en-US" smtClean="0"/>
              <a:t>‹#›</a:t>
            </a:fld>
            <a:endParaRPr lang="en-US"/>
          </a:p>
        </p:txBody>
      </p:sp>
    </p:spTree>
    <p:extLst>
      <p:ext uri="{BB962C8B-B14F-4D97-AF65-F5344CB8AC3E}">
        <p14:creationId xmlns:p14="http://schemas.microsoft.com/office/powerpoint/2010/main" val="22082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intro-to-confidential-computing-with-azure-virtual-machines/what-is-azure-confidential-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techcommunity.microsoft.com/t5/azure-confidential-computing/announcing-trusted-launch-as-default-in-azure-portal/ba-p/3854872"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W0zuziY9mrk"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github.com/openenclave/openenclave/issues/4630"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github.com/microsoft/opengcs"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github.com/Azure/azure-cli-extensions/blob/main/src/confcom/azext_confcom/README.md"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100.xml"/><Relationship Id="rId1" Type="http://schemas.openxmlformats.org/officeDocument/2006/relationships/notesMaster" Target="../notesMasters/notesMaster1.xml"/><Relationship Id="rId4" Type="http://schemas.openxmlformats.org/officeDocument/2006/relationships/hyperlink" Target="https://www.youtube.com/watch?v=DtvtJYPrZp4" TargetMode="Externa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7/6/2023 4:26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What is Azure confidential computing? - Training | Microsoft Learn</a:t>
            </a:r>
            <a:endParaRPr lang="fr-FR" dirty="0"/>
          </a:p>
        </p:txBody>
      </p:sp>
      <p:sp>
        <p:nvSpPr>
          <p:cNvPr id="4" name="Slide Number Placeholder 3"/>
          <p:cNvSpPr>
            <a:spLocks noGrp="1"/>
          </p:cNvSpPr>
          <p:nvPr>
            <p:ph type="sldNum" sz="quarter" idx="5"/>
          </p:nvPr>
        </p:nvSpPr>
        <p:spPr/>
        <p:txBody>
          <a:bodyPr/>
          <a:lstStyle/>
          <a:p>
            <a:fld id="{8A965D1F-7DF7-4273-8BA7-754C6FD082DB}" type="slidenum">
              <a:rPr lang="en-US" smtClean="0"/>
              <a:t>11</a:t>
            </a:fld>
            <a:endParaRPr lang="en-US"/>
          </a:p>
        </p:txBody>
      </p:sp>
    </p:spTree>
    <p:extLst>
      <p:ext uri="{BB962C8B-B14F-4D97-AF65-F5344CB8AC3E}">
        <p14:creationId xmlns:p14="http://schemas.microsoft.com/office/powerpoint/2010/main" val="2530152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0CB43-E214-42FE-83A1-5A278DA802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2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53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967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Reference: </a:t>
            </a:r>
            <a:r>
              <a:rPr lang="en-US" dirty="0">
                <a:hlinkClick r:id="rId3"/>
              </a:rPr>
              <a:t>Announcing Trusted Launch as default in Azure Portal - Microsoft Community Hub</a:t>
            </a:r>
            <a:endParaRPr lang="en-US" b="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D0658-72F3-4091-A6FE-AC9FCF10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78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Reference: OC3 Conference - Customer managed TCB with CVMs on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https://www.youtube.com/watch?v=1gRaL8BCKhE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82DCC2-CB35-430E-97A6-5B0E4E32F22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5423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21</a:t>
            </a:fld>
            <a:endParaRPr lang="en-US"/>
          </a:p>
        </p:txBody>
      </p:sp>
    </p:spTree>
    <p:extLst>
      <p:ext uri="{BB962C8B-B14F-4D97-AF65-F5344CB8AC3E}">
        <p14:creationId xmlns:p14="http://schemas.microsoft.com/office/powerpoint/2010/main" val="111995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787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r>
              <a:rPr lang="fr-FR">
                <a:hlinkClick r:id="rId3"/>
              </a:rPr>
              <a:t>AMD SEV-SNP Development Update - David Kaplan, Advanced Micro </a:t>
            </a:r>
            <a:r>
              <a:rPr lang="fr-FR" err="1">
                <a:hlinkClick r:id="rId3"/>
              </a:rPr>
              <a:t>Devices</a:t>
            </a:r>
            <a:r>
              <a:rPr lang="fr-FR">
                <a:hlinkClick r:id="rId3"/>
              </a:rPr>
              <a:t> &amp; Brijesh Singh, SMTS - YouTube</a:t>
            </a: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24</a:t>
            </a:fld>
            <a:endParaRPr lang="en-US"/>
          </a:p>
        </p:txBody>
      </p:sp>
    </p:spTree>
    <p:extLst>
      <p:ext uri="{BB962C8B-B14F-4D97-AF65-F5344CB8AC3E}">
        <p14:creationId xmlns:p14="http://schemas.microsoft.com/office/powerpoint/2010/main" val="103416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25</a:t>
            </a:fld>
            <a:endParaRPr lang="en-US"/>
          </a:p>
        </p:txBody>
      </p:sp>
    </p:spTree>
    <p:extLst>
      <p:ext uri="{BB962C8B-B14F-4D97-AF65-F5344CB8AC3E}">
        <p14:creationId xmlns:p14="http://schemas.microsoft.com/office/powerpoint/2010/main" val="295974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a:t>
            </a:fld>
            <a:endParaRPr lang="en-US"/>
          </a:p>
        </p:txBody>
      </p:sp>
    </p:spTree>
    <p:extLst>
      <p:ext uri="{BB962C8B-B14F-4D97-AF65-F5344CB8AC3E}">
        <p14:creationId xmlns:p14="http://schemas.microsoft.com/office/powerpoint/2010/main" val="412449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26</a:t>
            </a:fld>
            <a:endParaRPr lang="en-US"/>
          </a:p>
        </p:txBody>
      </p:sp>
    </p:spTree>
    <p:extLst>
      <p:ext uri="{BB962C8B-B14F-4D97-AF65-F5344CB8AC3E}">
        <p14:creationId xmlns:p14="http://schemas.microsoft.com/office/powerpoint/2010/main" val="40820432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27</a:t>
            </a:fld>
            <a:endParaRPr lang="en-US"/>
          </a:p>
        </p:txBody>
      </p:sp>
    </p:spTree>
    <p:extLst>
      <p:ext uri="{BB962C8B-B14F-4D97-AF65-F5344CB8AC3E}">
        <p14:creationId xmlns:p14="http://schemas.microsoft.com/office/powerpoint/2010/main" val="3113969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28</a:t>
            </a:fld>
            <a:endParaRPr lang="en-US"/>
          </a:p>
        </p:txBody>
      </p:sp>
    </p:spTree>
    <p:extLst>
      <p:ext uri="{BB962C8B-B14F-4D97-AF65-F5344CB8AC3E}">
        <p14:creationId xmlns:p14="http://schemas.microsoft.com/office/powerpoint/2010/main" val="19014824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576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9440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344053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7483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290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553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dirty="0">
                <a:hlinkClick r:id="rId3"/>
              </a:rPr>
              <a:t>Confidential VMs on Azure - Microsoft Community Hub</a:t>
            </a: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6132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7/6/2023 4:26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defRPr/>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b="1" dirty="0">
                <a:solidFill>
                  <a:prstClr val="black"/>
                </a:solidFill>
                <a:latin typeface="Segoe UI Semibold" panose="020B0702040204020203" pitchFamily="34" charset="0"/>
                <a:cs typeface="Segoe UI Semibold" panose="020B0702040204020203" pitchFamily="34" charset="0"/>
              </a:rPr>
              <a:t>Memory Management Components:</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Components such as virtual device drivers enable the use of our mechanism to manage page visibility.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The mechanism allows the guest to maintain a pool of shared memory.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Data is sent to the host by allocating a bounce buffer from the shared memory pool.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R="0" lvl="0" algn="just" fontAlgn="auto">
              <a:lnSpc>
                <a:spcPct val="100000"/>
              </a:lnSpc>
              <a:spcBef>
                <a:spcPts val="0"/>
              </a:spcBef>
              <a:spcAft>
                <a:spcPts val="0"/>
              </a:spcAft>
              <a:buClrTx/>
              <a:buSzTx/>
              <a:tabLst/>
              <a:defRPr/>
            </a:pPr>
            <a:r>
              <a:rPr lang="en-US" b="1" dirty="0">
                <a:solidFill>
                  <a:prstClr val="black"/>
                </a:solidFill>
                <a:latin typeface="Segoe UI Semibold" panose="020B0702040204020203" pitchFamily="34" charset="0"/>
                <a:cs typeface="Segoe UI Semibold" panose="020B0702040204020203" pitchFamily="34" charset="0"/>
              </a:rPr>
              <a:t>Dynamic Memory Conversion Model:</a:t>
            </a:r>
          </a:p>
          <a:p>
            <a:pPr marL="171450" indent="-171450" algn="just">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lang="en-US" sz="1200" dirty="0">
                <a:solidFill>
                  <a:prstClr val="black"/>
                </a:solidFill>
                <a:latin typeface="Segoe UI" panose="020B0502040204020203" pitchFamily="34" charset="0"/>
                <a:cs typeface="Segoe UI" panose="020B0502040204020203" pitchFamily="34" charset="0"/>
              </a:rPr>
              <a:t>The pool of shared memory is not fixed and can adapt to the needs of the workload.</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The confidential computing platform prevents the hypervisor or anything other than the code inside the Confidential VM from making pages shared.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709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39</a:t>
            </a:fld>
            <a:endParaRPr lang="en-US"/>
          </a:p>
        </p:txBody>
      </p:sp>
    </p:spTree>
    <p:extLst>
      <p:ext uri="{BB962C8B-B14F-4D97-AF65-F5344CB8AC3E}">
        <p14:creationId xmlns:p14="http://schemas.microsoft.com/office/powerpoint/2010/main" val="15041959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Interrupt Controller Emulation: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Our hypervisor typically emulates the APIC to generate emulated interrupts for guests.</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918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4404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a:t>
            </a:r>
            <a:r>
              <a:rPr lang="en-US">
                <a:hlinkClick r:id="rId3"/>
              </a:rPr>
              <a:t>Confidential VMs on Azure - Microsoft Community Hub</a:t>
            </a:r>
            <a:endParaRPr lang="en-US">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220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cvm_deployment.md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44</a:t>
            </a:fld>
            <a:endParaRPr lang="en-US"/>
          </a:p>
        </p:txBody>
      </p:sp>
    </p:spTree>
    <p:extLst>
      <p:ext uri="{BB962C8B-B14F-4D97-AF65-F5344CB8AC3E}">
        <p14:creationId xmlns:p14="http://schemas.microsoft.com/office/powerpoint/2010/main" val="30471940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46</a:t>
            </a:fld>
            <a:endParaRPr lang="en-US"/>
          </a:p>
        </p:txBody>
      </p:sp>
    </p:spTree>
    <p:extLst>
      <p:ext uri="{BB962C8B-B14F-4D97-AF65-F5344CB8AC3E}">
        <p14:creationId xmlns:p14="http://schemas.microsoft.com/office/powerpoint/2010/main" val="6311239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47</a:t>
            </a:fld>
            <a:endParaRPr lang="en-US"/>
          </a:p>
        </p:txBody>
      </p:sp>
    </p:spTree>
    <p:extLst>
      <p:ext uri="{BB962C8B-B14F-4D97-AF65-F5344CB8AC3E}">
        <p14:creationId xmlns:p14="http://schemas.microsoft.com/office/powerpoint/2010/main" val="2804935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48</a:t>
            </a:fld>
            <a:endParaRPr lang="en-US"/>
          </a:p>
        </p:txBody>
      </p:sp>
    </p:spTree>
    <p:extLst>
      <p:ext uri="{BB962C8B-B14F-4D97-AF65-F5344CB8AC3E}">
        <p14:creationId xmlns:p14="http://schemas.microsoft.com/office/powerpoint/2010/main" val="26849274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7/6/2023 4:26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00912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a:t>
            </a:fld>
            <a:endParaRPr lang="en-US"/>
          </a:p>
        </p:txBody>
      </p:sp>
    </p:spTree>
    <p:extLst>
      <p:ext uri="{BB962C8B-B14F-4D97-AF65-F5344CB8AC3E}">
        <p14:creationId xmlns:p14="http://schemas.microsoft.com/office/powerpoint/2010/main" val="290099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51</a:t>
            </a:fld>
            <a:endParaRPr lang="en-US"/>
          </a:p>
        </p:txBody>
      </p:sp>
    </p:spTree>
    <p:extLst>
      <p:ext uri="{BB962C8B-B14F-4D97-AF65-F5344CB8AC3E}">
        <p14:creationId xmlns:p14="http://schemas.microsoft.com/office/powerpoint/2010/main" val="1720969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52</a:t>
            </a:fld>
            <a:endParaRPr lang="en-US"/>
          </a:p>
        </p:txBody>
      </p:sp>
    </p:spTree>
    <p:extLst>
      <p:ext uri="{BB962C8B-B14F-4D97-AF65-F5344CB8AC3E}">
        <p14:creationId xmlns:p14="http://schemas.microsoft.com/office/powerpoint/2010/main" val="487107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98425" marR="556260">
              <a:spcBef>
                <a:spcPts val="1205"/>
              </a:spcBef>
              <a:spcAft>
                <a:spcPts val="0"/>
              </a:spcAft>
            </a:pPr>
            <a:r>
              <a:rPr lang="en-US" sz="1800" dirty="0">
                <a:effectLst/>
                <a:latin typeface="Times New Roman" panose="02020603050405020304" pitchFamily="18" charset="0"/>
                <a:ea typeface="Times New Roman" panose="02020603050405020304" pitchFamily="18" charset="0"/>
              </a:rPr>
              <a:t>As part of the input to the SNP_LAUNCH_FINISH command, the hypervisor may provide an optional data structure called the identity block. The identity block contains the expected launch digest of the guest, information uniquely identifying the guest, the guest policy bitfield, and a signature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by</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guest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owner.</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provided</a:t>
            </a:r>
            <a:r>
              <a:rPr lang="en-US" sz="1800" spc="-2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launch</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digest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is</a:t>
            </a:r>
            <a:r>
              <a:rPr lang="en-US" sz="1800" spc="-2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checked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against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computed</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launch digest, and the provided policy is checked against the policy used to launch the guest. The identifying information is stored in the guest context to be used during key derivation and attestation. Finally, the firmware will check that the signature is valid.</a:t>
            </a:r>
            <a:endParaRPr lang="fr-FR" sz="1800" dirty="0">
              <a:effectLst/>
              <a:latin typeface="Times New Roman" panose="02020603050405020304" pitchFamily="18" charset="0"/>
              <a:ea typeface="Times New Roman" panose="02020603050405020304" pitchFamily="18" charset="0"/>
            </a:endParaRPr>
          </a:p>
          <a:p>
            <a:pPr marL="0" marR="0">
              <a:spcBef>
                <a:spcPts val="50"/>
              </a:spcBef>
              <a:spcAft>
                <a:spcPts val="0"/>
              </a:spcAft>
            </a:pPr>
            <a:r>
              <a:rPr lang="en-US" sz="1800" dirty="0">
                <a:effectLst/>
                <a:latin typeface="Times New Roman" panose="02020603050405020304" pitchFamily="18" charset="0"/>
                <a:ea typeface="Times New Roman" panose="02020603050405020304" pitchFamily="18" charset="0"/>
              </a:rPr>
              <a:t> </a:t>
            </a:r>
            <a:endParaRPr lang="fr-FR" sz="1800" dirty="0">
              <a:effectLst/>
              <a:latin typeface="Times New Roman" panose="02020603050405020304" pitchFamily="18" charset="0"/>
              <a:ea typeface="Times New Roman" panose="02020603050405020304" pitchFamily="18" charset="0"/>
            </a:endParaRPr>
          </a:p>
          <a:p>
            <a:pPr marL="98425" marR="556260">
              <a:spcBef>
                <a:spcPts val="0"/>
              </a:spcBef>
              <a:spcAft>
                <a:spcPts val="0"/>
              </a:spcAft>
            </a:pPr>
            <a:r>
              <a:rPr lang="en-US" sz="1800" dirty="0">
                <a:effectLst/>
                <a:latin typeface="Times New Roman" panose="02020603050405020304" pitchFamily="18" charset="0"/>
                <a:ea typeface="Times New Roman" panose="02020603050405020304" pitchFamily="18" charset="0"/>
              </a:rPr>
              <a:t>The firmware stores the keys used to sign the identity block in the guest context. Attestation reports for the guest contain the public keys to reflect the binding of the guest to the guest owner. A</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guest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owner</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sees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its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public</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keys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in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attestation</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report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knows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that</a:t>
            </a:r>
            <a:r>
              <a:rPr lang="en-US" sz="1800" spc="-15"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the</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launch</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process</a:t>
            </a:r>
            <a:r>
              <a:rPr lang="en-US" sz="1800" spc="-10" dirty="0">
                <a:effectLst/>
                <a:latin typeface="Times New Roman" panose="02020603050405020304" pitchFamily="18" charset="0"/>
                <a:ea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rPr>
              <a:t>used an identity block provided by that guest owner to validate the guest.</a:t>
            </a:r>
            <a:endParaRPr lang="fr-FR" sz="1800" dirty="0">
              <a:effectLst/>
              <a:latin typeface="Times New Roman" panose="02020603050405020304" pitchFamily="18" charset="0"/>
              <a:ea typeface="Times New Roman" panose="02020603050405020304" pitchFamily="18" charset="0"/>
            </a:endParaRPr>
          </a:p>
          <a:p>
            <a:endParaRPr lang="fr-FR" dirty="0"/>
          </a:p>
        </p:txBody>
      </p:sp>
      <p:sp>
        <p:nvSpPr>
          <p:cNvPr id="4" name="Slide Number Placeholder 3"/>
          <p:cNvSpPr>
            <a:spLocks noGrp="1"/>
          </p:cNvSpPr>
          <p:nvPr>
            <p:ph type="sldNum" sz="quarter" idx="5"/>
          </p:nvPr>
        </p:nvSpPr>
        <p:spPr/>
        <p:txBody>
          <a:bodyPr/>
          <a:lstStyle/>
          <a:p>
            <a:fld id="{5FA6008E-ADEF-45A0-BFA9-DDD14F10CC45}" type="slidenum">
              <a:rPr lang="fr-FR" smtClean="0"/>
              <a:t>55</a:t>
            </a:fld>
            <a:endParaRPr lang="fr-FR"/>
          </a:p>
        </p:txBody>
      </p:sp>
    </p:spTree>
    <p:extLst>
      <p:ext uri="{BB962C8B-B14F-4D97-AF65-F5344CB8AC3E}">
        <p14:creationId xmlns:p14="http://schemas.microsoft.com/office/powerpoint/2010/main" val="38771923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The platform security processor (PSP) provides a unique identity to the chip by deriving the Versioned Chip Endorsement Key (VCEK) from chip-unique secrets and the reported TCB version. The PSP provides support for remote attestation, including issuing evidence (or attestation report) which can be used by a relying party to verify that the guest VM (i.e., the utility VM) has been created and configured as expected on a trusted AMD SEV-SNP CPU. The report is requested by a guest VM and issued and signed by the PSP using VCEK. VCEK is endorsed via a certificate that is rooted to AMD’s CA for Milan CPUs. The certificate chain is illustrated below.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56</a:t>
            </a:fld>
            <a:endParaRPr lang="en-US"/>
          </a:p>
        </p:txBody>
      </p:sp>
    </p:spTree>
    <p:extLst>
      <p:ext uri="{BB962C8B-B14F-4D97-AF65-F5344CB8AC3E}">
        <p14:creationId xmlns:p14="http://schemas.microsoft.com/office/powerpoint/2010/main" val="38362346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57</a:t>
            </a:fld>
            <a:endParaRPr lang="en-US"/>
          </a:p>
        </p:txBody>
      </p:sp>
    </p:spTree>
    <p:extLst>
      <p:ext uri="{BB962C8B-B14F-4D97-AF65-F5344CB8AC3E}">
        <p14:creationId xmlns:p14="http://schemas.microsoft.com/office/powerpoint/2010/main" val="3926190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58</a:t>
            </a:fld>
            <a:endParaRPr lang="en-US"/>
          </a:p>
        </p:txBody>
      </p:sp>
    </p:spTree>
    <p:extLst>
      <p:ext uri="{BB962C8B-B14F-4D97-AF65-F5344CB8AC3E}">
        <p14:creationId xmlns:p14="http://schemas.microsoft.com/office/powerpoint/2010/main" val="2397909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AMD SEV-SNP Attestation: Establishing Trust in Guests - Jeremy Powell, Advanced Micro Devices - YouTube</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59</a:t>
            </a:fld>
            <a:endParaRPr lang="en-US"/>
          </a:p>
        </p:txBody>
      </p:sp>
    </p:spTree>
    <p:extLst>
      <p:ext uri="{BB962C8B-B14F-4D97-AF65-F5344CB8AC3E}">
        <p14:creationId xmlns:p14="http://schemas.microsoft.com/office/powerpoint/2010/main" val="26871873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60</a:t>
            </a:fld>
            <a:endParaRPr lang="en-US"/>
          </a:p>
        </p:txBody>
      </p:sp>
    </p:spTree>
    <p:extLst>
      <p:ext uri="{BB962C8B-B14F-4D97-AF65-F5344CB8AC3E}">
        <p14:creationId xmlns:p14="http://schemas.microsoft.com/office/powerpoint/2010/main" val="19777751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61</a:t>
            </a:fld>
            <a:endParaRPr lang="en-US"/>
          </a:p>
        </p:txBody>
      </p:sp>
    </p:spTree>
    <p:extLst>
      <p:ext uri="{BB962C8B-B14F-4D97-AF65-F5344CB8AC3E}">
        <p14:creationId xmlns:p14="http://schemas.microsoft.com/office/powerpoint/2010/main" val="40818755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 </a:t>
            </a:r>
            <a:r>
              <a:rPr lang="fr-FR" dirty="0" err="1"/>
              <a:t>sudo</a:t>
            </a:r>
            <a:r>
              <a:rPr lang="fr-FR" dirty="0"/>
              <a:t> </a:t>
            </a:r>
            <a:r>
              <a:rPr lang="fr-FR" dirty="0" err="1"/>
              <a:t>dmesg</a:t>
            </a:r>
            <a:r>
              <a:rPr lang="fr-FR" dirty="0"/>
              <a:t> | </a:t>
            </a:r>
            <a:r>
              <a:rPr lang="fr-FR" dirty="0" err="1"/>
              <a:t>grep</a:t>
            </a:r>
            <a:r>
              <a:rPr lang="fr-FR" dirty="0"/>
              <a:t> SEV</a:t>
            </a:r>
          </a:p>
        </p:txBody>
      </p:sp>
      <p:sp>
        <p:nvSpPr>
          <p:cNvPr id="4" name="Slide Number Placeholder 3"/>
          <p:cNvSpPr>
            <a:spLocks noGrp="1"/>
          </p:cNvSpPr>
          <p:nvPr>
            <p:ph type="sldNum" sz="quarter" idx="5"/>
          </p:nvPr>
        </p:nvSpPr>
        <p:spPr/>
        <p:txBody>
          <a:bodyPr/>
          <a:lstStyle/>
          <a:p>
            <a:fld id="{5FA6008E-ADEF-45A0-BFA9-DDD14F10CC45}" type="slidenum">
              <a:rPr lang="fr-FR" smtClean="0"/>
              <a:t>62</a:t>
            </a:fld>
            <a:endParaRPr lang="fr-FR"/>
          </a:p>
        </p:txBody>
      </p:sp>
    </p:spTree>
    <p:extLst>
      <p:ext uri="{BB962C8B-B14F-4D97-AF65-F5344CB8AC3E}">
        <p14:creationId xmlns:p14="http://schemas.microsoft.com/office/powerpoint/2010/main" val="384325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875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cvm_attestation.ipynb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64</a:t>
            </a:fld>
            <a:endParaRPr lang="en-US"/>
          </a:p>
        </p:txBody>
      </p:sp>
    </p:spTree>
    <p:extLst>
      <p:ext uri="{BB962C8B-B14F-4D97-AF65-F5344CB8AC3E}">
        <p14:creationId xmlns:p14="http://schemas.microsoft.com/office/powerpoint/2010/main" val="14621669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virtee/snpguest: A CLI tool for interacting with SEV-SNP guest environment (github.com)</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65</a:t>
            </a:fld>
            <a:endParaRPr lang="en-US"/>
          </a:p>
        </p:txBody>
      </p:sp>
    </p:spTree>
    <p:extLst>
      <p:ext uri="{BB962C8B-B14F-4D97-AF65-F5344CB8AC3E}">
        <p14:creationId xmlns:p14="http://schemas.microsoft.com/office/powerpoint/2010/main" val="2457582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10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965D1F-7DF7-4273-8BA7-754C6FD082DB}" type="slidenum">
              <a:rPr lang="en-US" smtClean="0"/>
              <a:t>68</a:t>
            </a:fld>
            <a:endParaRPr lang="en-US"/>
          </a:p>
        </p:txBody>
      </p:sp>
    </p:spTree>
    <p:extLst>
      <p:ext uri="{BB962C8B-B14F-4D97-AF65-F5344CB8AC3E}">
        <p14:creationId xmlns:p14="http://schemas.microsoft.com/office/powerpoint/2010/main" val="2846822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33771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https://dev.to/kimmaida/signing-and-validating-json-web-tokens-jwt-for-everyone-25fb</a:t>
            </a:r>
          </a:p>
          <a:p>
            <a:r>
              <a:rPr lang="en-US" dirty="0"/>
              <a:t>https://certificatedecoder.dev/</a:t>
            </a:r>
          </a:p>
          <a:p>
            <a:r>
              <a:rPr lang="en-US" dirty="0">
                <a:hlinkClick r:id="rId3"/>
              </a:rPr>
              <a:t>AMD SEV Support · Issue #4630 · </a:t>
            </a:r>
            <a:r>
              <a:rPr lang="en-US" dirty="0" err="1">
                <a:hlinkClick r:id="rId3"/>
              </a:rPr>
              <a:t>openenclave</a:t>
            </a:r>
            <a:r>
              <a:rPr lang="en-US" dirty="0">
                <a:hlinkClick r:id="rId3"/>
              </a:rPr>
              <a:t>/</a:t>
            </a:r>
            <a:r>
              <a:rPr lang="en-US" dirty="0" err="1">
                <a:hlinkClick r:id="rId3"/>
              </a:rPr>
              <a:t>openenclave</a:t>
            </a:r>
            <a:r>
              <a:rPr lang="en-US" dirty="0">
                <a:hlinkClick r:id="rId3"/>
              </a:rPr>
              <a:t> (github.com)</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3DEEB2-9728-4CE7-84C8-CAB6C2075E6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0037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https://azure.microsoft.com/en-us/updates/general-availability-confidential-containers-on-azure-container-instances-aci/</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EDEBE9"/>
                </a:solidFill>
                <a:effectLst/>
                <a:latin typeface="-apple-system"/>
              </a:rPr>
              <a:t>Open GCS (Open Guest Compute Service) is a Linux open-source project that aims to further the development of a production-quality implementation of Linux Hyper-V containers on Windows (LCOW). </a:t>
            </a:r>
            <a:r>
              <a:rPr lang="en-US" b="0" i="0" dirty="0">
                <a:effectLst/>
                <a:latin typeface="-apple-system"/>
                <a:hlinkClick r:id="rId3"/>
              </a:rPr>
              <a:t>It is designed to run inside a custom Linux OS for supporting Linux container payloads</a:t>
            </a:r>
            <a:br>
              <a:rPr lang="en-US" b="0" i="0" dirty="0">
                <a:effectLst/>
                <a:latin typeface="-apple-system"/>
              </a:rPr>
            </a:br>
            <a:br>
              <a:rPr lang="en-US" b="0" i="0" dirty="0">
                <a:effectLst/>
                <a:latin typeface="-apple-system"/>
              </a:rPr>
            </a:br>
            <a:r>
              <a:rPr lang="en-US" dirty="0"/>
              <a:t>Reference: OC3 Conference - Confidential containers and configuration integrity </a:t>
            </a:r>
            <a:br>
              <a:rPr lang="en-US" dirty="0"/>
            </a:br>
            <a:r>
              <a:rPr lang="en-US" dirty="0"/>
              <a:t>https://www.youtube.com/watch?v=yaLoq5POv8Q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pple-system"/>
            </a:endParaRPr>
          </a:p>
          <a:p>
            <a:endParaRPr lang="fr-FR"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73</a:t>
            </a:fld>
            <a:endParaRPr lang="en-US"/>
          </a:p>
        </p:txBody>
      </p:sp>
    </p:spTree>
    <p:extLst>
      <p:ext uri="{BB962C8B-B14F-4D97-AF65-F5344CB8AC3E}">
        <p14:creationId xmlns:p14="http://schemas.microsoft.com/office/powerpoint/2010/main" val="42762225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838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Reference: OC3 Conference - Confidential containers and configuration integrity </a:t>
            </a:r>
            <a:br>
              <a:rPr lang="en-US"/>
            </a:br>
            <a:r>
              <a:rPr lang="en-US"/>
              <a:t>https://www.youtube.com/watch?v=yaLoq5POv8Q</a:t>
            </a:r>
            <a:br>
              <a:rPr lang="en-US"/>
            </a:br>
            <a:br>
              <a:rPr lang="en-US"/>
            </a:b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Two </a:t>
            </a:r>
            <a:r>
              <a:rPr lang="en-US" b="1" i="0">
                <a:solidFill>
                  <a:srgbClr val="161616"/>
                </a:solidFill>
                <a:effectLst/>
                <a:latin typeface="Segoe UI" panose="020B0502040204020203" pitchFamily="34" charset="0"/>
              </a:rPr>
              <a:t>open-source sidecars to </a:t>
            </a:r>
            <a:r>
              <a:rPr lang="en-US" b="0" i="0">
                <a:solidFill>
                  <a:srgbClr val="161616"/>
                </a:solidFill>
                <a:effectLst/>
                <a:latin typeface="Segoe UI" panose="020B0502040204020203" pitchFamily="34" charset="0"/>
              </a:rPr>
              <a:t>support confidential functionality within the container group: </a:t>
            </a:r>
            <a:r>
              <a:rPr lang="en-US" b="1" i="0">
                <a:solidFill>
                  <a:srgbClr val="161616"/>
                </a:solidFill>
                <a:effectLst/>
                <a:latin typeface="Segoe UI" panose="020B0502040204020203" pitchFamily="34" charset="0"/>
              </a:rPr>
              <a:t>Secure key release sidecar </a:t>
            </a:r>
            <a:r>
              <a:rPr lang="en-US" b="0" i="0">
                <a:solidFill>
                  <a:srgbClr val="161616"/>
                </a:solidFill>
                <a:effectLst/>
                <a:latin typeface="Segoe UI" panose="020B0502040204020203" pitchFamily="34" charset="0"/>
              </a:rPr>
              <a:t>and </a:t>
            </a:r>
            <a:r>
              <a:rPr lang="fr-FR" b="1" i="0">
                <a:solidFill>
                  <a:srgbClr val="161616"/>
                </a:solidFill>
                <a:effectLst/>
                <a:latin typeface="Segoe UI" panose="020B0502040204020203" pitchFamily="34" charset="0"/>
              </a:rPr>
              <a:t>Encrypted file system sidecar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161616"/>
                </a:solidFill>
                <a:effectLst/>
                <a:latin typeface="Segoe UI" panose="020B0502040204020203" pitchFamily="34" charset="0"/>
              </a:rPr>
              <a:t>      https://github.com/microsoft/confidential-sidecar-containers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83190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OC3 Conference - Confidential containers and configuration integrity </a:t>
            </a:r>
            <a:br>
              <a:rPr lang="en-US" dirty="0"/>
            </a:br>
            <a:r>
              <a:rPr lang="en-US" dirty="0"/>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78</a:t>
            </a:fld>
            <a:endParaRPr lang="en-US"/>
          </a:p>
        </p:txBody>
      </p:sp>
    </p:spTree>
    <p:extLst>
      <p:ext uri="{BB962C8B-B14F-4D97-AF65-F5344CB8AC3E}">
        <p14:creationId xmlns:p14="http://schemas.microsoft.com/office/powerpoint/2010/main" val="18682538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312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OC3 Conference - Confidential containers and configuration integrity </a:t>
            </a:r>
            <a:br>
              <a:rPr lang="en-US"/>
            </a:br>
            <a:r>
              <a:rPr lang="en-US"/>
              <a:t>https://www.youtube.com/watch?v=yaLoq5POv8Q</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63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3932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557784" rtl="0" eaLnBrk="1" fontAlgn="auto" latinLnBrk="0" hangingPunct="1">
              <a:lnSpc>
                <a:spcPct val="100000"/>
              </a:lnSpc>
              <a:spcBef>
                <a:spcPts val="0"/>
              </a:spcBef>
              <a:spcAft>
                <a:spcPts val="0"/>
              </a:spcAft>
              <a:buClrTx/>
              <a:buSzTx/>
              <a:buFontTx/>
              <a:buNone/>
              <a:tabLst/>
              <a:defRPr/>
            </a:pPr>
            <a:fld id="{1F13C052-FDEC-435F-985F-4D3EE45EAF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5778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09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i="0" kern="1200" dirty="0">
                <a:solidFill>
                  <a:schemeClr val="tx1"/>
                </a:solidFill>
                <a:effectLst/>
                <a:latin typeface="-apple-system"/>
                <a:ea typeface="+mn-ea"/>
                <a:cs typeface="+mn-cs"/>
              </a:rPr>
              <a:t>CCE: </a:t>
            </a:r>
            <a:r>
              <a:rPr lang="en-US" b="0" i="0" dirty="0">
                <a:solidFill>
                  <a:srgbClr val="161616"/>
                </a:solidFill>
                <a:effectLst/>
                <a:latin typeface="Segoe UI" panose="020B0502040204020203" pitchFamily="34" charset="0"/>
              </a:rPr>
              <a:t> Confidential Computing Enforcement (CCE) policies</a:t>
            </a:r>
            <a:br>
              <a:rPr lang="en-US" b="0" i="0" dirty="0">
                <a:solidFill>
                  <a:srgbClr val="161616"/>
                </a:solidFill>
                <a:effectLst/>
                <a:latin typeface="Segoe UI" panose="020B0502040204020203" pitchFamily="34" charset="0"/>
              </a:rPr>
            </a:br>
            <a:r>
              <a:rPr lang="en-US" dirty="0"/>
              <a:t>https://github.com/Azure/azure-cli-extensions/tree/main/src/confcom/azext_confcom</a:t>
            </a:r>
          </a:p>
          <a:p>
            <a:pPr marL="0" indent="0">
              <a:buFont typeface="Arial" panose="020B0604020202020204" pitchFamily="34" charset="0"/>
              <a:buNone/>
            </a:pPr>
            <a:endParaRPr lang="en-US" sz="1200" b="0" i="0" kern="1200" dirty="0">
              <a:solidFill>
                <a:schemeClr val="tx1"/>
              </a:solidFill>
              <a:effectLst/>
              <a:latin typeface="-apple-system"/>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744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i="0" err="1">
                <a:effectLst/>
                <a:latin typeface="-apple-system"/>
              </a:rPr>
              <a:t>Confcom</a:t>
            </a:r>
            <a:r>
              <a:rPr lang="en-US" b="0" i="0">
                <a:effectLst/>
                <a:latin typeface="-apple-system"/>
              </a:rPr>
              <a:t> CLI: </a:t>
            </a:r>
            <a:r>
              <a:rPr lang="fr-FR">
                <a:hlinkClick r:id="rId3"/>
              </a:rPr>
              <a:t>azure-cli-extensions/README.md at main · Azure/azure-cli-extensions (github.com)</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938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5858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E8E1FB-3129-4861-90BD-2FF88AB03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866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OC3 Conference - Confidential containers and configuration integrity </a:t>
            </a:r>
            <a:br>
              <a:rPr lang="en-US" dirty="0"/>
            </a:br>
            <a:r>
              <a:rPr lang="en-US" dirty="0"/>
              <a:t>https://www.youtube.com/watch?v=yaLoq5POv8Q</a:t>
            </a:r>
          </a:p>
          <a:p>
            <a:pPr algn="l" defTabSz="932472" fontAlgn="base">
              <a:spcBef>
                <a:spcPct val="0"/>
              </a:spcBef>
              <a:spcAft>
                <a:spcPct val="0"/>
              </a:spcAft>
            </a:pP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572700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39596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confidential_containers_cce.md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95</a:t>
            </a:fld>
            <a:endParaRPr lang="en-US"/>
          </a:p>
        </p:txBody>
      </p:sp>
    </p:spTree>
    <p:extLst>
      <p:ext uri="{BB962C8B-B14F-4D97-AF65-F5344CB8AC3E}">
        <p14:creationId xmlns:p14="http://schemas.microsoft.com/office/powerpoint/2010/main" val="345837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270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confidential_containers_attestation_deepdive.md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96</a:t>
            </a:fld>
            <a:endParaRPr lang="en-US"/>
          </a:p>
        </p:txBody>
      </p:sp>
    </p:spTree>
    <p:extLst>
      <p:ext uri="{BB962C8B-B14F-4D97-AF65-F5344CB8AC3E}">
        <p14:creationId xmlns:p14="http://schemas.microsoft.com/office/powerpoint/2010/main" val="38506673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confidential_containers_cce_deepdive.ipynb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97</a:t>
            </a:fld>
            <a:endParaRPr lang="en-US"/>
          </a:p>
        </p:txBody>
      </p:sp>
    </p:spTree>
    <p:extLst>
      <p:ext uri="{BB962C8B-B14F-4D97-AF65-F5344CB8AC3E}">
        <p14:creationId xmlns:p14="http://schemas.microsoft.com/office/powerpoint/2010/main" val="2481524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Kata confidential containers with Azure Kubernetes Service (AKS) (microsoft.com)</a:t>
            </a:r>
            <a:br>
              <a:rPr lang="en-US" dirty="0"/>
            </a:br>
            <a:br>
              <a:rPr lang="en-US" dirty="0"/>
            </a:br>
            <a:r>
              <a:rPr lang="en-US" b="1" i="0" dirty="0">
                <a:solidFill>
                  <a:srgbClr val="333333"/>
                </a:solidFill>
                <a:effectLst/>
                <a:latin typeface="SegoeUI"/>
              </a:rPr>
              <a:t>Question</a:t>
            </a:r>
            <a:r>
              <a:rPr lang="en-US" b="0" i="0" dirty="0">
                <a:solidFill>
                  <a:srgbClr val="333333"/>
                </a:solidFill>
                <a:effectLst/>
                <a:latin typeface="SegoeUI"/>
              </a:rPr>
              <a:t>: Are new Azure VM sizes needed to run this feature on AKS? </a:t>
            </a:r>
            <a:r>
              <a:rPr lang="en-US" b="1" i="0" dirty="0">
                <a:solidFill>
                  <a:srgbClr val="333333"/>
                </a:solidFill>
                <a:effectLst/>
                <a:latin typeface="SegoeUI"/>
              </a:rPr>
              <a:t>Answer</a:t>
            </a:r>
            <a:r>
              <a:rPr lang="en-US" b="0" i="0" dirty="0">
                <a:solidFill>
                  <a:srgbClr val="333333"/>
                </a:solidFill>
                <a:effectLst/>
                <a:latin typeface="SegoeUI"/>
              </a:rPr>
              <a:t>: Yes. New Confidential computing capable child VM sizes DCA_CC_v5, ECA_CC_v5 are needed to use this feature</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99</a:t>
            </a:fld>
            <a:endParaRPr lang="en-US"/>
          </a:p>
        </p:txBody>
      </p:sp>
    </p:spTree>
    <p:extLst>
      <p:ext uri="{BB962C8B-B14F-4D97-AF65-F5344CB8AC3E}">
        <p14:creationId xmlns:p14="http://schemas.microsoft.com/office/powerpoint/2010/main" val="4067956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err="1"/>
              <a:t>Reference:</a:t>
            </a:r>
            <a:r>
              <a:rPr lang="en-US" dirty="0" err="1">
                <a:hlinkClick r:id="rId3"/>
              </a:rPr>
              <a:t>Kata</a:t>
            </a:r>
            <a:r>
              <a:rPr lang="en-US" dirty="0">
                <a:hlinkClick r:id="rId3"/>
              </a:rPr>
              <a:t> confidential containers with Azure Kubernetes Service (AKS) (microsoft.com)</a:t>
            </a:r>
            <a:br>
              <a:rPr lang="en-US" dirty="0"/>
            </a:br>
            <a:br>
              <a:rPr lang="en-US" dirty="0"/>
            </a:br>
            <a:r>
              <a:rPr lang="en-US" dirty="0"/>
              <a:t>Reference: Microsoft Build 2023</a:t>
            </a:r>
          </a:p>
          <a:p>
            <a:pPr defTabSz="932472"/>
            <a:r>
              <a:rPr lang="en-US" dirty="0">
                <a:hlinkClick r:id="rId4"/>
              </a:rPr>
              <a:t>AMD + Azure: Outstanding performance and the latest security features | Microsoft Build 2023 – YouTube</a:t>
            </a:r>
            <a:br>
              <a:rPr lang="en-US" dirty="0"/>
            </a:b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100</a:t>
            </a:fld>
            <a:endParaRPr lang="en-US"/>
          </a:p>
        </p:txBody>
      </p:sp>
    </p:spTree>
    <p:extLst>
      <p:ext uri="{BB962C8B-B14F-4D97-AF65-F5344CB8AC3E}">
        <p14:creationId xmlns:p14="http://schemas.microsoft.com/office/powerpoint/2010/main" val="10207364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Kata confidential containers with Azure Kubernetes Service (AKS) (microsoft.com)</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101</a:t>
            </a:fld>
            <a:endParaRPr lang="en-US"/>
          </a:p>
        </p:txBody>
      </p:sp>
    </p:spTree>
    <p:extLst>
      <p:ext uri="{BB962C8B-B14F-4D97-AF65-F5344CB8AC3E}">
        <p14:creationId xmlns:p14="http://schemas.microsoft.com/office/powerpoint/2010/main" val="1373378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defTabSz="932472"/>
            <a:r>
              <a:rPr lang="en-US" dirty="0">
                <a:hlinkClick r:id="rId3"/>
              </a:rPr>
              <a:t>AMD + Azure: Outstanding performance and the latest security features | Microsoft Build 2023 – YouTube</a:t>
            </a:r>
            <a:br>
              <a:rPr lang="en-US" dirty="0"/>
            </a:b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102</a:t>
            </a:fld>
            <a:endParaRPr lang="en-US"/>
          </a:p>
        </p:txBody>
      </p:sp>
    </p:spTree>
    <p:extLst>
      <p:ext uri="{BB962C8B-B14F-4D97-AF65-F5344CB8AC3E}">
        <p14:creationId xmlns:p14="http://schemas.microsoft.com/office/powerpoint/2010/main" val="10002959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https://youtu.be/sgIBC3yWa-M?t=2164</a:t>
            </a:r>
          </a:p>
        </p:txBody>
      </p:sp>
      <p:sp>
        <p:nvSpPr>
          <p:cNvPr id="4" name="Slide Number Placeholder 3"/>
          <p:cNvSpPr>
            <a:spLocks noGrp="1"/>
          </p:cNvSpPr>
          <p:nvPr>
            <p:ph type="sldNum" sz="quarter" idx="5"/>
          </p:nvPr>
        </p:nvSpPr>
        <p:spPr/>
        <p:txBody>
          <a:bodyPr/>
          <a:lstStyle/>
          <a:p>
            <a:fld id="{74248F7A-A6B7-4BFF-A329-318F491AC38E}" type="slidenum">
              <a:rPr lang="en-US" smtClean="0"/>
              <a:t>103</a:t>
            </a:fld>
            <a:endParaRPr lang="en-US"/>
          </a:p>
        </p:txBody>
      </p:sp>
    </p:spTree>
    <p:extLst>
      <p:ext uri="{BB962C8B-B14F-4D97-AF65-F5344CB8AC3E}">
        <p14:creationId xmlns:p14="http://schemas.microsoft.com/office/powerpoint/2010/main" val="30563617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7/6/2023 4:26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43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76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2bc550d0d_0_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2bc550d0d_0_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171450" indent="-171450">
              <a:spcAft>
                <a:spcPts val="0"/>
              </a:spcAft>
              <a:buFont typeface="Arial" panose="020B0604020202020204" pitchFamily="34" charset="0"/>
              <a:buChar char="•"/>
            </a:pPr>
            <a:endParaRPr lang="en-US" b="0" dirty="0"/>
          </a:p>
        </p:txBody>
      </p:sp>
    </p:spTree>
    <p:extLst>
      <p:ext uri="{BB962C8B-B14F-4D97-AF65-F5344CB8AC3E}">
        <p14:creationId xmlns:p14="http://schemas.microsoft.com/office/powerpoint/2010/main" val="3480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1203-F3C1-ABBB-C680-98A0B3609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C6631-A9E3-7596-310F-7771E8903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45DEB-0BCD-92E6-E4FF-91AF1B0EF9DB}"/>
              </a:ext>
            </a:extLst>
          </p:cNvPr>
          <p:cNvSpPr>
            <a:spLocks noGrp="1"/>
          </p:cNvSpPr>
          <p:nvPr>
            <p:ph type="dt" sz="half" idx="10"/>
          </p:nvPr>
        </p:nvSpPr>
        <p:spPr/>
        <p:txBody>
          <a:bodyPr/>
          <a:lstStyle/>
          <a:p>
            <a:fld id="{80339ECD-5D3A-4D1D-8EBA-52C085193D70}" type="datetimeFigureOut">
              <a:rPr lang="en-US" smtClean="0"/>
              <a:t>7/6/2023</a:t>
            </a:fld>
            <a:endParaRPr lang="en-US"/>
          </a:p>
        </p:txBody>
      </p:sp>
      <p:sp>
        <p:nvSpPr>
          <p:cNvPr id="5" name="Footer Placeholder 4">
            <a:extLst>
              <a:ext uri="{FF2B5EF4-FFF2-40B4-BE49-F238E27FC236}">
                <a16:creationId xmlns:a16="http://schemas.microsoft.com/office/drawing/2014/main" id="{BCDA6AD1-FA85-5503-906A-8C62C58CE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2903D-79FA-C6D4-F0D8-F4DF96B6A833}"/>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289193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64347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85108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21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0766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727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288892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B48E-330B-5679-AE9B-36B81760A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61988-E486-47FD-C3CB-762540BBE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D27D9-0852-D7B6-B260-4A545DBEBA31}"/>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462127A9-CAB2-1F0D-4A4E-6B36C2A49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EC79C-E820-337C-3881-A66214C03AC4}"/>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6440615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1492-DCB8-1F32-8DC1-8D4FA566C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F8856-017F-101E-D8AE-1670474A5B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2642-354E-AC7D-150C-7A92FDDE9BB2}"/>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A604F6BE-3DC4-0E8B-A374-93D631316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E8025-0555-4005-5957-63C696616712}"/>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31913337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855944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7/6/2023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93965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470C-C966-C49F-CDAC-4D511B4053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A9F8B6-992E-98B0-45AB-37DC91BF01A8}"/>
              </a:ext>
            </a:extLst>
          </p:cNvPr>
          <p:cNvSpPr>
            <a:spLocks noGrp="1"/>
          </p:cNvSpPr>
          <p:nvPr>
            <p:ph type="dt" sz="half" idx="10"/>
          </p:nvPr>
        </p:nvSpPr>
        <p:spPr/>
        <p:txBody>
          <a:bodyPr/>
          <a:lstStyle/>
          <a:p>
            <a:fld id="{80339ECD-5D3A-4D1D-8EBA-52C085193D70}" type="datetimeFigureOut">
              <a:rPr lang="en-US" smtClean="0"/>
              <a:t>7/6/2023</a:t>
            </a:fld>
            <a:endParaRPr lang="en-US"/>
          </a:p>
        </p:txBody>
      </p:sp>
      <p:sp>
        <p:nvSpPr>
          <p:cNvPr id="4" name="Footer Placeholder 3">
            <a:extLst>
              <a:ext uri="{FF2B5EF4-FFF2-40B4-BE49-F238E27FC236}">
                <a16:creationId xmlns:a16="http://schemas.microsoft.com/office/drawing/2014/main" id="{F7474692-3AF1-2B69-F93A-F3528F97F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34EA44-FB6C-C8AA-DA9A-E24D3F0CBC8F}"/>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11176706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6256A-109E-3821-D1FC-BFC4AA47C209}"/>
              </a:ext>
            </a:extLst>
          </p:cNvPr>
          <p:cNvSpPr>
            <a:spLocks noGrp="1"/>
          </p:cNvSpPr>
          <p:nvPr>
            <p:ph type="dt" sz="half" idx="10"/>
          </p:nvPr>
        </p:nvSpPr>
        <p:spPr/>
        <p:txBody>
          <a:bodyPr/>
          <a:lstStyle/>
          <a:p>
            <a:fld id="{80339ECD-5D3A-4D1D-8EBA-52C085193D70}" type="datetimeFigureOut">
              <a:rPr lang="en-US" smtClean="0"/>
              <a:t>7/6/2023</a:t>
            </a:fld>
            <a:endParaRPr lang="en-US"/>
          </a:p>
        </p:txBody>
      </p:sp>
      <p:sp>
        <p:nvSpPr>
          <p:cNvPr id="3" name="Footer Placeholder 2">
            <a:extLst>
              <a:ext uri="{FF2B5EF4-FFF2-40B4-BE49-F238E27FC236}">
                <a16:creationId xmlns:a16="http://schemas.microsoft.com/office/drawing/2014/main" id="{071F9E27-E402-CB58-0329-38B63F53B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368B0-C5B3-37FA-4AE8-DFD082E35D52}"/>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398583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01CF6E1-858E-4A25-8E69-E5CF03EDE7B2}"/>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0578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130042"/>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0427235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32165"/>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2111"/>
            <a:ext cx="11018838" cy="4836927"/>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142630"/>
      </p:ext>
    </p:extLst>
  </p:cSld>
  <p:clrMapOvr>
    <a:masterClrMapping/>
  </p:clrMapOvr>
  <p:transition>
    <p:fade/>
  </p:transition>
  <p:extLst>
    <p:ext uri="{DCECCB84-F9BA-43D5-87BE-67443E8EF086}">
      <p15:sldGuideLst xmlns:p15="http://schemas.microsoft.com/office/powerpoint/2012/main">
        <p15:guide id="5"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571601" y="1369075"/>
            <a:ext cx="4773295" cy="474345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4/18/2023</a:t>
            </a:r>
          </a:p>
        </p:txBody>
      </p:sp>
      <p:sp>
        <p:nvSpPr>
          <p:cNvPr id="7" name="Holder 7"/>
          <p:cNvSpPr>
            <a:spLocks noGrp="1"/>
          </p:cNvSpPr>
          <p:nvPr>
            <p:ph type="sldNum" sz="quarter" idx="7"/>
          </p:nvPr>
        </p:nvSpPr>
        <p:spPr/>
        <p:txBody>
          <a:bodyPr lIns="0" tIns="0" rIns="0" bIns="0"/>
          <a:lstStyle>
            <a:lvl1pPr>
              <a:defRPr sz="700" b="0" i="0">
                <a:solidFill>
                  <a:schemeClr val="tx1"/>
                </a:solidFill>
                <a:latin typeface="Arial"/>
                <a:cs typeface="Arial"/>
              </a:defRPr>
            </a:lvl1pPr>
          </a:lstStyle>
          <a:p>
            <a:pPr marL="38100">
              <a:lnSpc>
                <a:spcPct val="100000"/>
              </a:lnSpc>
              <a:spcBef>
                <a:spcPts val="30"/>
              </a:spcBef>
            </a:pPr>
            <a:fld id="{81D60167-4931-47E6-BA6A-407CBD079E47}" type="slidenum">
              <a:rPr spc="-25" dirty="0"/>
              <a:t>‹#›</a:t>
            </a:fld>
            <a:endParaRPr spc="-25"/>
          </a:p>
        </p:txBody>
      </p:sp>
    </p:spTree>
    <p:extLst>
      <p:ext uri="{BB962C8B-B14F-4D97-AF65-F5344CB8AC3E}">
        <p14:creationId xmlns:p14="http://schemas.microsoft.com/office/powerpoint/2010/main" val="235485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64BF90-237A-4BB0-C3ED-C47055CCA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0AEC9E-C2EB-10FB-1081-13BA0860C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D1CCF-E309-31AC-A130-AE8A4DBA0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39ECD-5D3A-4D1D-8EBA-52C085193D70}" type="datetimeFigureOut">
              <a:rPr lang="en-US" smtClean="0"/>
              <a:t>7/6/2023</a:t>
            </a:fld>
            <a:endParaRPr lang="en-US"/>
          </a:p>
        </p:txBody>
      </p:sp>
      <p:sp>
        <p:nvSpPr>
          <p:cNvPr id="5" name="Footer Placeholder 4">
            <a:extLst>
              <a:ext uri="{FF2B5EF4-FFF2-40B4-BE49-F238E27FC236}">
                <a16:creationId xmlns:a16="http://schemas.microsoft.com/office/drawing/2014/main" id="{82DD0B9F-6C0A-2DA6-642D-3F2EA2CE2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A3C74D-EE5E-CA99-2CC7-92B8C5BA8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80395-74A6-4ABE-A309-EFB33E376E23}" type="slidenum">
              <a:rPr lang="en-US" smtClean="0"/>
              <a:t>‹#›</a:t>
            </a:fld>
            <a:endParaRPr lang="en-US"/>
          </a:p>
        </p:txBody>
      </p:sp>
    </p:spTree>
    <p:extLst>
      <p:ext uri="{BB962C8B-B14F-4D97-AF65-F5344CB8AC3E}">
        <p14:creationId xmlns:p14="http://schemas.microsoft.com/office/powerpoint/2010/main" val="43971859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3660" r:id="rId4"/>
    <p:sldLayoutId id="2147483661" r:id="rId5"/>
    <p:sldLayoutId id="2147483662" r:id="rId6"/>
    <p:sldLayoutId id="2147483745" r:id="rId7"/>
    <p:sldLayoutId id="2147483746" r:id="rId8"/>
    <p:sldLayoutId id="214748375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7611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4" r:id="rId3"/>
    <p:sldLayoutId id="2147483675" r:id="rId4"/>
    <p:sldLayoutId id="2147483694" r:id="rId5"/>
    <p:sldLayoutId id="2147483698" r:id="rId6"/>
    <p:sldLayoutId id="2147483699" r:id="rId7"/>
    <p:sldLayoutId id="2147483700" r:id="rId8"/>
    <p:sldLayoutId id="2147483703"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534390" y="441777"/>
            <a:ext cx="11123218" cy="828040"/>
          </a:xfrm>
          <a:prstGeom prst="rect">
            <a:avLst/>
          </a:prstGeom>
        </p:spPr>
        <p:txBody>
          <a:bodyPr wrap="square" lIns="0" tIns="0" rIns="0" bIns="0">
            <a:spAutoFit/>
          </a:bodyPr>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635304" y="2037079"/>
            <a:ext cx="5501640" cy="2222500"/>
          </a:xfrm>
          <a:prstGeom prst="rect">
            <a:avLst/>
          </a:prstGeom>
        </p:spPr>
        <p:txBody>
          <a:bodyPr wrap="square" lIns="0" tIns="0" rIns="0" bIns="0">
            <a:spAutoFit/>
          </a:bodyPr>
          <a:lstStyle>
            <a:lvl1pPr>
              <a:defRPr sz="28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7/6/2023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3057151"/>
      </p:ext>
    </p:extLst>
  </p:cSld>
  <p:clrMap bg1="lt1" tx1="dk1" bg2="lt2" tx2="dk2" accent1="accent1" accent2="accent2" accent3="accent3" accent4="accent4" accent5="accent5" accent6="accent6" hlink="hlink" folHlink="folHlink"/>
  <p:sldLayoutIdLst>
    <p:sldLayoutId id="21474837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18" Type="http://schemas.openxmlformats.org/officeDocument/2006/relationships/image" Target="../media/image20.tiff"/><Relationship Id="rId26" Type="http://schemas.openxmlformats.org/officeDocument/2006/relationships/image" Target="../media/image28.tiff"/><Relationship Id="rId3" Type="http://schemas.openxmlformats.org/officeDocument/2006/relationships/image" Target="../media/image5.png"/><Relationship Id="rId21" Type="http://schemas.openxmlformats.org/officeDocument/2006/relationships/image" Target="../media/image23.tiff"/><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tiff"/><Relationship Id="rId25" Type="http://schemas.openxmlformats.org/officeDocument/2006/relationships/image" Target="../media/image27.tiff"/><Relationship Id="rId2" Type="http://schemas.openxmlformats.org/officeDocument/2006/relationships/notesSlide" Target="../notesSlides/notesSlide9.xml"/><Relationship Id="rId16" Type="http://schemas.openxmlformats.org/officeDocument/2006/relationships/image" Target="../media/image18.tiff"/><Relationship Id="rId20"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png"/><Relationship Id="rId24" Type="http://schemas.openxmlformats.org/officeDocument/2006/relationships/image" Target="../media/image26.tiff"/><Relationship Id="rId5" Type="http://schemas.openxmlformats.org/officeDocument/2006/relationships/image" Target="../media/image7.tiff"/><Relationship Id="rId15" Type="http://schemas.openxmlformats.org/officeDocument/2006/relationships/image" Target="../media/image17.tiff"/><Relationship Id="rId23" Type="http://schemas.openxmlformats.org/officeDocument/2006/relationships/image" Target="../media/image25.tiff"/><Relationship Id="rId10" Type="http://schemas.openxmlformats.org/officeDocument/2006/relationships/image" Target="../media/image12.png"/><Relationship Id="rId19" Type="http://schemas.openxmlformats.org/officeDocument/2006/relationships/image" Target="../media/image21.tiff"/><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tiff"/><Relationship Id="rId22" Type="http://schemas.openxmlformats.org/officeDocument/2006/relationships/image" Target="../media/image24.tiff"/><Relationship Id="rId27"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73.xml"/><Relationship Id="rId1" Type="http://schemas.openxmlformats.org/officeDocument/2006/relationships/slideLayout" Target="../slideLayouts/slideLayout12.xml"/><Relationship Id="rId4" Type="http://schemas.openxmlformats.org/officeDocument/2006/relationships/image" Target="../media/image143.svg"/></Relationships>
</file>

<file path=ppt/slides/_rels/slide10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02.png"/><Relationship Id="rId7" Type="http://schemas.microsoft.com/office/2007/relationships/hdphoto" Target="../media/hdphoto1.wdp"/><Relationship Id="rId2" Type="http://schemas.openxmlformats.org/officeDocument/2006/relationships/notesSlide" Target="../notesSlides/notesSlide75.xml"/><Relationship Id="rId1" Type="http://schemas.openxmlformats.org/officeDocument/2006/relationships/slideLayout" Target="../slideLayouts/slideLayout12.xml"/><Relationship Id="rId6" Type="http://schemas.openxmlformats.org/officeDocument/2006/relationships/image" Target="../media/image147.png"/><Relationship Id="rId5" Type="http://schemas.openxmlformats.org/officeDocument/2006/relationships/image" Target="../media/image146.svg"/><Relationship Id="rId4" Type="http://schemas.openxmlformats.org/officeDocument/2006/relationships/image" Target="../media/image145.png"/><Relationship Id="rId9" Type="http://schemas.openxmlformats.org/officeDocument/2006/relationships/image" Target="../media/image149.svg"/></Relationships>
</file>

<file path=ppt/slides/_rels/slide103.xml.rels><?xml version="1.0" encoding="UTF-8" standalone="yes"?>
<Relationships xmlns="http://schemas.openxmlformats.org/package/2006/relationships"><Relationship Id="rId3" Type="http://schemas.openxmlformats.org/officeDocument/2006/relationships/hyperlink" Target="https://youtu.be/sgIBC3yWa-M?t=2164" TargetMode="External"/><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77.xml"/><Relationship Id="rId1" Type="http://schemas.openxmlformats.org/officeDocument/2006/relationships/slideLayout" Target="../slideLayouts/slideLayout12.xml"/><Relationship Id="rId5" Type="http://schemas.openxmlformats.org/officeDocument/2006/relationships/image" Target="../media/image152.jpeg"/><Relationship Id="rId4" Type="http://schemas.openxmlformats.org/officeDocument/2006/relationships/image" Target="../media/image151.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security/fundamentals/trusted-hardware-identity-management" TargetMode="External"/><Relationship Id="rId3" Type="http://schemas.openxmlformats.org/officeDocument/2006/relationships/hyperlink" Target="https://learn.microsoft.com/en-us/azure/attestation/overview" TargetMode="External"/><Relationship Id="rId7" Type="http://schemas.openxmlformats.org/officeDocument/2006/relationships/hyperlink" Target="https://learn.microsoft.com/en-us/azure/confidential-computing/confidential-node-pool-ak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confidential-computing/enclave-aware-containers" TargetMode="External"/><Relationship Id="rId5" Type="http://schemas.openxmlformats.org/officeDocument/2006/relationships/hyperlink" Target="https://learn.microsoft.com/en-us/azure/virtual-machines/trusted-launch" TargetMode="External"/><Relationship Id="rId4" Type="http://schemas.openxmlformats.org/officeDocument/2006/relationships/hyperlink" Target="https://learn.microsoft.com/en-us/azure/key-vault/managed-hs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hyperlink" Target="https://aka.ms/cocoakspreview"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sv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eveloper.amd.com/sev"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www.amd.com/en/technologies/infinity-guard" TargetMode="Externa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sv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9.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svg"/><Relationship Id="rId9" Type="http://schemas.openxmlformats.org/officeDocument/2006/relationships/image" Target="../media/image56.svg"/></Relationships>
</file>

<file path=ppt/slides/_rels/slide32.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5.png"/><Relationship Id="rId7"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56.svg"/></Relationships>
</file>

<file path=ppt/slides/_rels/slide33.xml.rels><?xml version="1.0" encoding="UTF-8" standalone="yes"?>
<Relationships xmlns="http://schemas.openxmlformats.org/package/2006/relationships"><Relationship Id="rId3" Type="http://schemas.openxmlformats.org/officeDocument/2006/relationships/hyperlink" Target="https://learn.microsoft.com/en-us/azure/confidential-computing/concept-skr-attestation"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8.svg"/><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s>
</file>

<file path=ppt/slides/_rels/slide4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80.png"/><Relationship Id="rId7"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7.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hyperlink" Target="https://developer.amd.com/sev"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developer.amd.com/sev" TargetMode="External"/><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5.xml"/><Relationship Id="rId1" Type="http://schemas.openxmlformats.org/officeDocument/2006/relationships/slideLayout" Target="../slideLayouts/slideLayout17.xml"/><Relationship Id="rId4" Type="http://schemas.openxmlformats.org/officeDocument/2006/relationships/image" Target="../media/image79.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17.xml"/><Relationship Id="rId4" Type="http://schemas.openxmlformats.org/officeDocument/2006/relationships/hyperlink" Target="https://developer.amd.com/sev"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7" Type="http://schemas.openxmlformats.org/officeDocument/2006/relationships/image" Target="../media/image88.png"/><Relationship Id="rId2" Type="http://schemas.openxmlformats.org/officeDocument/2006/relationships/notesSlide" Target="../notesSlides/notesSlide48.xml"/><Relationship Id="rId1" Type="http://schemas.openxmlformats.org/officeDocument/2006/relationships/slideLayout" Target="../slideLayouts/slideLayout17.xml"/><Relationship Id="rId6" Type="http://schemas.openxmlformats.org/officeDocument/2006/relationships/hyperlink" Target="https://www.amd.com/system/files/TechDocs/57230.pdf#page=15" TargetMode="External"/><Relationship Id="rId5" Type="http://schemas.openxmlformats.org/officeDocument/2006/relationships/image" Target="../media/image87.png"/><Relationship Id="rId4" Type="http://schemas.openxmlformats.org/officeDocument/2006/relationships/hyperlink" Target="https://developer.amd.com/sev" TargetMode="External"/></Relationships>
</file>

<file path=ppt/slides/_rels/slide62.xml.rels><?xml version="1.0" encoding="UTF-8" standalone="yes"?>
<Relationships xmlns="http://schemas.openxmlformats.org/package/2006/relationships"><Relationship Id="rId8" Type="http://schemas.openxmlformats.org/officeDocument/2006/relationships/hyperlink" Target="https://download.amd.com/developer/eula/sev/ask_ark_rome.cert" TargetMode="External"/><Relationship Id="rId13" Type="http://schemas.openxmlformats.org/officeDocument/2006/relationships/hyperlink" Target="https://download.amd.com/developer/eula/sev/amd_sev_fam19h_model0xh_1.54.01.zip" TargetMode="External"/><Relationship Id="rId3" Type="http://schemas.openxmlformats.org/officeDocument/2006/relationships/hyperlink" Target="https://www.amd.com/en/developer/sev.html" TargetMode="External"/><Relationship Id="rId7" Type="http://schemas.openxmlformats.org/officeDocument/2006/relationships/hyperlink" Target="https://download.amd.com/developer/eula/sev/ask_ark_naples.cert" TargetMode="External"/><Relationship Id="rId12" Type="http://schemas.openxmlformats.org/officeDocument/2006/relationships/hyperlink" Target="https://download.amd.com/developer/eula/sev/amd_sev_fam17h_model3xh_0.24.15.zip" TargetMode="External"/><Relationship Id="rId2" Type="http://schemas.openxmlformats.org/officeDocument/2006/relationships/notesSlide" Target="../notesSlides/notesSlide49.xml"/><Relationship Id="rId16" Type="http://schemas.openxmlformats.org/officeDocument/2006/relationships/hyperlink" Target="https://github.com/AMDESE/runtime" TargetMode="External"/><Relationship Id="rId1" Type="http://schemas.openxmlformats.org/officeDocument/2006/relationships/slideLayout" Target="../slideLayouts/slideLayout17.xml"/><Relationship Id="rId6" Type="http://schemas.openxmlformats.org/officeDocument/2006/relationships/hyperlink" Target="https://documentation.suse.com/sles/15-SP1/html/SLES-amd-sev/art-amd-sev.html" TargetMode="External"/><Relationship Id="rId11" Type="http://schemas.openxmlformats.org/officeDocument/2006/relationships/hyperlink" Target="https://download.amd.com/developer/eula/sev/amd_sev_fam17h_model01h_0.17.48.zip" TargetMode="External"/><Relationship Id="rId5" Type="http://schemas.openxmlformats.org/officeDocument/2006/relationships/hyperlink" Target="https://blogs.oracle.com/linux/using-amd-secure-memory-encryption-with-oracle-linux" TargetMode="External"/><Relationship Id="rId15" Type="http://schemas.openxmlformats.org/officeDocument/2006/relationships/hyperlink" Target="https://github.com/AMDESE/sev-tool" TargetMode="External"/><Relationship Id="rId10" Type="http://schemas.openxmlformats.org/officeDocument/2006/relationships/hyperlink" Target="https://download.amd.com/developer/eula/sev/ask_ark_genoa.cert" TargetMode="External"/><Relationship Id="rId4" Type="http://schemas.openxmlformats.org/officeDocument/2006/relationships/hyperlink" Target="https://github.com/AMDESE/AMDSEV" TargetMode="External"/><Relationship Id="rId9" Type="http://schemas.openxmlformats.org/officeDocument/2006/relationships/hyperlink" Target="https://download.amd.com/developer/eula/sev/ask_ark_milan.cert" TargetMode="External"/><Relationship Id="rId14" Type="http://schemas.openxmlformats.org/officeDocument/2006/relationships/hyperlink" Target="https://kdsintf.amd.com/cek/"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55.xml"/><Relationship Id="rId1" Type="http://schemas.openxmlformats.org/officeDocument/2006/relationships/slideLayout" Target="../slideLayouts/slideLayout16.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hyperlink" Target="https://katacontainers.io/" TargetMode="External"/><Relationship Id="rId2" Type="http://schemas.openxmlformats.org/officeDocument/2006/relationships/notesSlide" Target="../notesSlides/notesSlide56.xml"/><Relationship Id="rId16" Type="http://schemas.openxmlformats.org/officeDocument/2006/relationships/hyperlink" Target="https://confidentialcomputing.io/" TargetMode="External"/><Relationship Id="rId1" Type="http://schemas.openxmlformats.org/officeDocument/2006/relationships/slideLayout" Target="../slideLayouts/slideLayout12.xml"/><Relationship Id="rId6" Type="http://schemas.openxmlformats.org/officeDocument/2006/relationships/image" Target="../media/image99.png"/><Relationship Id="rId11" Type="http://schemas.openxmlformats.org/officeDocument/2006/relationships/image" Target="../media/image103.png"/><Relationship Id="rId5" Type="http://schemas.openxmlformats.org/officeDocument/2006/relationships/image" Target="../media/image98.png"/><Relationship Id="rId15" Type="http://schemas.openxmlformats.org/officeDocument/2006/relationships/image" Target="../media/image105.png"/><Relationship Id="rId10" Type="http://schemas.openxmlformats.org/officeDocument/2006/relationships/hyperlink" Target="https://github.com/confidential-containers/" TargetMode="External"/><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hyperlink" Target="https://github.com/microsoft/opengcs"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microsoft/hcsshim/tree/main/pkg/securitypolicy" TargetMode="External"/><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hyperlink" Target="https://arxiv.org/abs/2302.03976" TargetMode="Externa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50.png"/><Relationship Id="rId7" Type="http://schemas.openxmlformats.org/officeDocument/2006/relationships/image" Target="../media/image109.png"/><Relationship Id="rId2" Type="http://schemas.openxmlformats.org/officeDocument/2006/relationships/notesSlide" Target="../notesSlides/notesSlide58.xml"/><Relationship Id="rId1" Type="http://schemas.openxmlformats.org/officeDocument/2006/relationships/slideLayout" Target="../slideLayouts/slideLayout11.xml"/><Relationship Id="rId6" Type="http://schemas.openxmlformats.org/officeDocument/2006/relationships/image" Target="../media/image108.sv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svg"/><Relationship Id="rId4" Type="http://schemas.openxmlformats.org/officeDocument/2006/relationships/image" Target="../media/image51.svg"/><Relationship Id="rId9" Type="http://schemas.openxmlformats.org/officeDocument/2006/relationships/image" Target="../media/image111.png"/></Relationships>
</file>

<file path=ppt/slides/_rels/slide76.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hyperlink" Target="https://learn.microsoft.com/en-us/azure/container-instances/container-instances-confidential-overview" TargetMode="External"/><Relationship Id="rId7" Type="http://schemas.openxmlformats.org/officeDocument/2006/relationships/image" Target="../media/image118.svg"/><Relationship Id="rId2" Type="http://schemas.openxmlformats.org/officeDocument/2006/relationships/image" Target="../media/image114.png"/><Relationship Id="rId1" Type="http://schemas.openxmlformats.org/officeDocument/2006/relationships/slideLayout" Target="../slideLayouts/slideLayout10.xml"/><Relationship Id="rId6" Type="http://schemas.openxmlformats.org/officeDocument/2006/relationships/image" Target="../media/image117.png"/><Relationship Id="rId5" Type="http://schemas.openxmlformats.org/officeDocument/2006/relationships/image" Target="../media/image116.svg"/><Relationship Id="rId4" Type="http://schemas.openxmlformats.org/officeDocument/2006/relationships/image" Target="../media/image115.png"/><Relationship Id="rId9" Type="http://schemas.openxmlformats.org/officeDocument/2006/relationships/image" Target="../media/image120.svg"/></Relationships>
</file>

<file path=ppt/slides/_rels/slide7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1.xml"/><Relationship Id="rId1" Type="http://schemas.openxmlformats.org/officeDocument/2006/relationships/slideLayout" Target="../slideLayouts/slideLayout15.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51.svg"/></Relationships>
</file>

<file path=ppt/slides/_rels/slide81.xml.rels><?xml version="1.0" encoding="UTF-8" standalone="yes"?>
<Relationships xmlns="http://schemas.openxmlformats.org/package/2006/relationships"><Relationship Id="rId8" Type="http://schemas.openxmlformats.org/officeDocument/2006/relationships/image" Target="../media/image128.svg"/><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17.xml"/><Relationship Id="rId6" Type="http://schemas.openxmlformats.org/officeDocument/2006/relationships/image" Target="../media/image126.svg"/><Relationship Id="rId5" Type="http://schemas.openxmlformats.org/officeDocument/2006/relationships/image" Target="../media/image125.png"/><Relationship Id="rId4" Type="http://schemas.openxmlformats.org/officeDocument/2006/relationships/image" Target="../media/image124.svg"/></Relationships>
</file>

<file path=ppt/slides/_rels/slide82.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3.xml"/><Relationship Id="rId1" Type="http://schemas.openxmlformats.org/officeDocument/2006/relationships/slideLayout" Target="../slideLayouts/slideLayout15.xml"/><Relationship Id="rId5" Type="http://schemas.openxmlformats.org/officeDocument/2006/relationships/image" Target="../media/image131.png"/><Relationship Id="rId4" Type="http://schemas.openxmlformats.org/officeDocument/2006/relationships/image" Target="../media/image130.sv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4.xml"/><Relationship Id="rId1" Type="http://schemas.openxmlformats.org/officeDocument/2006/relationships/slideLayout" Target="../slideLayouts/slideLayout15.xml"/><Relationship Id="rId4" Type="http://schemas.openxmlformats.org/officeDocument/2006/relationships/image" Target="../media/image133.svg"/></Relationships>
</file>

<file path=ppt/slides/_rels/slide8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12.xml"/><Relationship Id="rId6" Type="http://schemas.openxmlformats.org/officeDocument/2006/relationships/image" Target="../media/image113.png"/><Relationship Id="rId5" Type="http://schemas.openxmlformats.org/officeDocument/2006/relationships/image" Target="../media/image52.png"/><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51.svg"/><Relationship Id="rId7" Type="http://schemas.openxmlformats.org/officeDocument/2006/relationships/image" Target="../media/image110.svg"/><Relationship Id="rId2" Type="http://schemas.openxmlformats.org/officeDocument/2006/relationships/image" Target="../media/image50.png"/><Relationship Id="rId1" Type="http://schemas.openxmlformats.org/officeDocument/2006/relationships/slideLayout" Target="../slideLayouts/slideLayout18.xml"/><Relationship Id="rId6" Type="http://schemas.openxmlformats.org/officeDocument/2006/relationships/image" Target="../media/image109.png"/><Relationship Id="rId5" Type="http://schemas.openxmlformats.org/officeDocument/2006/relationships/image" Target="../media/image108.svg"/><Relationship Id="rId10" Type="http://schemas.openxmlformats.org/officeDocument/2006/relationships/hyperlink" Target="https://github.com/microsoft/confidential-sidecar-containers/" TargetMode="External"/><Relationship Id="rId4" Type="http://schemas.openxmlformats.org/officeDocument/2006/relationships/image" Target="../media/image107.png"/><Relationship Id="rId9" Type="http://schemas.openxmlformats.org/officeDocument/2006/relationships/image" Target="../media/image112.svg"/></Relationships>
</file>

<file path=ppt/slides/_rels/slide9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github.com/microsoft/confidential-sidecar-containers/blob/main/cmd/skr/README.md" TargetMode="External"/><Relationship Id="rId1" Type="http://schemas.openxmlformats.org/officeDocument/2006/relationships/slideLayout" Target="../slideLayouts/slideLayout11.xml"/><Relationship Id="rId5" Type="http://schemas.openxmlformats.org/officeDocument/2006/relationships/image" Target="../media/image138.png"/><Relationship Id="rId4" Type="http://schemas.openxmlformats.org/officeDocument/2006/relationships/image" Target="../media/image1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hyperlink" Target="https://github.com/microsoft/confidential-sidecar-containers" TargetMode="External"/><Relationship Id="rId2" Type="http://schemas.openxmlformats.org/officeDocument/2006/relationships/notesSlide" Target="../notesSlides/notesSlide70.xml"/><Relationship Id="rId1" Type="http://schemas.openxmlformats.org/officeDocument/2006/relationships/slideLayout" Target="../slideLayouts/slideLayout12.xml"/><Relationship Id="rId4" Type="http://schemas.openxmlformats.org/officeDocument/2006/relationships/hyperlink" Target="https://github.com/virtee/snpguest"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72.xml"/><Relationship Id="rId1" Type="http://schemas.openxmlformats.org/officeDocument/2006/relationships/slideLayout" Target="../slideLayouts/slideLayout12.xml"/><Relationship Id="rId6" Type="http://schemas.openxmlformats.org/officeDocument/2006/relationships/image" Target="../media/image141.svg"/><Relationship Id="rId5" Type="http://schemas.openxmlformats.org/officeDocument/2006/relationships/image" Target="../media/image50.png"/><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05583"/>
            <a:ext cx="9561664" cy="1828193"/>
          </a:xfrm>
        </p:spPr>
        <p:txBody>
          <a:bodyPr/>
          <a:lstStyle/>
          <a:p>
            <a:r>
              <a:rPr lang="en-US" sz="4400" b="1" dirty="0">
                <a:latin typeface="Segoe UI Semibold" panose="020B0702040204020203" pitchFamily="34" charset="0"/>
                <a:cs typeface="Segoe UI Semibold" panose="020B0702040204020203" pitchFamily="34" charset="0"/>
              </a:rPr>
              <a:t>Azure Confidential Computing powered by AMD SEV-SNP</a:t>
            </a:r>
            <a:br>
              <a:rPr lang="en-US" sz="4400" b="1" dirty="0">
                <a:latin typeface="Segoe UI Semibold" panose="020B0702040204020203" pitchFamily="34" charset="0"/>
                <a:cs typeface="Segoe UI Semibold" panose="020B0702040204020203" pitchFamily="34" charset="0"/>
              </a:rPr>
            </a:br>
            <a:r>
              <a:rPr lang="en-US" sz="4400" b="1" dirty="0">
                <a:latin typeface="Segoe UI Semibold" panose="020B0702040204020203" pitchFamily="34" charset="0"/>
                <a:cs typeface="Segoe UI Semibold" panose="020B0702040204020203" pitchFamily="34" charset="0"/>
              </a:rPr>
              <a:t>Workshop</a:t>
            </a:r>
          </a:p>
        </p:txBody>
      </p:sp>
      <p:sp>
        <p:nvSpPr>
          <p:cNvPr id="2" name="Text Placeholder 5">
            <a:extLst>
              <a:ext uri="{FF2B5EF4-FFF2-40B4-BE49-F238E27FC236}">
                <a16:creationId xmlns:a16="http://schemas.microsoft.com/office/drawing/2014/main" id="{228BE14D-4DFD-69B7-2AAC-E5B7F125C2F9}"/>
              </a:ext>
            </a:extLst>
          </p:cNvPr>
          <p:cNvSpPr txBox="1">
            <a:spLocks/>
          </p:cNvSpPr>
          <p:nvPr/>
        </p:nvSpPr>
        <p:spPr>
          <a:xfrm>
            <a:off x="584200" y="5080000"/>
            <a:ext cx="9144000" cy="3877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4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Segoe UI Semibold" panose="020B0702040204020203" pitchFamily="34" charset="0"/>
                <a:cs typeface="Segoe UI Semibold" panose="020B0702040204020203" pitchFamily="34" charset="0"/>
              </a:rPr>
              <a:t>V1.4 – July 2023</a:t>
            </a:r>
            <a:br>
              <a:rPr lang="en-US" dirty="0">
                <a:solidFill>
                  <a:schemeClr val="tx1"/>
                </a:solidFill>
                <a:latin typeface="Segoe UI Semibold" panose="020B0702040204020203" pitchFamily="34" charset="0"/>
                <a:cs typeface="Segoe UI Semibold" panose="020B0702040204020203" pitchFamily="34" charset="0"/>
              </a:rPr>
            </a:b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3"/>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37" name="Text Placeholder 1">
            <a:extLst>
              <a:ext uri="{FF2B5EF4-FFF2-40B4-BE49-F238E27FC236}">
                <a16:creationId xmlns:a16="http://schemas.microsoft.com/office/drawing/2014/main" id="{72DA0D14-63CC-466D-A9A2-70D6EC91682D}"/>
              </a:ext>
            </a:extLst>
          </p:cNvPr>
          <p:cNvSpPr>
            <a:spLocks noGrp="1"/>
          </p:cNvSpPr>
          <p:nvPr>
            <p:ph type="body" sz="quarter" idx="4294967295"/>
          </p:nvPr>
        </p:nvSpPr>
        <p:spPr>
          <a:xfrm>
            <a:off x="596966" y="2816151"/>
            <a:ext cx="3428353" cy="2293120"/>
          </a:xfrm>
        </p:spPr>
        <p:txBody>
          <a:bodyPr>
            <a:normAutofit lnSpcReduction="10000"/>
          </a:bodyPr>
          <a:lstStyle/>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The Confidential Computing Consortium (CCC) brings together hardware vendors, cloud providers, and software developers to accelerate the adoption of Trusted Execution Environment (TEE) technologies and standards</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A community focused on projects securing data in use and accelerating the adoption of confidential computing through open collaboration</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Microsoft is a founding member, and chairs both the governing board and the Technical Advisory Council (TAC) of this open source community</a:t>
            </a:r>
          </a:p>
        </p:txBody>
      </p:sp>
      <p:sp>
        <p:nvSpPr>
          <p:cNvPr id="33" name="TextBox 32">
            <a:extLst>
              <a:ext uri="{FF2B5EF4-FFF2-40B4-BE49-F238E27FC236}">
                <a16:creationId xmlns:a16="http://schemas.microsoft.com/office/drawing/2014/main" id="{379EE8F7-9BBF-4DB0-8EB7-04B371867FE7}"/>
              </a:ext>
            </a:extLst>
          </p:cNvPr>
          <p:cNvSpPr txBox="1"/>
          <p:nvPr/>
        </p:nvSpPr>
        <p:spPr>
          <a:xfrm>
            <a:off x="858936" y="5397190"/>
            <a:ext cx="1958141" cy="30172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ACED"/>
                </a:solidFill>
                <a:effectLst/>
                <a:uLnTx/>
                <a:uFillTx/>
                <a:latin typeface="Segoe UI"/>
                <a:ea typeface="+mn-ea"/>
                <a:cs typeface="Segoe UI" panose="020B0502040204020203" pitchFamily="34" charset="0"/>
              </a:rPr>
              <a:t>@ConfidentialC2</a:t>
            </a:r>
          </a:p>
        </p:txBody>
      </p:sp>
      <p:pic>
        <p:nvPicPr>
          <p:cNvPr id="1026" name="Picture 2" descr="Image">
            <a:extLst>
              <a:ext uri="{FF2B5EF4-FFF2-40B4-BE49-F238E27FC236}">
                <a16:creationId xmlns:a16="http://schemas.microsoft.com/office/drawing/2014/main" id="{240771B7-D3DB-4C6E-A767-F53D5254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39" y="1743660"/>
            <a:ext cx="654565" cy="654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E15B04B3-E6E7-4F4E-8384-0077850C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9" y="5425369"/>
            <a:ext cx="300654" cy="24400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04F0225-6D99-4D24-B0D8-95E0C014EA33}"/>
              </a:ext>
            </a:extLst>
          </p:cNvPr>
          <p:cNvGrpSpPr/>
          <p:nvPr/>
        </p:nvGrpSpPr>
        <p:grpSpPr>
          <a:xfrm>
            <a:off x="5221500" y="1096874"/>
            <a:ext cx="6231766" cy="1791361"/>
            <a:chOff x="5326201" y="1118372"/>
            <a:chExt cx="6356726" cy="1827282"/>
          </a:xfrm>
        </p:grpSpPr>
        <p:sp>
          <p:nvSpPr>
            <p:cNvPr id="64" name="Google Shape;161;p26">
              <a:extLst>
                <a:ext uri="{FF2B5EF4-FFF2-40B4-BE49-F238E27FC236}">
                  <a16:creationId xmlns:a16="http://schemas.microsoft.com/office/drawing/2014/main" id="{58644882-F1FB-274B-87E2-401F22B1EB20}"/>
                </a:ext>
              </a:extLst>
            </p:cNvPr>
            <p:cNvSpPr txBox="1">
              <a:spLocks/>
            </p:cNvSpPr>
            <p:nvPr/>
          </p:nvSpPr>
          <p:spPr>
            <a:xfrm>
              <a:off x="5326201" y="1118372"/>
              <a:ext cx="1005615"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PREMIER</a:t>
              </a:r>
            </a:p>
          </p:txBody>
        </p:sp>
        <p:grpSp>
          <p:nvGrpSpPr>
            <p:cNvPr id="5" name="Group 4">
              <a:extLst>
                <a:ext uri="{FF2B5EF4-FFF2-40B4-BE49-F238E27FC236}">
                  <a16:creationId xmlns:a16="http://schemas.microsoft.com/office/drawing/2014/main" id="{0258CFFD-C37F-4536-9F09-B23AC0CB6F0C}"/>
                </a:ext>
              </a:extLst>
            </p:cNvPr>
            <p:cNvGrpSpPr/>
            <p:nvPr/>
          </p:nvGrpSpPr>
          <p:grpSpPr>
            <a:xfrm>
              <a:off x="5513037" y="1453691"/>
              <a:ext cx="5951796" cy="1491963"/>
              <a:chOff x="5200827" y="1292893"/>
              <a:chExt cx="6252964" cy="1567462"/>
            </a:xfrm>
          </p:grpSpPr>
          <p:pic>
            <p:nvPicPr>
              <p:cNvPr id="62" name="Picture 61">
                <a:extLst>
                  <a:ext uri="{FF2B5EF4-FFF2-40B4-BE49-F238E27FC236}">
                    <a16:creationId xmlns:a16="http://schemas.microsoft.com/office/drawing/2014/main" id="{DD316872-D492-0842-A471-E487631ACA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70046" y="1430977"/>
                <a:ext cx="1097226" cy="344008"/>
              </a:xfrm>
              <a:prstGeom prst="rect">
                <a:avLst/>
              </a:prstGeom>
            </p:spPr>
          </p:pic>
          <p:pic>
            <p:nvPicPr>
              <p:cNvPr id="63" name="Picture 62">
                <a:extLst>
                  <a:ext uri="{FF2B5EF4-FFF2-40B4-BE49-F238E27FC236}">
                    <a16:creationId xmlns:a16="http://schemas.microsoft.com/office/drawing/2014/main" id="{D4AA6063-C5FF-B243-9D20-6C687FF0E5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845566" y="1303658"/>
                <a:ext cx="557668" cy="486468"/>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D8696744-F0D2-CE44-BC2B-892A5489BCC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0990" b="29613"/>
              <a:stretch/>
            </p:blipFill>
            <p:spPr>
              <a:xfrm>
                <a:off x="5212827" y="1405960"/>
                <a:ext cx="996684" cy="392670"/>
              </a:xfrm>
              <a:prstGeom prst="rect">
                <a:avLst/>
              </a:prstGeom>
            </p:spPr>
          </p:pic>
          <p:pic>
            <p:nvPicPr>
              <p:cNvPr id="67" name="Picture 66" descr="A close up of a sign&#10;&#10;Description automatically generated">
                <a:extLst>
                  <a:ext uri="{FF2B5EF4-FFF2-40B4-BE49-F238E27FC236}">
                    <a16:creationId xmlns:a16="http://schemas.microsoft.com/office/drawing/2014/main" id="{AF0BF4E2-E49E-184E-BBE4-EFE011D7EE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00789" y="1810097"/>
                <a:ext cx="1254040" cy="1050258"/>
              </a:xfrm>
              <a:prstGeom prst="rect">
                <a:avLst/>
              </a:prstGeom>
            </p:spPr>
          </p:pic>
          <p:pic>
            <p:nvPicPr>
              <p:cNvPr id="68" name="Picture 2" descr="Facebook's new logo design is really generic - The Verge">
                <a:extLst>
                  <a:ext uri="{FF2B5EF4-FFF2-40B4-BE49-F238E27FC236}">
                    <a16:creationId xmlns:a16="http://schemas.microsoft.com/office/drawing/2014/main" id="{8541B5FA-C326-6642-B9A0-7BFE62BFC68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38581" b="38706"/>
              <a:stretch/>
            </p:blipFill>
            <p:spPr bwMode="auto">
              <a:xfrm>
                <a:off x="10052205" y="2126909"/>
                <a:ext cx="1401586" cy="31833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A close up of a logo&#10;&#10;Description automatically generated">
                <a:extLst>
                  <a:ext uri="{FF2B5EF4-FFF2-40B4-BE49-F238E27FC236}">
                    <a16:creationId xmlns:a16="http://schemas.microsoft.com/office/drawing/2014/main" id="{3C1EC503-7616-BB43-816E-084DE7A28A8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09513" y="1292893"/>
                <a:ext cx="771162" cy="585020"/>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96E24D78-A7EC-F04F-B059-33494691D5F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3565" y="1349477"/>
                <a:ext cx="789580" cy="526388"/>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45543EA4-3E28-474C-8F18-19A4826305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84610" y="2087477"/>
                <a:ext cx="1450666" cy="428962"/>
              </a:xfrm>
              <a:prstGeom prst="rect">
                <a:avLst/>
              </a:prstGeom>
            </p:spPr>
          </p:pic>
          <p:pic>
            <p:nvPicPr>
              <p:cNvPr id="73" name="Picture 72">
                <a:extLst>
                  <a:ext uri="{FF2B5EF4-FFF2-40B4-BE49-F238E27FC236}">
                    <a16:creationId xmlns:a16="http://schemas.microsoft.com/office/drawing/2014/main" id="{BF7DB74F-F028-354F-979F-CC87AF4C36AC}"/>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200827" y="2185157"/>
                <a:ext cx="1024772" cy="257166"/>
              </a:xfrm>
              <a:prstGeom prst="rect">
                <a:avLst/>
              </a:prstGeom>
            </p:spPr>
          </p:pic>
        </p:grpSp>
        <p:cxnSp>
          <p:nvCxnSpPr>
            <p:cNvPr id="81" name="Straight Connector 80">
              <a:extLst>
                <a:ext uri="{FF2B5EF4-FFF2-40B4-BE49-F238E27FC236}">
                  <a16:creationId xmlns:a16="http://schemas.microsoft.com/office/drawing/2014/main" id="{426F78A1-673A-2546-8278-E8F440C1F935}"/>
                </a:ext>
              </a:extLst>
            </p:cNvPr>
            <p:cNvCxnSpPr>
              <a:cxnSpLocks/>
            </p:cNvCxnSpPr>
            <p:nvPr/>
          </p:nvCxnSpPr>
          <p:spPr>
            <a:xfrm>
              <a:off x="6320043" y="1224224"/>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E2510F-B426-4089-B3B0-7888CE08733A}"/>
              </a:ext>
            </a:extLst>
          </p:cNvPr>
          <p:cNvGrpSpPr/>
          <p:nvPr/>
        </p:nvGrpSpPr>
        <p:grpSpPr>
          <a:xfrm>
            <a:off x="5221500" y="3106986"/>
            <a:ext cx="6231766" cy="3043605"/>
            <a:chOff x="5326201" y="3168791"/>
            <a:chExt cx="6356726" cy="3104636"/>
          </a:xfrm>
        </p:grpSpPr>
        <p:sp>
          <p:nvSpPr>
            <p:cNvPr id="34" name="Footer Placeholder 2">
              <a:extLst>
                <a:ext uri="{FF2B5EF4-FFF2-40B4-BE49-F238E27FC236}">
                  <a16:creationId xmlns:a16="http://schemas.microsoft.com/office/drawing/2014/main" id="{B67B0AC9-0BB9-43B3-8889-03E523FA26B8}"/>
                </a:ext>
              </a:extLst>
            </p:cNvPr>
            <p:cNvSpPr txBox="1">
              <a:spLocks/>
            </p:cNvSpPr>
            <p:nvPr/>
          </p:nvSpPr>
          <p:spPr>
            <a:xfrm>
              <a:off x="5326201" y="6165769"/>
              <a:ext cx="2871775" cy="107658"/>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55426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3" normalizeH="0" baseline="0" noProof="0">
                  <a:ln>
                    <a:noFill/>
                  </a:ln>
                  <a:solidFill>
                    <a:srgbClr val="FFFFFF">
                      <a:lumMod val="65000"/>
                    </a:srgbClr>
                  </a:solidFill>
                  <a:effectLst/>
                  <a:uLnTx/>
                  <a:uFillTx/>
                  <a:latin typeface="Segoe UI"/>
                  <a:ea typeface="+mn-ea"/>
                  <a:cs typeface="+mn-cs"/>
                </a:rPr>
                <a:t>*Other names and brands may be claimed as the property of others.</a:t>
              </a:r>
            </a:p>
          </p:txBody>
        </p:sp>
        <p:grpSp>
          <p:nvGrpSpPr>
            <p:cNvPr id="6" name="Group 5">
              <a:extLst>
                <a:ext uri="{FF2B5EF4-FFF2-40B4-BE49-F238E27FC236}">
                  <a16:creationId xmlns:a16="http://schemas.microsoft.com/office/drawing/2014/main" id="{E6523B33-65E3-4850-A5AE-AA2DA552B638}"/>
                </a:ext>
              </a:extLst>
            </p:cNvPr>
            <p:cNvGrpSpPr/>
            <p:nvPr/>
          </p:nvGrpSpPr>
          <p:grpSpPr>
            <a:xfrm>
              <a:off x="5484669" y="3587231"/>
              <a:ext cx="6107299" cy="2225464"/>
              <a:chOff x="5171026" y="3515336"/>
              <a:chExt cx="6416338" cy="2338074"/>
            </a:xfrm>
          </p:grpSpPr>
          <p:pic>
            <p:nvPicPr>
              <p:cNvPr id="39" name="Picture 38">
                <a:extLst>
                  <a:ext uri="{FF2B5EF4-FFF2-40B4-BE49-F238E27FC236}">
                    <a16:creationId xmlns:a16="http://schemas.microsoft.com/office/drawing/2014/main" id="{C8005CF8-C4D4-B241-B966-09AE742857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921206" y="4197411"/>
                <a:ext cx="960708" cy="350472"/>
              </a:xfrm>
              <a:prstGeom prst="rect">
                <a:avLst/>
              </a:prstGeom>
            </p:spPr>
          </p:pic>
          <p:pic>
            <p:nvPicPr>
              <p:cNvPr id="41" name="Picture 40">
                <a:extLst>
                  <a:ext uri="{FF2B5EF4-FFF2-40B4-BE49-F238E27FC236}">
                    <a16:creationId xmlns:a16="http://schemas.microsoft.com/office/drawing/2014/main" id="{2F3F15EC-849D-8543-8F55-88680FD283E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944203" y="3597557"/>
                <a:ext cx="1178074" cy="301122"/>
              </a:xfrm>
              <a:prstGeom prst="rect">
                <a:avLst/>
              </a:prstGeom>
            </p:spPr>
          </p:pic>
          <p:pic>
            <p:nvPicPr>
              <p:cNvPr id="43" name="Picture 42">
                <a:extLst>
                  <a:ext uri="{FF2B5EF4-FFF2-40B4-BE49-F238E27FC236}">
                    <a16:creationId xmlns:a16="http://schemas.microsoft.com/office/drawing/2014/main" id="{A52BDE4F-B341-EB45-BBEA-09C628C4174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933583" y="4843445"/>
                <a:ext cx="1077698" cy="348668"/>
              </a:xfrm>
              <a:prstGeom prst="rect">
                <a:avLst/>
              </a:prstGeom>
            </p:spPr>
          </p:pic>
          <p:pic>
            <p:nvPicPr>
              <p:cNvPr id="45" name="Picture 44">
                <a:extLst>
                  <a:ext uri="{FF2B5EF4-FFF2-40B4-BE49-F238E27FC236}">
                    <a16:creationId xmlns:a16="http://schemas.microsoft.com/office/drawing/2014/main" id="{7C102DFE-FE1B-144D-8E2A-4A1DC9458FF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9884" y="4273119"/>
                <a:ext cx="1035908" cy="199058"/>
              </a:xfrm>
              <a:prstGeom prst="rect">
                <a:avLst/>
              </a:prstGeom>
            </p:spPr>
          </p:pic>
          <p:pic>
            <p:nvPicPr>
              <p:cNvPr id="46" name="Picture 45">
                <a:extLst>
                  <a:ext uri="{FF2B5EF4-FFF2-40B4-BE49-F238E27FC236}">
                    <a16:creationId xmlns:a16="http://schemas.microsoft.com/office/drawing/2014/main" id="{2F167DF7-6AB8-9444-8507-7B4C0ECFE9D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27806" y="4954831"/>
                <a:ext cx="929778" cy="179366"/>
              </a:xfrm>
              <a:prstGeom prst="rect">
                <a:avLst/>
              </a:prstGeom>
            </p:spPr>
          </p:pic>
          <p:pic>
            <p:nvPicPr>
              <p:cNvPr id="47" name="Picture 46">
                <a:extLst>
                  <a:ext uri="{FF2B5EF4-FFF2-40B4-BE49-F238E27FC236}">
                    <a16:creationId xmlns:a16="http://schemas.microsoft.com/office/drawing/2014/main" id="{EEA7F2F5-2C9B-FE49-A204-EB2CB05AC5EE}"/>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10398026" y="4266565"/>
                <a:ext cx="1189338" cy="285408"/>
              </a:xfrm>
              <a:prstGeom prst="rect">
                <a:avLst/>
              </a:prstGeom>
            </p:spPr>
          </p:pic>
          <p:pic>
            <p:nvPicPr>
              <p:cNvPr id="48" name="Picture 47">
                <a:extLst>
                  <a:ext uri="{FF2B5EF4-FFF2-40B4-BE49-F238E27FC236}">
                    <a16:creationId xmlns:a16="http://schemas.microsoft.com/office/drawing/2014/main" id="{474A0604-C2AC-0841-820C-1EB7B5327C7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23010" y="3556255"/>
                <a:ext cx="1139368" cy="383726"/>
              </a:xfrm>
              <a:prstGeom prst="rect">
                <a:avLst/>
              </a:prstGeom>
            </p:spPr>
          </p:pic>
          <p:pic>
            <p:nvPicPr>
              <p:cNvPr id="49" name="Picture 48">
                <a:extLst>
                  <a:ext uri="{FF2B5EF4-FFF2-40B4-BE49-F238E27FC236}">
                    <a16:creationId xmlns:a16="http://schemas.microsoft.com/office/drawing/2014/main" id="{81D048AF-656E-4840-AEFA-D1FEA5924983}"/>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5171026" y="5592970"/>
                <a:ext cx="1152162" cy="246040"/>
              </a:xfrm>
              <a:prstGeom prst="rect">
                <a:avLst/>
              </a:prstGeom>
            </p:spPr>
          </p:pic>
          <p:pic>
            <p:nvPicPr>
              <p:cNvPr id="50" name="Picture 49">
                <a:extLst>
                  <a:ext uri="{FF2B5EF4-FFF2-40B4-BE49-F238E27FC236}">
                    <a16:creationId xmlns:a16="http://schemas.microsoft.com/office/drawing/2014/main" id="{33826527-318C-C944-8B4E-2BD99D4BC9C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6933584" y="5575152"/>
                <a:ext cx="1077698" cy="278258"/>
              </a:xfrm>
              <a:prstGeom prst="rect">
                <a:avLst/>
              </a:prstGeom>
            </p:spPr>
          </p:pic>
          <p:pic>
            <p:nvPicPr>
              <p:cNvPr id="51" name="Picture 50">
                <a:extLst>
                  <a:ext uri="{FF2B5EF4-FFF2-40B4-BE49-F238E27FC236}">
                    <a16:creationId xmlns:a16="http://schemas.microsoft.com/office/drawing/2014/main" id="{AC36680A-D6C4-9A48-A3E5-0ED2042208C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238944" y="4922270"/>
                <a:ext cx="920670" cy="191650"/>
              </a:xfrm>
              <a:prstGeom prst="rect">
                <a:avLst/>
              </a:prstGeom>
            </p:spPr>
          </p:pic>
          <p:pic>
            <p:nvPicPr>
              <p:cNvPr id="52" name="Picture 51">
                <a:extLst>
                  <a:ext uri="{FF2B5EF4-FFF2-40B4-BE49-F238E27FC236}">
                    <a16:creationId xmlns:a16="http://schemas.microsoft.com/office/drawing/2014/main" id="{216F2628-AF7E-3748-8F7E-27E241F46786}"/>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48548" y="4085364"/>
                <a:ext cx="1011450" cy="632156"/>
              </a:xfrm>
              <a:prstGeom prst="rect">
                <a:avLst/>
              </a:prstGeom>
            </p:spPr>
          </p:pic>
          <p:pic>
            <p:nvPicPr>
              <p:cNvPr id="53" name="Picture 52">
                <a:extLst>
                  <a:ext uri="{FF2B5EF4-FFF2-40B4-BE49-F238E27FC236}">
                    <a16:creationId xmlns:a16="http://schemas.microsoft.com/office/drawing/2014/main" id="{F2D8002D-3880-BF40-B744-096C6B474441}"/>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t="24155" b="19920"/>
              <a:stretch/>
            </p:blipFill>
            <p:spPr>
              <a:xfrm>
                <a:off x="8701616" y="3569767"/>
                <a:ext cx="1092442" cy="381840"/>
              </a:xfrm>
              <a:prstGeom prst="rect">
                <a:avLst/>
              </a:prstGeom>
            </p:spPr>
          </p:pic>
          <p:pic>
            <p:nvPicPr>
              <p:cNvPr id="54" name="Picture 53">
                <a:extLst>
                  <a:ext uri="{FF2B5EF4-FFF2-40B4-BE49-F238E27FC236}">
                    <a16:creationId xmlns:a16="http://schemas.microsoft.com/office/drawing/2014/main" id="{9249C15C-E2CB-0D43-AFD0-E4BB5E92EB36}"/>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220345" y="3515336"/>
                <a:ext cx="744904" cy="465564"/>
              </a:xfrm>
              <a:prstGeom prst="rect">
                <a:avLst/>
              </a:prstGeom>
            </p:spPr>
          </p:pic>
          <p:pic>
            <p:nvPicPr>
              <p:cNvPr id="55" name="Picture 54" descr="A picture containing sitting, computer, table, laptop&#10;&#10;Description automatically generated">
                <a:extLst>
                  <a:ext uri="{FF2B5EF4-FFF2-40B4-BE49-F238E27FC236}">
                    <a16:creationId xmlns:a16="http://schemas.microsoft.com/office/drawing/2014/main" id="{F642B85A-A6AC-C649-B5F2-1EDCBDCCB57B}"/>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645169" y="4919860"/>
                <a:ext cx="1205336" cy="228326"/>
              </a:xfrm>
              <a:prstGeom prst="rect">
                <a:avLst/>
              </a:prstGeom>
            </p:spPr>
          </p:pic>
        </p:grpSp>
        <p:sp>
          <p:nvSpPr>
            <p:cNvPr id="77" name="Google Shape;161;p26">
              <a:extLst>
                <a:ext uri="{FF2B5EF4-FFF2-40B4-BE49-F238E27FC236}">
                  <a16:creationId xmlns:a16="http://schemas.microsoft.com/office/drawing/2014/main" id="{E3E5A189-D530-6549-94BA-57CA9F1A58EC}"/>
                </a:ext>
              </a:extLst>
            </p:cNvPr>
            <p:cNvSpPr txBox="1">
              <a:spLocks/>
            </p:cNvSpPr>
            <p:nvPr/>
          </p:nvSpPr>
          <p:spPr>
            <a:xfrm>
              <a:off x="5326201" y="3168791"/>
              <a:ext cx="1044859"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GENERAL</a:t>
              </a:r>
            </a:p>
          </p:txBody>
        </p:sp>
        <p:cxnSp>
          <p:nvCxnSpPr>
            <p:cNvPr id="78" name="Straight Connector 77">
              <a:extLst>
                <a:ext uri="{FF2B5EF4-FFF2-40B4-BE49-F238E27FC236}">
                  <a16:creationId xmlns:a16="http://schemas.microsoft.com/office/drawing/2014/main" id="{9B35CBE2-CA30-7C44-B73B-BA79A0CC33AE}"/>
                </a:ext>
              </a:extLst>
            </p:cNvPr>
            <p:cNvCxnSpPr>
              <a:cxnSpLocks/>
            </p:cNvCxnSpPr>
            <p:nvPr/>
          </p:nvCxnSpPr>
          <p:spPr>
            <a:xfrm>
              <a:off x="6320043" y="3275733"/>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F0893-4822-4C42-A798-F84586669DF2}"/>
                </a:ext>
              </a:extLst>
            </p:cNvPr>
            <p:cNvCxnSpPr>
              <a:cxnSpLocks/>
            </p:cNvCxnSpPr>
            <p:nvPr/>
          </p:nvCxnSpPr>
          <p:spPr>
            <a:xfrm>
              <a:off x="5326201" y="6068133"/>
              <a:ext cx="6356726"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947B80A-5C4C-4298-8AB4-1F31E53B23D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Computing Consortium</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797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450"/>
                                        <p:tgtEl>
                                          <p:spTgt spid="1026"/>
                                        </p:tgtEl>
                                      </p:cBhvr>
                                    </p:animEffect>
                                  </p:childTnLst>
                                </p:cTn>
                              </p:par>
                              <p:par>
                                <p:cTn id="8" presetID="42" presetClass="path" presetSubtype="0" decel="100000" fill="hold" nodeType="withEffect">
                                  <p:stCondLst>
                                    <p:cond delay="0"/>
                                  </p:stCondLst>
                                  <p:childTnLst>
                                    <p:animMotion origin="layout" path="M -2.65509E-6 -1.07127E-6 L -2.65509E-6 0.02565 " pathEditMode="relative" rAng="0" ptsTypes="AA">
                                      <p:cBhvr>
                                        <p:cTn id="9" dur="450" spd="-100000" fill="hold"/>
                                        <p:tgtEl>
                                          <p:spTgt spid="1026"/>
                                        </p:tgtEl>
                                        <p:attrNameLst>
                                          <p:attrName>ppt_x</p:attrName>
                                          <p:attrName>ppt_y</p:attrName>
                                        </p:attrNameLst>
                                      </p:cBhvr>
                                      <p:rCtr x="0" y="1271"/>
                                    </p:animMotion>
                                  </p:childTnLst>
                                </p:cTn>
                              </p:par>
                              <p:par>
                                <p:cTn id="10" presetID="10" presetClass="entr" presetSubtype="0" fill="hold" grpId="0" nodeType="withEffect">
                                  <p:stCondLst>
                                    <p:cond delay="1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450"/>
                                        <p:tgtEl>
                                          <p:spTgt spid="37"/>
                                        </p:tgtEl>
                                      </p:cBhvr>
                                    </p:animEffect>
                                  </p:childTnLst>
                                </p:cTn>
                              </p:par>
                              <p:par>
                                <p:cTn id="13" presetID="42" presetClass="path" presetSubtype="0" decel="100000" fill="hold" grpId="1" nodeType="withEffect">
                                  <p:stCondLst>
                                    <p:cond delay="100"/>
                                  </p:stCondLst>
                                  <p:childTnLst>
                                    <p:animMotion origin="layout" path="M 1.66454E-6 1.61144E-6 L 1.66454E-6 0.02565 " pathEditMode="relative" rAng="0" ptsTypes="AA">
                                      <p:cBhvr>
                                        <p:cTn id="14" dur="450" spd="-100000" fill="hold"/>
                                        <p:tgtEl>
                                          <p:spTgt spid="37"/>
                                        </p:tgtEl>
                                        <p:attrNameLst>
                                          <p:attrName>ppt_x</p:attrName>
                                          <p:attrName>ppt_y</p:attrName>
                                        </p:attrNameLst>
                                      </p:cBhvr>
                                      <p:rCtr x="0" y="1271"/>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nodeType="withEffect">
                                  <p:stCondLst>
                                    <p:cond delay="200"/>
                                  </p:stCondLst>
                                  <p:childTnLst>
                                    <p:animMotion origin="layout" path="M -3.73245E-6 3.04131E-6 L -3.73245E-6 0.02564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2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450"/>
                                        <p:tgtEl>
                                          <p:spTgt spid="33"/>
                                        </p:tgtEl>
                                      </p:cBhvr>
                                    </p:animEffect>
                                  </p:childTnLst>
                                </p:cTn>
                              </p:par>
                              <p:par>
                                <p:cTn id="23" presetID="42" presetClass="path" presetSubtype="0" decel="100000" fill="hold" grpId="1" nodeType="withEffect">
                                  <p:stCondLst>
                                    <p:cond delay="200"/>
                                  </p:stCondLst>
                                  <p:childTnLst>
                                    <p:animMotion origin="layout" path="M -3.12739E-6 -3.92192E-6 L -3.12739E-6 0.02565 " pathEditMode="relative" rAng="0" ptsTypes="AA">
                                      <p:cBhvr>
                                        <p:cTn id="24" dur="450" spd="-100000" fill="hold"/>
                                        <p:tgtEl>
                                          <p:spTgt spid="33"/>
                                        </p:tgtEl>
                                        <p:attrNameLst>
                                          <p:attrName>ppt_x</p:attrName>
                                          <p:attrName>ppt_y</p:attrName>
                                        </p:attrNameLst>
                                      </p:cBhvr>
                                      <p:rCtr x="0" y="1271"/>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2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450"/>
                                        <p:tgtEl>
                                          <p:spTgt spid="4"/>
                                        </p:tgtEl>
                                      </p:cBhvr>
                                    </p:animEffect>
                                  </p:childTnLst>
                                </p:cTn>
                              </p:par>
                              <p:par>
                                <p:cTn id="33" presetID="42" presetClass="path" presetSubtype="0" decel="100000" fill="hold" nodeType="withEffect">
                                  <p:stCondLst>
                                    <p:cond delay="300"/>
                                  </p:stCondLst>
                                  <p:childTnLst>
                                    <p:animMotion origin="layout" path="M 1.01353E-6 -3.70404E-6 L 1.01353E-6 0.02565 " pathEditMode="relative" rAng="0" ptsTypes="AA">
                                      <p:cBhvr>
                                        <p:cTn id="34" dur="450" spd="-100000" fill="hold"/>
                                        <p:tgtEl>
                                          <p:spTgt spid="4"/>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3" grpId="0"/>
      <p:bldP spid="3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ABBD-5FC9-1047-6934-72A91A0546CE}"/>
              </a:ext>
            </a:extLst>
          </p:cNvPr>
          <p:cNvSpPr>
            <a:spLocks noGrp="1"/>
          </p:cNvSpPr>
          <p:nvPr>
            <p:ph type="title"/>
          </p:nvPr>
        </p:nvSpPr>
        <p:spPr/>
        <p:txBody>
          <a:bodyPr/>
          <a:lstStyle/>
          <a:p>
            <a:r>
              <a:rPr lang="en-US" dirty="0"/>
              <a:t>Kata Confidential Containers</a:t>
            </a:r>
          </a:p>
        </p:txBody>
      </p:sp>
      <p:sp>
        <p:nvSpPr>
          <p:cNvPr id="3" name="Rounded Rectangle 15" descr="Diagram Stack:&#10;&#10;Top level: AKS Control Plane (with Container icon)&#10;&#10;Second level: AKS VM Agent Node 1. There are two containers in this section with lock icons: &#10;&#10;1. Confidential Pod 1 containing Customer's app and container images&#10;&#10;2. Confidential Pod 2 containing Customer's app and container images.&#10;&#10;The AKS VM Agent Node 1 section also indicates Encrypted memory (Confidentiality &amp; Integrity)&#10;&#10;Third row: Hypervisor, OS, Device Drivers, ...&#10;&#10;Fourth row: Hardware with two lock icons.">
            <a:extLst>
              <a:ext uri="{FF2B5EF4-FFF2-40B4-BE49-F238E27FC236}">
                <a16:creationId xmlns:a16="http://schemas.microsoft.com/office/drawing/2014/main" id="{4F636C91-0442-588D-BD21-4EA641774257}"/>
              </a:ext>
              <a:ext uri="{C183D7F6-B498-43B3-948B-1728B52AA6E4}">
                <adec:decorative xmlns:adec="http://schemas.microsoft.com/office/drawing/2017/decorative" val="0"/>
              </a:ext>
            </a:extLst>
          </p:cNvPr>
          <p:cNvSpPr/>
          <p:nvPr/>
        </p:nvSpPr>
        <p:spPr bwMode="auto">
          <a:xfrm>
            <a:off x="788945" y="1185809"/>
            <a:ext cx="5795939" cy="457579"/>
          </a:xfrm>
          <a:prstGeom prst="roundRect">
            <a:avLst>
              <a:gd name="adj" fmla="val 1315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Control Plane</a:t>
            </a:r>
          </a:p>
        </p:txBody>
      </p:sp>
      <p:sp>
        <p:nvSpPr>
          <p:cNvPr id="4" name="Rounded Rectangle 15">
            <a:extLst>
              <a:ext uri="{FF2B5EF4-FFF2-40B4-BE49-F238E27FC236}">
                <a16:creationId xmlns:a16="http://schemas.microsoft.com/office/drawing/2014/main" id="{597C0906-7293-5A03-2A75-3EBC8D4415F6}"/>
              </a:ext>
              <a:ext uri="{C183D7F6-B498-43B3-948B-1728B52AA6E4}">
                <adec:decorative xmlns:adec="http://schemas.microsoft.com/office/drawing/2017/decorative" val="1"/>
              </a:ext>
            </a:extLst>
          </p:cNvPr>
          <p:cNvSpPr/>
          <p:nvPr/>
        </p:nvSpPr>
        <p:spPr bwMode="auto">
          <a:xfrm>
            <a:off x="788945" y="1746110"/>
            <a:ext cx="5795939" cy="3708000"/>
          </a:xfrm>
          <a:prstGeom prst="roundRect">
            <a:avLst>
              <a:gd name="adj" fmla="val 177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VM Agent Node 1</a:t>
            </a:r>
          </a:p>
        </p:txBody>
      </p:sp>
      <p:sp>
        <p:nvSpPr>
          <p:cNvPr id="5" name="Rectangle 4">
            <a:extLst>
              <a:ext uri="{FF2B5EF4-FFF2-40B4-BE49-F238E27FC236}">
                <a16:creationId xmlns:a16="http://schemas.microsoft.com/office/drawing/2014/main" id="{97EB1E8D-A85A-DE44-7488-FB843DC54E99}"/>
              </a:ext>
              <a:ext uri="{C183D7F6-B498-43B3-948B-1728B52AA6E4}">
                <adec:decorative xmlns:adec="http://schemas.microsoft.com/office/drawing/2017/decorative" val="1"/>
              </a:ext>
            </a:extLst>
          </p:cNvPr>
          <p:cNvSpPr/>
          <p:nvPr/>
        </p:nvSpPr>
        <p:spPr>
          <a:xfrm>
            <a:off x="2128197" y="4874498"/>
            <a:ext cx="2954189" cy="458320"/>
          </a:xfrm>
          <a:prstGeom prst="rect">
            <a:avLst/>
          </a:prstGeom>
          <a:no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6" name="Rounded Rectangle 4">
            <a:extLst>
              <a:ext uri="{FF2B5EF4-FFF2-40B4-BE49-F238E27FC236}">
                <a16:creationId xmlns:a16="http://schemas.microsoft.com/office/drawing/2014/main" id="{C37EC776-6489-780B-B8D6-C8B8FDBF6D02}"/>
              </a:ext>
              <a:ext uri="{C183D7F6-B498-43B3-948B-1728B52AA6E4}">
                <adec:decorative xmlns:adec="http://schemas.microsoft.com/office/drawing/2017/decorative" val="1"/>
              </a:ext>
            </a:extLst>
          </p:cNvPr>
          <p:cNvSpPr/>
          <p:nvPr/>
        </p:nvSpPr>
        <p:spPr>
          <a:xfrm>
            <a:off x="783167" y="5556832"/>
            <a:ext cx="5795939" cy="494163"/>
          </a:xfrm>
          <a:prstGeom prst="roundRect">
            <a:avLst>
              <a:gd name="adj" fmla="val 9281"/>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Hypervisor, OS, Device Drivers, …</a:t>
            </a:r>
          </a:p>
        </p:txBody>
      </p:sp>
      <p:sp>
        <p:nvSpPr>
          <p:cNvPr id="7" name="Rounded Rectangle 12">
            <a:extLst>
              <a:ext uri="{FF2B5EF4-FFF2-40B4-BE49-F238E27FC236}">
                <a16:creationId xmlns:a16="http://schemas.microsoft.com/office/drawing/2014/main" id="{85BC37D2-53E9-67F2-48CC-37CAAE9FD8C6}"/>
              </a:ext>
              <a:ext uri="{C183D7F6-B498-43B3-948B-1728B52AA6E4}">
                <adec:decorative xmlns:adec="http://schemas.microsoft.com/office/drawing/2017/decorative" val="1"/>
              </a:ext>
            </a:extLst>
          </p:cNvPr>
          <p:cNvSpPr/>
          <p:nvPr/>
        </p:nvSpPr>
        <p:spPr>
          <a:xfrm>
            <a:off x="783167" y="6153718"/>
            <a:ext cx="5795939" cy="494163"/>
          </a:xfrm>
          <a:prstGeom prst="roundRect">
            <a:avLst>
              <a:gd name="adj" fmla="val 9588"/>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Hardware</a:t>
            </a:r>
          </a:p>
        </p:txBody>
      </p:sp>
      <p:pic>
        <p:nvPicPr>
          <p:cNvPr id="8" name="Graphic 7">
            <a:extLst>
              <a:ext uri="{FF2B5EF4-FFF2-40B4-BE49-F238E27FC236}">
                <a16:creationId xmlns:a16="http://schemas.microsoft.com/office/drawing/2014/main" id="{606F24E9-5941-66F0-75D1-EA9CAA75D7B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842" y="1075444"/>
            <a:ext cx="453473" cy="462039"/>
          </a:xfrm>
          <a:prstGeom prst="rect">
            <a:avLst/>
          </a:prstGeom>
          <a:effectLst>
            <a:outerShdw blurRad="63500" dist="127000" dir="2700000" algn="tl" rotWithShape="0">
              <a:prstClr val="black">
                <a:alpha val="20000"/>
              </a:prstClr>
            </a:outerShdw>
          </a:effectLst>
        </p:spPr>
      </p:pic>
      <p:sp>
        <p:nvSpPr>
          <p:cNvPr id="9" name="Rounded Rectangle 2">
            <a:extLst>
              <a:ext uri="{FF2B5EF4-FFF2-40B4-BE49-F238E27FC236}">
                <a16:creationId xmlns:a16="http://schemas.microsoft.com/office/drawing/2014/main" id="{F909DEF5-E3BA-4B50-A4F3-C020F7C76424}"/>
              </a:ext>
              <a:ext uri="{C183D7F6-B498-43B3-948B-1728B52AA6E4}">
                <adec:decorative xmlns:adec="http://schemas.microsoft.com/office/drawing/2017/decorative" val="1"/>
              </a:ext>
            </a:extLst>
          </p:cNvPr>
          <p:cNvSpPr/>
          <p:nvPr/>
        </p:nvSpPr>
        <p:spPr>
          <a:xfrm>
            <a:off x="1019763"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1</a:t>
            </a:r>
          </a:p>
        </p:txBody>
      </p:sp>
      <p:sp>
        <p:nvSpPr>
          <p:cNvPr id="10" name="Rounded Rectangle 2">
            <a:extLst>
              <a:ext uri="{FF2B5EF4-FFF2-40B4-BE49-F238E27FC236}">
                <a16:creationId xmlns:a16="http://schemas.microsoft.com/office/drawing/2014/main" id="{8313D522-499E-5989-5542-8E54B4C6D6E4}"/>
              </a:ext>
              <a:ext uri="{C183D7F6-B498-43B3-948B-1728B52AA6E4}">
                <adec:decorative xmlns:adec="http://schemas.microsoft.com/office/drawing/2017/decorative" val="1"/>
              </a:ext>
            </a:extLst>
          </p:cNvPr>
          <p:cNvSpPr/>
          <p:nvPr/>
        </p:nvSpPr>
        <p:spPr>
          <a:xfrm>
            <a:off x="3746779"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2</a:t>
            </a:r>
          </a:p>
        </p:txBody>
      </p:sp>
      <p:grpSp>
        <p:nvGrpSpPr>
          <p:cNvPr id="11" name="Group 10">
            <a:extLst>
              <a:ext uri="{FF2B5EF4-FFF2-40B4-BE49-F238E27FC236}">
                <a16:creationId xmlns:a16="http://schemas.microsoft.com/office/drawing/2014/main" id="{3FCD1185-9621-949B-A994-04FCBC1CC93A}"/>
              </a:ext>
              <a:ext uri="{C183D7F6-B498-43B3-948B-1728B52AA6E4}">
                <adec:decorative xmlns:adec="http://schemas.microsoft.com/office/drawing/2017/decorative" val="1"/>
              </a:ext>
            </a:extLst>
          </p:cNvPr>
          <p:cNvGrpSpPr/>
          <p:nvPr/>
        </p:nvGrpSpPr>
        <p:grpSpPr>
          <a:xfrm>
            <a:off x="1019949" y="2229533"/>
            <a:ext cx="2579434" cy="2529344"/>
            <a:chOff x="5532682" y="1760614"/>
            <a:chExt cx="2579434" cy="2529344"/>
          </a:xfrm>
        </p:grpSpPr>
        <p:sp>
          <p:nvSpPr>
            <p:cNvPr id="12" name="Rounded Rectangle 2">
              <a:extLst>
                <a:ext uri="{FF2B5EF4-FFF2-40B4-BE49-F238E27FC236}">
                  <a16:creationId xmlns:a16="http://schemas.microsoft.com/office/drawing/2014/main" id="{C90A8B00-A075-0935-54EC-B7E45E0E5A70}"/>
                </a:ext>
              </a:extLst>
            </p:cNvPr>
            <p:cNvSpPr/>
            <p:nvPr/>
          </p:nvSpPr>
          <p:spPr>
            <a:xfrm>
              <a:off x="5532682" y="2035534"/>
              <a:ext cx="2579434" cy="2254424"/>
            </a:xfrm>
            <a:prstGeom prst="roundRect">
              <a:avLst>
                <a:gd name="adj" fmla="val 3686"/>
              </a:avLst>
            </a:prstGeom>
            <a:solidFill>
              <a:srgbClr val="3A4953"/>
            </a:solidFill>
            <a:ln w="19050">
              <a:solidFill>
                <a:srgbClr val="8DE97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1</a:t>
              </a:r>
            </a:p>
          </p:txBody>
        </p:sp>
        <p:sp>
          <p:nvSpPr>
            <p:cNvPr id="13" name="Graphic 22">
              <a:extLst>
                <a:ext uri="{FF2B5EF4-FFF2-40B4-BE49-F238E27FC236}">
                  <a16:creationId xmlns:a16="http://schemas.microsoft.com/office/drawing/2014/main" id="{756FFA3D-19D0-0CD8-F266-BAAAE896D484}"/>
                </a:ext>
              </a:extLst>
            </p:cNvPr>
            <p:cNvSpPr>
              <a:spLocks noChangeAspect="1"/>
            </p:cNvSpPr>
            <p:nvPr/>
          </p:nvSpPr>
          <p:spPr>
            <a:xfrm>
              <a:off x="7681727"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grpSp>
        <p:nvGrpSpPr>
          <p:cNvPr id="14" name="Group 13">
            <a:extLst>
              <a:ext uri="{FF2B5EF4-FFF2-40B4-BE49-F238E27FC236}">
                <a16:creationId xmlns:a16="http://schemas.microsoft.com/office/drawing/2014/main" id="{F7B50898-A519-EB9C-8673-FBEF56285BCB}"/>
              </a:ext>
              <a:ext uri="{C183D7F6-B498-43B3-948B-1728B52AA6E4}">
                <adec:decorative xmlns:adec="http://schemas.microsoft.com/office/drawing/2017/decorative" val="1"/>
              </a:ext>
            </a:extLst>
          </p:cNvPr>
          <p:cNvGrpSpPr/>
          <p:nvPr/>
        </p:nvGrpSpPr>
        <p:grpSpPr>
          <a:xfrm>
            <a:off x="3747510" y="2229552"/>
            <a:ext cx="2579434" cy="2529035"/>
            <a:chOff x="8259512" y="1760614"/>
            <a:chExt cx="2579434" cy="2529035"/>
          </a:xfrm>
        </p:grpSpPr>
        <p:sp>
          <p:nvSpPr>
            <p:cNvPr id="15" name="Rounded Rectangle 2">
              <a:extLst>
                <a:ext uri="{FF2B5EF4-FFF2-40B4-BE49-F238E27FC236}">
                  <a16:creationId xmlns:a16="http://schemas.microsoft.com/office/drawing/2014/main" id="{8021C6E7-1442-EF7B-1718-4389A09A50CB}"/>
                </a:ext>
              </a:extLst>
            </p:cNvPr>
            <p:cNvSpPr/>
            <p:nvPr/>
          </p:nvSpPr>
          <p:spPr>
            <a:xfrm>
              <a:off x="8259512" y="2035225"/>
              <a:ext cx="2579434" cy="2254424"/>
            </a:xfrm>
            <a:prstGeom prst="roundRect">
              <a:avLst>
                <a:gd name="adj" fmla="val 3686"/>
              </a:avLst>
            </a:prstGeom>
            <a:solidFill>
              <a:srgbClr val="3A4953"/>
            </a:solidFill>
            <a:ln w="19050">
              <a:solidFill>
                <a:srgbClr val="C5B4E3"/>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2</a:t>
              </a:r>
            </a:p>
          </p:txBody>
        </p:sp>
        <p:sp>
          <p:nvSpPr>
            <p:cNvPr id="16" name="Graphic 22">
              <a:extLst>
                <a:ext uri="{FF2B5EF4-FFF2-40B4-BE49-F238E27FC236}">
                  <a16:creationId xmlns:a16="http://schemas.microsoft.com/office/drawing/2014/main" id="{18F653AF-D218-58DC-9D8B-CB3E2E452CFC}"/>
                </a:ext>
              </a:extLst>
            </p:cNvPr>
            <p:cNvSpPr>
              <a:spLocks noChangeAspect="1"/>
            </p:cNvSpPr>
            <p:nvPr/>
          </p:nvSpPr>
          <p:spPr>
            <a:xfrm>
              <a:off x="10408743"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17" name="Graphic 22">
            <a:extLst>
              <a:ext uri="{FF2B5EF4-FFF2-40B4-BE49-F238E27FC236}">
                <a16:creationId xmlns:a16="http://schemas.microsoft.com/office/drawing/2014/main" id="{879E5706-8399-A6F8-8F2E-58DB331C9A67}"/>
              </a:ext>
              <a:ext uri="{C183D7F6-B498-43B3-948B-1728B52AA6E4}">
                <adec:decorative xmlns:adec="http://schemas.microsoft.com/office/drawing/2017/decorative" val="1"/>
              </a:ext>
            </a:extLst>
          </p:cNvPr>
          <p:cNvSpPr>
            <a:spLocks noChangeAspect="1"/>
          </p:cNvSpPr>
          <p:nvPr/>
        </p:nvSpPr>
        <p:spPr>
          <a:xfrm>
            <a:off x="5660676"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8" name="Graphic 22">
            <a:extLst>
              <a:ext uri="{FF2B5EF4-FFF2-40B4-BE49-F238E27FC236}">
                <a16:creationId xmlns:a16="http://schemas.microsoft.com/office/drawing/2014/main" id="{A56B0D59-0C24-F113-0EF5-567FB8345927}"/>
              </a:ext>
              <a:ext uri="{C183D7F6-B498-43B3-948B-1728B52AA6E4}">
                <adec:decorative xmlns:adec="http://schemas.microsoft.com/office/drawing/2017/decorative" val="1"/>
              </a:ext>
            </a:extLst>
          </p:cNvPr>
          <p:cNvSpPr>
            <a:spLocks noChangeAspect="1"/>
          </p:cNvSpPr>
          <p:nvPr/>
        </p:nvSpPr>
        <p:spPr>
          <a:xfrm>
            <a:off x="6049758"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9" name="Rounded Rectangle 3">
            <a:extLst>
              <a:ext uri="{FF2B5EF4-FFF2-40B4-BE49-F238E27FC236}">
                <a16:creationId xmlns:a16="http://schemas.microsoft.com/office/drawing/2014/main" id="{7FA4F61E-8507-4A16-EDE4-F573FE3ED530}"/>
              </a:ext>
              <a:ext uri="{C183D7F6-B498-43B3-948B-1728B52AA6E4}">
                <adec:decorative xmlns:adec="http://schemas.microsoft.com/office/drawing/2017/decorative" val="1"/>
              </a:ext>
            </a:extLst>
          </p:cNvPr>
          <p:cNvSpPr/>
          <p:nvPr/>
        </p:nvSpPr>
        <p:spPr>
          <a:xfrm>
            <a:off x="1173515"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0" name="TextBox 19">
            <a:extLst>
              <a:ext uri="{FF2B5EF4-FFF2-40B4-BE49-F238E27FC236}">
                <a16:creationId xmlns:a16="http://schemas.microsoft.com/office/drawing/2014/main" id="{37BF26EE-B114-55FC-71DF-00213E3C1ACB}"/>
              </a:ext>
              <a:ext uri="{C183D7F6-B498-43B3-948B-1728B52AA6E4}">
                <adec:decorative xmlns:adec="http://schemas.microsoft.com/office/drawing/2017/decorative" val="1"/>
              </a:ext>
            </a:extLst>
          </p:cNvPr>
          <p:cNvSpPr txBox="1"/>
          <p:nvPr/>
        </p:nvSpPr>
        <p:spPr>
          <a:xfrm>
            <a:off x="1683212"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1" name="Graphic 38">
            <a:extLst>
              <a:ext uri="{FF2B5EF4-FFF2-40B4-BE49-F238E27FC236}">
                <a16:creationId xmlns:a16="http://schemas.microsoft.com/office/drawing/2014/main" id="{5C2B5E8D-8B78-34D7-3410-17678D6BA6FF}"/>
              </a:ext>
              <a:ext uri="{C183D7F6-B498-43B3-948B-1728B52AA6E4}">
                <adec:decorative xmlns:adec="http://schemas.microsoft.com/office/drawing/2017/decorative" val="1"/>
              </a:ext>
            </a:extLst>
          </p:cNvPr>
          <p:cNvSpPr>
            <a:spLocks noChangeAspect="1"/>
          </p:cNvSpPr>
          <p:nvPr/>
        </p:nvSpPr>
        <p:spPr>
          <a:xfrm>
            <a:off x="2012148"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
            <a:extLst>
              <a:ext uri="{FF2B5EF4-FFF2-40B4-BE49-F238E27FC236}">
                <a16:creationId xmlns:a16="http://schemas.microsoft.com/office/drawing/2014/main" id="{D7832532-2C84-9920-C487-AC91A712954E}"/>
              </a:ext>
              <a:ext uri="{C183D7F6-B498-43B3-948B-1728B52AA6E4}">
                <adec:decorative xmlns:adec="http://schemas.microsoft.com/office/drawing/2017/decorative" val="1"/>
              </a:ext>
            </a:extLst>
          </p:cNvPr>
          <p:cNvSpPr/>
          <p:nvPr/>
        </p:nvSpPr>
        <p:spPr>
          <a:xfrm>
            <a:off x="3900531"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3" name="TextBox 22">
            <a:extLst>
              <a:ext uri="{FF2B5EF4-FFF2-40B4-BE49-F238E27FC236}">
                <a16:creationId xmlns:a16="http://schemas.microsoft.com/office/drawing/2014/main" id="{6313656E-599B-4A5A-2FE4-58698F5F30C0}"/>
              </a:ext>
              <a:ext uri="{C183D7F6-B498-43B3-948B-1728B52AA6E4}">
                <adec:decorative xmlns:adec="http://schemas.microsoft.com/office/drawing/2017/decorative" val="1"/>
              </a:ext>
            </a:extLst>
          </p:cNvPr>
          <p:cNvSpPr txBox="1"/>
          <p:nvPr/>
        </p:nvSpPr>
        <p:spPr>
          <a:xfrm>
            <a:off x="4410228"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4" name="Graphic 38">
            <a:extLst>
              <a:ext uri="{FF2B5EF4-FFF2-40B4-BE49-F238E27FC236}">
                <a16:creationId xmlns:a16="http://schemas.microsoft.com/office/drawing/2014/main" id="{3C0C3C8F-3DE6-225F-3D28-9A081F39E53E}"/>
              </a:ext>
              <a:ext uri="{C183D7F6-B498-43B3-948B-1728B52AA6E4}">
                <adec:decorative xmlns:adec="http://schemas.microsoft.com/office/drawing/2017/decorative" val="1"/>
              </a:ext>
            </a:extLst>
          </p:cNvPr>
          <p:cNvSpPr>
            <a:spLocks noChangeAspect="1"/>
          </p:cNvSpPr>
          <p:nvPr/>
        </p:nvSpPr>
        <p:spPr>
          <a:xfrm>
            <a:off x="4739164"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6" name="TextBox 25">
            <a:extLst>
              <a:ext uri="{FF2B5EF4-FFF2-40B4-BE49-F238E27FC236}">
                <a16:creationId xmlns:a16="http://schemas.microsoft.com/office/drawing/2014/main" id="{F1DA4FCB-3FFC-1585-36D7-C2572D2427D0}"/>
              </a:ext>
            </a:extLst>
          </p:cNvPr>
          <p:cNvSpPr txBox="1"/>
          <p:nvPr/>
        </p:nvSpPr>
        <p:spPr>
          <a:xfrm>
            <a:off x="7417739" y="1164656"/>
            <a:ext cx="4592123" cy="5478423"/>
          </a:xfrm>
          <a:prstGeom prst="rect">
            <a:avLst/>
          </a:prstGeom>
          <a:solidFill>
            <a:schemeClr val="bg1">
              <a:lumMod val="95000"/>
            </a:schemeClr>
          </a:solidFill>
        </p:spPr>
        <p:txBody>
          <a:bodyPr wrap="square">
            <a:spAutoFit/>
          </a:bodyPr>
          <a:lstStyle/>
          <a:p>
            <a:pPr algn="ctr"/>
            <a:r>
              <a:rPr lang="en-US" sz="1600">
                <a:latin typeface="+mj-lt"/>
              </a:rPr>
              <a:t>Scenarios/Use cases </a:t>
            </a:r>
          </a:p>
          <a:p>
            <a:pPr marL="342900" indent="-342900" algn="justLow">
              <a:buFont typeface="+mj-lt"/>
              <a:buAutoNum type="arabicPeriod"/>
            </a:pPr>
            <a:r>
              <a:rPr lang="en-US" sz="1400" b="0" i="0">
                <a:effectLst/>
                <a:latin typeface="+mj-lt"/>
              </a:rPr>
              <a:t>Big Data Analytics: </a:t>
            </a:r>
            <a:r>
              <a:rPr lang="en-US" sz="1400" b="0" i="0">
                <a:effectLst/>
              </a:rPr>
              <a:t>Employing privacy-preserving analytics in the banking sector, such as Apache Spark jobs for fraud pattern recognition, while ensuring data confidentiality.</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CI/CD DevOps Practices: </a:t>
            </a:r>
            <a:r>
              <a:rPr lang="en-US" sz="1400" b="0" i="0">
                <a:effectLst/>
              </a:rPr>
              <a:t>Running self-hosted GitHub runners for secure code signing as part of Continuous Integration and Deployment (CI/CD) processes.</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b="0" i="0">
                <a:effectLst/>
                <a:latin typeface="+mj-lt"/>
              </a:rPr>
              <a:t>Machine Learning (ML): </a:t>
            </a:r>
            <a:r>
              <a:rPr lang="en-US" sz="1400" b="0" i="0">
                <a:effectLst/>
              </a:rPr>
              <a:t>Performing ML inferencing and training using an encrypted dataset from trusted sources. Data is only decrypted within a confidential container environment for privacy-preserving ML inference.</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Big Data Clean Rooms: </a:t>
            </a:r>
            <a:r>
              <a:rPr lang="en-US" sz="1400" b="0" i="0">
                <a:effectLst/>
              </a:rPr>
              <a:t>Building secure environments for ID matching as part of multi-party computation in industries like retail and digital advertising.</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Zero Trust Landing Zones: </a:t>
            </a:r>
            <a:r>
              <a:rPr lang="en-US" sz="1400" b="0" i="0">
                <a:effectLst/>
              </a:rPr>
              <a:t>Creating confidential computing zones that adhere to privacy regulations for application migrations to the cloud.</a:t>
            </a:r>
          </a:p>
        </p:txBody>
      </p:sp>
    </p:spTree>
    <p:extLst>
      <p:ext uri="{BB962C8B-B14F-4D97-AF65-F5344CB8AC3E}">
        <p14:creationId xmlns:p14="http://schemas.microsoft.com/office/powerpoint/2010/main" val="239797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ccel="50000" decel="50000" autoRev="1" fill="hold" grpId="1" nodeType="withEffect">
                                  <p:stCondLst>
                                    <p:cond delay="0"/>
                                  </p:stCondLst>
                                  <p:childTnLst>
                                    <p:animScale>
                                      <p:cBhvr>
                                        <p:cTn id="11" dur="300" fill="hold"/>
                                        <p:tgtEl>
                                          <p:spTgt spid="5"/>
                                        </p:tgtEl>
                                      </p:cBhvr>
                                      <p:by x="105000" y="105000"/>
                                    </p:animScale>
                                  </p:childTnLst>
                                </p:cTn>
                              </p:par>
                            </p:childTnLst>
                          </p:cTn>
                        </p:par>
                        <p:par>
                          <p:cTn id="12" fill="hold">
                            <p:stCondLst>
                              <p:cond delay="600"/>
                            </p:stCondLst>
                            <p:childTnLst>
                              <p:par>
                                <p:cTn id="13" presetID="1" presetClass="exit"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600"/>
                            </p:stCondLst>
                            <p:childTnLst>
                              <p:par>
                                <p:cTn id="18" presetID="26" presetClass="emph" presetSubtype="0" fill="hold" nodeType="afterEffect">
                                  <p:stCondLst>
                                    <p:cond delay="0"/>
                                  </p:stCondLst>
                                  <p:childTnLst>
                                    <p:animEffect transition="out" filter="fade">
                                      <p:cBhvr>
                                        <p:cTn id="19" dur="500" tmFilter="0, 0; .2, .5; .8, .5; 1, 0"/>
                                        <p:tgtEl>
                                          <p:spTgt spid="11"/>
                                        </p:tgtEl>
                                      </p:cBhvr>
                                    </p:animEffect>
                                    <p:animScale>
                                      <p:cBhvr>
                                        <p:cTn id="20" dur="250" autoRev="1" fill="hold"/>
                                        <p:tgtEl>
                                          <p:spTgt spid="11"/>
                                        </p:tgtEl>
                                      </p:cBhvr>
                                      <p:by x="105000" y="105000"/>
                                    </p:animScale>
                                  </p:childTnLst>
                                </p:cTn>
                              </p:par>
                              <p:par>
                                <p:cTn id="21" presetID="53" presetClass="entr" presetSubtype="16" accel="50000" decel="5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6" presetClass="emph" presetSubtype="0" accel="50000" decel="50000" autoRev="1" fill="hold" grpId="1" nodeType="withEffect">
                                  <p:stCondLst>
                                    <p:cond delay="0"/>
                                  </p:stCondLst>
                                  <p:childTnLst>
                                    <p:animScale>
                                      <p:cBhvr>
                                        <p:cTn id="27" dur="300" fill="hold"/>
                                        <p:tgtEl>
                                          <p:spTgt spid="17"/>
                                        </p:tgtEl>
                                      </p:cBhvr>
                                      <p:by x="120000" y="120000"/>
                                    </p:animScale>
                                  </p:childTnLst>
                                </p:cTn>
                              </p:par>
                            </p:childTnLst>
                          </p:cTn>
                        </p:par>
                        <p:par>
                          <p:cTn id="28" fill="hold">
                            <p:stCondLst>
                              <p:cond delay="1200"/>
                            </p:stCondLst>
                            <p:childTnLst>
                              <p:par>
                                <p:cTn id="29" presetID="1" presetClass="exit"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1200"/>
                            </p:stCondLst>
                            <p:childTnLst>
                              <p:par>
                                <p:cTn id="34" presetID="26" presetClass="emph" presetSubtype="0" fill="hold" nodeType="afterEffect">
                                  <p:stCondLst>
                                    <p:cond delay="0"/>
                                  </p:stCondLst>
                                  <p:childTnLst>
                                    <p:animEffect transition="out" filter="fade">
                                      <p:cBhvr>
                                        <p:cTn id="35" dur="500" tmFilter="0, 0; .2, .5; .8, .5; 1, 0"/>
                                        <p:tgtEl>
                                          <p:spTgt spid="14"/>
                                        </p:tgtEl>
                                      </p:cBhvr>
                                    </p:animEffect>
                                    <p:animScale>
                                      <p:cBhvr>
                                        <p:cTn id="36" dur="250" autoRev="1" fill="hold"/>
                                        <p:tgtEl>
                                          <p:spTgt spid="14"/>
                                        </p:tgtEl>
                                      </p:cBhvr>
                                      <p:by x="105000" y="105000"/>
                                    </p:animScale>
                                  </p:childTnLst>
                                </p:cTn>
                              </p:par>
                              <p:par>
                                <p:cTn id="37" presetID="53" presetClass="entr" presetSubtype="16" accel="50000" decel="5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par>
                                <p:cTn id="42" presetID="6" presetClass="emph" presetSubtype="0" accel="50000" decel="50000" autoRev="1" fill="hold" grpId="1" nodeType="withEffect">
                                  <p:stCondLst>
                                    <p:cond delay="0"/>
                                  </p:stCondLst>
                                  <p:childTnLst>
                                    <p:animScale>
                                      <p:cBhvr>
                                        <p:cTn id="43" dur="30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10" grpId="0" animBg="1"/>
      <p:bldP spid="17" grpId="0" animBg="1"/>
      <p:bldP spid="17" grpId="1" animBg="1"/>
      <p:bldP spid="18" grpId="0" animBg="1"/>
      <p:bldP spid="18"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64306-18A2-95F4-CA77-8D9AECD0595C}"/>
              </a:ext>
            </a:extLst>
          </p:cNvPr>
          <p:cNvSpPr>
            <a:spLocks noGrp="1"/>
          </p:cNvSpPr>
          <p:nvPr>
            <p:ph type="title"/>
          </p:nvPr>
        </p:nvSpPr>
        <p:spPr>
          <a:xfrm>
            <a:off x="588262" y="457200"/>
            <a:ext cx="11603738" cy="553998"/>
          </a:xfrm>
        </p:spPr>
        <p:txBody>
          <a:bodyPr/>
          <a:lstStyle/>
          <a:p>
            <a:r>
              <a:rPr lang="en-US" dirty="0"/>
              <a:t>Product design principles</a:t>
            </a:r>
          </a:p>
        </p:txBody>
      </p:sp>
      <p:sp>
        <p:nvSpPr>
          <p:cNvPr id="4" name="TextBox 3">
            <a:extLst>
              <a:ext uri="{FF2B5EF4-FFF2-40B4-BE49-F238E27FC236}">
                <a16:creationId xmlns:a16="http://schemas.microsoft.com/office/drawing/2014/main" id="{5A6C1C71-463E-F708-31F5-7D4D81016251}"/>
              </a:ext>
            </a:extLst>
          </p:cNvPr>
          <p:cNvSpPr txBox="1"/>
          <p:nvPr/>
        </p:nvSpPr>
        <p:spPr>
          <a:xfrm>
            <a:off x="755394" y="1502688"/>
            <a:ext cx="6267706" cy="5109091"/>
          </a:xfrm>
          <a:prstGeom prst="rect">
            <a:avLst/>
          </a:prstGeom>
          <a:noFill/>
        </p:spPr>
        <p:txBody>
          <a:bodyPr wrap="square">
            <a:spAutoFit/>
          </a:bodyPr>
          <a:lstStyle/>
          <a:p>
            <a:pPr algn="l"/>
            <a:r>
              <a:rPr lang="en-US" sz="1400" b="1" i="0" dirty="0">
                <a:effectLst/>
                <a:latin typeface="SegoeUI"/>
              </a:rPr>
              <a:t>1.  Transparency: </a:t>
            </a:r>
            <a:r>
              <a:rPr lang="en-US" sz="1400" b="1" dirty="0">
                <a:latin typeface="SegoeUI"/>
              </a:rPr>
              <a:t> </a:t>
            </a:r>
          </a:p>
          <a:p>
            <a:pPr marL="457200" indent="-114300" algn="l">
              <a:buFont typeface="Arial" panose="020B0604020202020204" pitchFamily="34" charset="0"/>
              <a:buChar char="•"/>
            </a:pPr>
            <a:r>
              <a:rPr lang="en-US" sz="1200" dirty="0">
                <a:latin typeface="SegoeUI"/>
              </a:rPr>
              <a:t>All components of the Trusted Computing Base (TCB) are to be open sourced</a:t>
            </a:r>
            <a:br>
              <a:rPr lang="en-US" sz="1200" dirty="0">
                <a:latin typeface="SegoeUI"/>
              </a:rPr>
            </a:br>
            <a:endParaRPr lang="en-US" sz="1200" dirty="0">
              <a:latin typeface="SegoeUI"/>
            </a:endParaRPr>
          </a:p>
          <a:p>
            <a:r>
              <a:rPr lang="en-US" sz="1400" b="1" dirty="0">
                <a:latin typeface="SegoeUI"/>
              </a:rPr>
              <a:t>2.  Auditability: </a:t>
            </a:r>
          </a:p>
          <a:p>
            <a:pPr marL="457200" indent="-165100" algn="l">
              <a:buFont typeface="Arial" panose="020B0604020202020204" pitchFamily="34" charset="0"/>
              <a:buChar char="•"/>
            </a:pPr>
            <a:r>
              <a:rPr lang="en-US" sz="1200" dirty="0">
                <a:latin typeface="SegoeUI"/>
              </a:rPr>
              <a:t>Verify that version of the Kata </a:t>
            </a:r>
            <a:r>
              <a:rPr lang="en-US" sz="1200" dirty="0" err="1">
                <a:latin typeface="SegoeUI"/>
              </a:rPr>
              <a:t>CoCo</a:t>
            </a:r>
            <a:r>
              <a:rPr lang="en-US" sz="1200" dirty="0">
                <a:latin typeface="SegoeUI"/>
              </a:rPr>
              <a:t> environment including Linux Guest OS is current</a:t>
            </a:r>
          </a:p>
          <a:p>
            <a:pPr marL="457200" indent="-165100" algn="l">
              <a:buFont typeface="Arial" panose="020B0604020202020204" pitchFamily="34" charset="0"/>
              <a:buChar char="•"/>
            </a:pPr>
            <a:r>
              <a:rPr lang="en-US" sz="1200" dirty="0">
                <a:latin typeface="SegoeUI"/>
              </a:rPr>
              <a:t>Microsoft-signed guest OS and container runtime</a:t>
            </a:r>
          </a:p>
          <a:p>
            <a:pPr marL="457200" indent="-165100" algn="l">
              <a:buFont typeface="Arial" panose="020B0604020202020204" pitchFamily="34" charset="0"/>
              <a:buChar char="•"/>
            </a:pPr>
            <a:r>
              <a:rPr lang="en-US" sz="1200" dirty="0">
                <a:latin typeface="SegoeUI"/>
              </a:rPr>
              <a:t>Secure hash algorithm (SHA) for audibility and control</a:t>
            </a:r>
          </a:p>
          <a:p>
            <a:pPr algn="l"/>
            <a:endParaRPr lang="en-US" sz="1200" b="0" i="0" dirty="0">
              <a:effectLst/>
              <a:latin typeface="SegoeUI"/>
            </a:endParaRPr>
          </a:p>
          <a:p>
            <a:r>
              <a:rPr lang="en-US" sz="1400" b="1" dirty="0">
                <a:latin typeface="SegoeUI"/>
              </a:rPr>
              <a:t>3.  Reproducibility:</a:t>
            </a:r>
          </a:p>
          <a:p>
            <a:pPr marL="457200" indent="-165100" algn="l">
              <a:buFont typeface="Arial" panose="020B0604020202020204" pitchFamily="34" charset="0"/>
              <a:buChar char="•"/>
            </a:pPr>
            <a:r>
              <a:rPr lang="en-US" sz="1200" dirty="0">
                <a:latin typeface="SegoeUI"/>
              </a:rPr>
              <a:t>OSS first approach with well-documented build instructions</a:t>
            </a:r>
            <a:br>
              <a:rPr lang="en-US" sz="1200" dirty="0">
                <a:latin typeface="SegoeUI"/>
              </a:rPr>
            </a:br>
            <a:endParaRPr lang="en-US" sz="1200" dirty="0">
              <a:latin typeface="SegoeUI"/>
            </a:endParaRPr>
          </a:p>
          <a:p>
            <a:r>
              <a:rPr lang="en-US" sz="1400" b="1" dirty="0">
                <a:latin typeface="SegoeUI"/>
              </a:rPr>
              <a:t>4.  Full attestation:  </a:t>
            </a:r>
          </a:p>
          <a:p>
            <a:pPr marL="457200" indent="-165100">
              <a:buFont typeface="Arial" panose="020B0604020202020204" pitchFamily="34" charset="0"/>
              <a:buChar char="•"/>
            </a:pPr>
            <a:r>
              <a:rPr lang="en-US" sz="1200" dirty="0">
                <a:latin typeface="SegoeUI"/>
              </a:rPr>
              <a:t>Fetch hardware AMD SEV-SNP local report that reflects Guest OS image and container runtime</a:t>
            </a:r>
          </a:p>
          <a:p>
            <a:r>
              <a:rPr lang="en-US" sz="1200" b="0" i="0" dirty="0">
                <a:effectLst/>
                <a:latin typeface="SegoeUI"/>
              </a:rPr>
              <a:t> </a:t>
            </a:r>
            <a:br>
              <a:rPr lang="en-US" sz="1200" b="0" i="0" dirty="0">
                <a:effectLst/>
                <a:latin typeface="SegoeUI"/>
              </a:rPr>
            </a:br>
            <a:r>
              <a:rPr lang="en-US" sz="1400" b="1" dirty="0">
                <a:latin typeface="SegoeUI"/>
              </a:rPr>
              <a:t>5. Code integrity: </a:t>
            </a:r>
          </a:p>
          <a:p>
            <a:pPr marL="457200" indent="-165100">
              <a:buFont typeface="Arial" panose="020B0604020202020204" pitchFamily="34" charset="0"/>
              <a:buChar char="•"/>
            </a:pPr>
            <a:r>
              <a:rPr lang="en-US" sz="1200" dirty="0">
                <a:latin typeface="SegoeUI"/>
              </a:rPr>
              <a:t>Runtime enforcement through customer-defined policies</a:t>
            </a:r>
          </a:p>
          <a:p>
            <a:pPr marL="457200" indent="-165100">
              <a:buFont typeface="Arial" panose="020B0604020202020204" pitchFamily="34" charset="0"/>
              <a:buChar char="•"/>
            </a:pPr>
            <a:r>
              <a:rPr lang="en-US" sz="1200" dirty="0">
                <a:latin typeface="SegoeUI"/>
              </a:rPr>
              <a:t>Immutable policies and container signing</a:t>
            </a:r>
          </a:p>
          <a:p>
            <a:pPr algn="l"/>
            <a:endParaRPr lang="en-US" sz="1200" b="0" i="0" dirty="0">
              <a:effectLst/>
              <a:latin typeface="SegoeUI"/>
            </a:endParaRPr>
          </a:p>
          <a:p>
            <a:r>
              <a:rPr lang="en-US" sz="1400" b="1" dirty="0">
                <a:latin typeface="SegoeUI"/>
              </a:rPr>
              <a:t>6.  Isolation from operator: </a:t>
            </a:r>
          </a:p>
          <a:p>
            <a:pPr marL="457200" indent="-165100" algn="l">
              <a:buFont typeface="Arial" panose="020B0604020202020204" pitchFamily="34" charset="0"/>
              <a:buChar char="•"/>
            </a:pPr>
            <a:r>
              <a:rPr lang="en-US" sz="1200" b="0" i="0" dirty="0">
                <a:effectLst/>
                <a:latin typeface="SegoeUI"/>
              </a:rPr>
              <a:t>Least privilege and highest isolation security designs</a:t>
            </a:r>
          </a:p>
          <a:p>
            <a:br>
              <a:rPr lang="en-US" sz="1200" b="0" i="0" dirty="0">
                <a:effectLst/>
                <a:latin typeface="SegoeUI"/>
              </a:rPr>
            </a:br>
            <a:r>
              <a:rPr lang="en-US" sz="1400" b="1" dirty="0">
                <a:latin typeface="SegoeUI"/>
              </a:rPr>
              <a:t>7.  Ease of use: </a:t>
            </a:r>
          </a:p>
          <a:p>
            <a:pPr marL="457200" indent="-165100" algn="l">
              <a:buFont typeface="Arial" panose="020B0604020202020204" pitchFamily="34" charset="0"/>
              <a:buChar char="•"/>
            </a:pPr>
            <a:r>
              <a:rPr lang="en-US" sz="1200" b="0" i="0" dirty="0">
                <a:effectLst/>
                <a:latin typeface="SegoeUI"/>
              </a:rPr>
              <a:t>Support for unmodified Linux containers</a:t>
            </a:r>
          </a:p>
          <a:p>
            <a:pPr algn="l"/>
            <a:endParaRPr lang="en-US" sz="1200" b="0" i="0" dirty="0">
              <a:effectLst/>
              <a:latin typeface="SegoeUI"/>
            </a:endParaRPr>
          </a:p>
        </p:txBody>
      </p:sp>
      <p:pic>
        <p:nvPicPr>
          <p:cNvPr id="5" name="Picture 2" descr="thumbnail image 2 of blog post titled &#10; &#10; &#10;  &#10; &#10; &#10; &#10;    &#10;  &#10;   &#10;    &#10;      &#10;       Aligning with Kata Confidential Containers to achieve zero trust operator deployments with AKS&#10;       &#10;      &#10;     &#10;   &#10;  &#10; &#10;   &#10; &#10; &#10; &#10; &#10; &#10;">
            <a:extLst>
              <a:ext uri="{FF2B5EF4-FFF2-40B4-BE49-F238E27FC236}">
                <a16:creationId xmlns:a16="http://schemas.microsoft.com/office/drawing/2014/main" id="{8F0FF097-89ED-5BD6-F29E-91C5A34B6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015" y="1547851"/>
            <a:ext cx="4056591" cy="5039244"/>
          </a:xfrm>
          <a:prstGeom prst="rect">
            <a:avLst/>
          </a:prstGeom>
          <a:noFill/>
          <a:ln>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401321"/>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5595-DFB7-18CC-6235-B52B8AA37F8B}"/>
              </a:ext>
            </a:extLst>
          </p:cNvPr>
          <p:cNvSpPr>
            <a:spLocks noGrp="1"/>
          </p:cNvSpPr>
          <p:nvPr>
            <p:ph type="title"/>
          </p:nvPr>
        </p:nvSpPr>
        <p:spPr/>
        <p:txBody>
          <a:bodyPr/>
          <a:lstStyle/>
          <a:p>
            <a:r>
              <a:rPr lang="en-US"/>
              <a:t>End to end encryption with Confidential Containers</a:t>
            </a:r>
          </a:p>
        </p:txBody>
      </p:sp>
      <p:sp>
        <p:nvSpPr>
          <p:cNvPr id="3" name="Rectangle: Rounded Corners 2" descr="Diagram: &#10;&#10;Starting from the top is Key Management Service. From this the process can go left to Producer or right to Consumer. &#10;&#10;From Producer, an arrow representing Encrypted data goes right to Azure Event Hubs. &#10;&#10;From Azure event Hubs, encrypted data goes right to consumer. &#10;&#10;Within the Consumer atmosphere, Confidential Containers on AKS with Dapr Kafka Binding occur securely. ">
            <a:extLst>
              <a:ext uri="{FF2B5EF4-FFF2-40B4-BE49-F238E27FC236}">
                <a16:creationId xmlns:a16="http://schemas.microsoft.com/office/drawing/2014/main" id="{38AD30B7-873B-4FA5-07C7-7F69EAA02E23}"/>
              </a:ext>
              <a:ext uri="{C183D7F6-B498-43B3-948B-1728B52AA6E4}">
                <adec:decorative xmlns:adec="http://schemas.microsoft.com/office/drawing/2017/decorative" val="0"/>
              </a:ext>
            </a:extLst>
          </p:cNvPr>
          <p:cNvSpPr/>
          <p:nvPr/>
        </p:nvSpPr>
        <p:spPr bwMode="auto">
          <a:xfrm>
            <a:off x="7081579" y="3490627"/>
            <a:ext cx="4525204" cy="2778411"/>
          </a:xfrm>
          <a:prstGeom prst="roundRect">
            <a:avLst>
              <a:gd name="adj" fmla="val 296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367"/>
            <a:endParaRPr lang="en-US" sz="2800" spc="-100">
              <a:gradFill>
                <a:gsLst>
                  <a:gs pos="92632">
                    <a:srgbClr val="FFFFFF"/>
                  </a:gs>
                  <a:gs pos="71579">
                    <a:srgbClr val="FFFFFF"/>
                  </a:gs>
                </a:gsLst>
                <a:lin ang="5400000" scaled="0"/>
              </a:gradFill>
              <a:latin typeface="Segoe UI Semibold"/>
            </a:endParaRPr>
          </a:p>
        </p:txBody>
      </p:sp>
      <p:sp>
        <p:nvSpPr>
          <p:cNvPr id="4" name="TextBox 3">
            <a:extLst>
              <a:ext uri="{FF2B5EF4-FFF2-40B4-BE49-F238E27FC236}">
                <a16:creationId xmlns:a16="http://schemas.microsoft.com/office/drawing/2014/main" id="{844FCEAB-EA5D-85B7-92C0-B393CDBDFE9A}"/>
              </a:ext>
              <a:ext uri="{C183D7F6-B498-43B3-948B-1728B52AA6E4}">
                <adec:decorative xmlns:adec="http://schemas.microsoft.com/office/drawing/2017/decorative" val="1"/>
              </a:ext>
            </a:extLst>
          </p:cNvPr>
          <p:cNvSpPr txBox="1"/>
          <p:nvPr/>
        </p:nvSpPr>
        <p:spPr>
          <a:xfrm>
            <a:off x="7753217" y="4082095"/>
            <a:ext cx="1544086" cy="471427"/>
          </a:xfrm>
          <a:prstGeom prst="roundRect">
            <a:avLst>
              <a:gd name="adj" fmla="val 18943"/>
            </a:avLst>
          </a:prstGeom>
          <a:noFill/>
          <a:ln w="25400">
            <a:solidFill>
              <a:srgbClr val="8DE971"/>
            </a:solidFill>
            <a:prstDash val="sysDot"/>
          </a:ln>
        </p:spPr>
        <p:txBody>
          <a:bodyPr wrap="square" lIns="72000" tIns="72000" rIns="72000" bIns="72000" rtlCol="0">
            <a:spAutoFit/>
          </a:bodyPr>
          <a:lstStyle/>
          <a:p>
            <a:pPr algn="ctr"/>
            <a:r>
              <a:rPr lang="en-US" sz="1800" b="1" spc="-50">
                <a:ln w="3175">
                  <a:noFill/>
                </a:ln>
                <a:solidFill>
                  <a:srgbClr val="FFFFFF"/>
                </a:solidFill>
                <a:latin typeface="Segoe UI Semibold" panose="020B0502040204020203" pitchFamily="34" charset="0"/>
                <a:cs typeface="Segoe UI Semibold" panose="020B0502040204020203" pitchFamily="34" charset="0"/>
              </a:rPr>
              <a:t>Consumer</a:t>
            </a:r>
          </a:p>
        </p:txBody>
      </p:sp>
      <p:sp>
        <p:nvSpPr>
          <p:cNvPr id="5" name="TextBox 4">
            <a:extLst>
              <a:ext uri="{FF2B5EF4-FFF2-40B4-BE49-F238E27FC236}">
                <a16:creationId xmlns:a16="http://schemas.microsoft.com/office/drawing/2014/main" id="{51CABA17-522E-59E8-1117-25A567F983EB}"/>
              </a:ext>
              <a:ext uri="{C183D7F6-B498-43B3-948B-1728B52AA6E4}">
                <adec:decorative xmlns:adec="http://schemas.microsoft.com/office/drawing/2017/decorative" val="1"/>
              </a:ext>
            </a:extLst>
          </p:cNvPr>
          <p:cNvSpPr txBox="1"/>
          <p:nvPr/>
        </p:nvSpPr>
        <p:spPr>
          <a:xfrm>
            <a:off x="7938801" y="4823873"/>
            <a:ext cx="2997199" cy="492443"/>
          </a:xfrm>
          <a:prstGeom prst="rect">
            <a:avLst/>
          </a:prstGeom>
          <a:noFill/>
        </p:spPr>
        <p:txBody>
          <a:bodyPr wrap="square" lIns="0" tIns="0" rIns="0" bIns="0" rtlCol="0">
            <a:spAutoFit/>
          </a:bodyPr>
          <a:lstStyle/>
          <a:p>
            <a:pPr algn="ctr">
              <a:defRPr/>
            </a:pPr>
            <a:r>
              <a:rPr lang="en-US" sz="1600" b="1" dirty="0">
                <a:ln w="3175">
                  <a:noFill/>
                </a:ln>
                <a:solidFill>
                  <a:srgbClr val="8DE971"/>
                </a:solidFill>
                <a:latin typeface="Segoe UI Semibold" panose="020B0502040204020203" pitchFamily="34" charset="0"/>
                <a:cs typeface="Segoe UI Semibold" panose="020B0502040204020203" pitchFamily="34" charset="0"/>
              </a:rPr>
              <a:t>Confidential Containers on AKS with Dapr Kafka Binding</a:t>
            </a:r>
          </a:p>
        </p:txBody>
      </p:sp>
      <p:sp>
        <p:nvSpPr>
          <p:cNvPr id="6" name="Oval 5">
            <a:extLst>
              <a:ext uri="{FF2B5EF4-FFF2-40B4-BE49-F238E27FC236}">
                <a16:creationId xmlns:a16="http://schemas.microsoft.com/office/drawing/2014/main" id="{EBE90EE1-6B2B-2CFB-0867-88C604BA1A9A}"/>
              </a:ext>
              <a:ext uri="{C183D7F6-B498-43B3-948B-1728B52AA6E4}">
                <adec:decorative xmlns:adec="http://schemas.microsoft.com/office/drawing/2017/decorative" val="1"/>
              </a:ext>
            </a:extLst>
          </p:cNvPr>
          <p:cNvSpPr/>
          <p:nvPr/>
        </p:nvSpPr>
        <p:spPr bwMode="auto">
          <a:xfrm>
            <a:off x="3991281" y="1608777"/>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7" name="TextBox 6">
            <a:extLst>
              <a:ext uri="{FF2B5EF4-FFF2-40B4-BE49-F238E27FC236}">
                <a16:creationId xmlns:a16="http://schemas.microsoft.com/office/drawing/2014/main" id="{C3301B1B-06F8-AFA0-F515-4E85ED92F339}"/>
              </a:ext>
              <a:ext uri="{C183D7F6-B498-43B3-948B-1728B52AA6E4}">
                <adec:decorative xmlns:adec="http://schemas.microsoft.com/office/drawing/2017/decorative" val="1"/>
              </a:ext>
            </a:extLst>
          </p:cNvPr>
          <p:cNvSpPr txBox="1"/>
          <p:nvPr/>
        </p:nvSpPr>
        <p:spPr>
          <a:xfrm>
            <a:off x="3394657" y="2483817"/>
            <a:ext cx="2171594" cy="646331"/>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Key Management Service</a:t>
            </a:r>
          </a:p>
        </p:txBody>
      </p:sp>
      <p:sp>
        <p:nvSpPr>
          <p:cNvPr id="9" name="Graphic 22">
            <a:extLst>
              <a:ext uri="{FF2B5EF4-FFF2-40B4-BE49-F238E27FC236}">
                <a16:creationId xmlns:a16="http://schemas.microsoft.com/office/drawing/2014/main" id="{1E303816-FE96-345C-17C3-DDCE06ED53D9}"/>
              </a:ext>
              <a:ext uri="{C183D7F6-B498-43B3-948B-1728B52AA6E4}">
                <adec:decorative xmlns:adec="http://schemas.microsoft.com/office/drawing/2017/decorative" val="1"/>
              </a:ext>
            </a:extLst>
          </p:cNvPr>
          <p:cNvSpPr/>
          <p:nvPr/>
        </p:nvSpPr>
        <p:spPr>
          <a:xfrm>
            <a:off x="9135088" y="3166333"/>
            <a:ext cx="418186" cy="522733"/>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pic>
        <p:nvPicPr>
          <p:cNvPr id="10" name="Picture 9">
            <a:extLst>
              <a:ext uri="{FF2B5EF4-FFF2-40B4-BE49-F238E27FC236}">
                <a16:creationId xmlns:a16="http://schemas.microsoft.com/office/drawing/2014/main" id="{4BDDFBE8-628B-B0D5-5C4A-591F45DC7E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10354" y="5502233"/>
            <a:ext cx="1321925" cy="488136"/>
          </a:xfrm>
          <a:prstGeom prst="roundRect">
            <a:avLst>
              <a:gd name="adj" fmla="val 14437"/>
            </a:avLst>
          </a:prstGeom>
        </p:spPr>
      </p:pic>
      <p:pic>
        <p:nvPicPr>
          <p:cNvPr id="11" name="Graphic 10">
            <a:extLst>
              <a:ext uri="{FF2B5EF4-FFF2-40B4-BE49-F238E27FC236}">
                <a16:creationId xmlns:a16="http://schemas.microsoft.com/office/drawing/2014/main" id="{5FBA3B0C-4BFE-A20C-BDA9-B3F8BA85B5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0572" y="5521400"/>
            <a:ext cx="612353" cy="449801"/>
          </a:xfrm>
          <a:prstGeom prst="rect">
            <a:avLst/>
          </a:prstGeom>
        </p:spPr>
      </p:pic>
      <p:pic>
        <p:nvPicPr>
          <p:cNvPr id="12" name="Picture 11">
            <a:extLst>
              <a:ext uri="{FF2B5EF4-FFF2-40B4-BE49-F238E27FC236}">
                <a16:creationId xmlns:a16="http://schemas.microsoft.com/office/drawing/2014/main" id="{578A249F-A634-24E4-D96B-1C1ECEB6B7E9}"/>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292393" y="3863857"/>
            <a:ext cx="774099" cy="774099"/>
          </a:xfrm>
          <a:prstGeom prst="rect">
            <a:avLst/>
          </a:prstGeom>
        </p:spPr>
      </p:pic>
      <p:sp>
        <p:nvSpPr>
          <p:cNvPr id="13" name="Arc 12">
            <a:extLst>
              <a:ext uri="{FF2B5EF4-FFF2-40B4-BE49-F238E27FC236}">
                <a16:creationId xmlns:a16="http://schemas.microsoft.com/office/drawing/2014/main" id="{CC0CBB53-8A6E-F724-DBCA-4C76E06C0DE9}"/>
              </a:ext>
              <a:ext uri="{C183D7F6-B498-43B3-948B-1728B52AA6E4}">
                <adec:decorative xmlns:adec="http://schemas.microsoft.com/office/drawing/2017/decorative" val="1"/>
              </a:ext>
            </a:extLst>
          </p:cNvPr>
          <p:cNvSpPr/>
          <p:nvPr/>
        </p:nvSpPr>
        <p:spPr>
          <a:xfrm>
            <a:off x="8093733"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0174AF3-6F35-3C54-9CAD-0A7106D1C85A}"/>
              </a:ext>
              <a:ext uri="{C183D7F6-B498-43B3-948B-1728B52AA6E4}">
                <adec:decorative xmlns:adec="http://schemas.microsoft.com/office/drawing/2017/decorative" val="1"/>
              </a:ext>
            </a:extLst>
          </p:cNvPr>
          <p:cNvCxnSpPr>
            <a:cxnSpLocks/>
            <a:endCxn id="13" idx="0"/>
          </p:cNvCxnSpPr>
          <p:nvPr/>
        </p:nvCxnSpPr>
        <p:spPr>
          <a:xfrm>
            <a:off x="5125499" y="1950683"/>
            <a:ext cx="3184033" cy="0"/>
          </a:xfrm>
          <a:prstGeom prst="line">
            <a:avLst/>
          </a:prstGeom>
          <a:ln w="19050" cap="rnd">
            <a:gradFill flip="none" rotWithShape="1">
              <a:gsLst>
                <a:gs pos="0">
                  <a:srgbClr val="8DE971">
                    <a:alpha val="0"/>
                  </a:srgbClr>
                </a:gs>
                <a:gs pos="68000">
                  <a:srgbClr val="8DE971"/>
                </a:gs>
              </a:gsLst>
              <a:lin ang="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8A9D4C-7895-9F01-C644-B6762777F45B}"/>
              </a:ext>
              <a:ext uri="{C183D7F6-B498-43B3-948B-1728B52AA6E4}">
                <adec:decorative xmlns:adec="http://schemas.microsoft.com/office/drawing/2017/decorative" val="1"/>
              </a:ext>
            </a:extLst>
          </p:cNvPr>
          <p:cNvCxnSpPr>
            <a:cxnSpLocks/>
          </p:cNvCxnSpPr>
          <p:nvPr/>
        </p:nvCxnSpPr>
        <p:spPr>
          <a:xfrm>
            <a:off x="8525260"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D990064-BA1D-87E4-668E-5E40524D9306}"/>
              </a:ext>
              <a:ext uri="{C183D7F6-B498-43B3-948B-1728B52AA6E4}">
                <adec:decorative xmlns:adec="http://schemas.microsoft.com/office/drawing/2017/decorative" val="1"/>
              </a:ext>
            </a:extLst>
          </p:cNvPr>
          <p:cNvGrpSpPr/>
          <p:nvPr/>
        </p:nvGrpSpPr>
        <p:grpSpPr>
          <a:xfrm>
            <a:off x="5010776" y="3974373"/>
            <a:ext cx="2495617" cy="343435"/>
            <a:chOff x="5010776" y="3974373"/>
            <a:chExt cx="2495617" cy="343435"/>
          </a:xfrm>
        </p:grpSpPr>
        <p:sp>
          <p:nvSpPr>
            <p:cNvPr id="17" name="TextBox 16">
              <a:extLst>
                <a:ext uri="{FF2B5EF4-FFF2-40B4-BE49-F238E27FC236}">
                  <a16:creationId xmlns:a16="http://schemas.microsoft.com/office/drawing/2014/main" id="{74A1FB8C-83C5-34AA-7274-11DACB66C5F6}"/>
                </a:ext>
              </a:extLst>
            </p:cNvPr>
            <p:cNvSpPr txBox="1"/>
            <p:nvPr/>
          </p:nvSpPr>
          <p:spPr>
            <a:xfrm>
              <a:off x="563715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18" name="Straight Connector 17">
              <a:extLst>
                <a:ext uri="{FF2B5EF4-FFF2-40B4-BE49-F238E27FC236}">
                  <a16:creationId xmlns:a16="http://schemas.microsoft.com/office/drawing/2014/main" id="{ED4C3679-4C4C-F53C-CF5B-280CD5339288}"/>
                </a:ext>
              </a:extLst>
            </p:cNvPr>
            <p:cNvCxnSpPr>
              <a:cxnSpLocks/>
            </p:cNvCxnSpPr>
            <p:nvPr/>
          </p:nvCxnSpPr>
          <p:spPr>
            <a:xfrm>
              <a:off x="5010776" y="4317808"/>
              <a:ext cx="2495617"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B1B5703A-E8FF-AAF2-EFE4-F20BF047D4DC}"/>
              </a:ext>
              <a:ext uri="{C183D7F6-B498-43B3-948B-1728B52AA6E4}">
                <adec:decorative xmlns:adec="http://schemas.microsoft.com/office/drawing/2017/decorative" val="1"/>
              </a:ext>
            </a:extLst>
          </p:cNvPr>
          <p:cNvSpPr/>
          <p:nvPr/>
        </p:nvSpPr>
        <p:spPr bwMode="auto">
          <a:xfrm>
            <a:off x="3991281" y="3972232"/>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20" name="TextBox 19">
            <a:extLst>
              <a:ext uri="{FF2B5EF4-FFF2-40B4-BE49-F238E27FC236}">
                <a16:creationId xmlns:a16="http://schemas.microsoft.com/office/drawing/2014/main" id="{B079113C-7EB7-66DE-7D6E-941155731B6E}"/>
              </a:ext>
              <a:ext uri="{C183D7F6-B498-43B3-948B-1728B52AA6E4}">
                <adec:decorative xmlns:adec="http://schemas.microsoft.com/office/drawing/2017/decorative" val="1"/>
              </a:ext>
            </a:extLst>
          </p:cNvPr>
          <p:cNvSpPr txBox="1"/>
          <p:nvPr/>
        </p:nvSpPr>
        <p:spPr>
          <a:xfrm>
            <a:off x="3394657" y="4847272"/>
            <a:ext cx="2171594" cy="369332"/>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Azure Event Hubs</a:t>
            </a:r>
          </a:p>
        </p:txBody>
      </p:sp>
      <p:grpSp>
        <p:nvGrpSpPr>
          <p:cNvPr id="22" name="Group 21">
            <a:extLst>
              <a:ext uri="{FF2B5EF4-FFF2-40B4-BE49-F238E27FC236}">
                <a16:creationId xmlns:a16="http://schemas.microsoft.com/office/drawing/2014/main" id="{3CD6B3A0-7660-5EC9-7207-2785EE8044DD}"/>
              </a:ext>
              <a:ext uri="{C183D7F6-B498-43B3-948B-1728B52AA6E4}">
                <adec:decorative xmlns:adec="http://schemas.microsoft.com/office/drawing/2017/decorative" val="1"/>
              </a:ext>
            </a:extLst>
          </p:cNvPr>
          <p:cNvGrpSpPr/>
          <p:nvPr/>
        </p:nvGrpSpPr>
        <p:grpSpPr>
          <a:xfrm>
            <a:off x="1729047" y="3974373"/>
            <a:ext cx="2161310" cy="343435"/>
            <a:chOff x="1729047" y="3974373"/>
            <a:chExt cx="2161310" cy="343435"/>
          </a:xfrm>
        </p:grpSpPr>
        <p:sp>
          <p:nvSpPr>
            <p:cNvPr id="23" name="TextBox 22">
              <a:extLst>
                <a:ext uri="{FF2B5EF4-FFF2-40B4-BE49-F238E27FC236}">
                  <a16:creationId xmlns:a16="http://schemas.microsoft.com/office/drawing/2014/main" id="{43E45579-D047-1D65-8E3B-C1E13471B7F0}"/>
                </a:ext>
              </a:extLst>
            </p:cNvPr>
            <p:cNvSpPr txBox="1"/>
            <p:nvPr/>
          </p:nvSpPr>
          <p:spPr>
            <a:xfrm>
              <a:off x="213212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24" name="Straight Connector 23">
              <a:extLst>
                <a:ext uri="{FF2B5EF4-FFF2-40B4-BE49-F238E27FC236}">
                  <a16:creationId xmlns:a16="http://schemas.microsoft.com/office/drawing/2014/main" id="{B90F7574-2081-1402-FE37-D9EE28A94FAE}"/>
                </a:ext>
              </a:extLst>
            </p:cNvPr>
            <p:cNvCxnSpPr>
              <a:cxnSpLocks/>
            </p:cNvCxnSpPr>
            <p:nvPr/>
          </p:nvCxnSpPr>
          <p:spPr>
            <a:xfrm>
              <a:off x="1729047" y="4317808"/>
              <a:ext cx="2161310"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74954BF0-EEEC-CB6E-2295-915D86EB98A8}"/>
              </a:ext>
              <a:ext uri="{C183D7F6-B498-43B3-948B-1728B52AA6E4}">
                <adec:decorative xmlns:adec="http://schemas.microsoft.com/office/drawing/2017/decorative" val="1"/>
              </a:ext>
            </a:extLst>
          </p:cNvPr>
          <p:cNvSpPr txBox="1"/>
          <p:nvPr/>
        </p:nvSpPr>
        <p:spPr>
          <a:xfrm>
            <a:off x="258723" y="4082095"/>
            <a:ext cx="1544086" cy="471427"/>
          </a:xfrm>
          <a:prstGeom prst="roundRect">
            <a:avLst>
              <a:gd name="adj" fmla="val 18943"/>
            </a:avLst>
          </a:prstGeom>
          <a:noFill/>
          <a:ln w="25400">
            <a:noFill/>
            <a:prstDash val="sysDot"/>
          </a:ln>
        </p:spPr>
        <p:txBody>
          <a:bodyPr wrap="square" lIns="72000" tIns="72000" rIns="72000" bIns="72000" rtlCol="0">
            <a:spAutoFit/>
          </a:bodyPr>
          <a:lstStyle/>
          <a:p>
            <a:pPr algn="ctr"/>
            <a:r>
              <a:rPr lang="en-US" sz="1800" b="1" spc="-50">
                <a:ln w="3175">
                  <a:noFill/>
                </a:ln>
                <a:latin typeface="Segoe UI Semibold" panose="020B0502040204020203" pitchFamily="34" charset="0"/>
                <a:cs typeface="Segoe UI Semibold" panose="020B0502040204020203" pitchFamily="34" charset="0"/>
              </a:rPr>
              <a:t>Producer</a:t>
            </a:r>
          </a:p>
        </p:txBody>
      </p:sp>
      <p:sp>
        <p:nvSpPr>
          <p:cNvPr id="26" name="Arc 25">
            <a:extLst>
              <a:ext uri="{FF2B5EF4-FFF2-40B4-BE49-F238E27FC236}">
                <a16:creationId xmlns:a16="http://schemas.microsoft.com/office/drawing/2014/main" id="{043DB235-09BF-1AB0-0C5F-DD3BF554A98F}"/>
              </a:ext>
              <a:ext uri="{C183D7F6-B498-43B3-948B-1728B52AA6E4}">
                <adec:decorative xmlns:adec="http://schemas.microsoft.com/office/drawing/2017/decorative" val="1"/>
              </a:ext>
            </a:extLst>
          </p:cNvPr>
          <p:cNvSpPr/>
          <p:nvPr/>
        </p:nvSpPr>
        <p:spPr>
          <a:xfrm flipH="1">
            <a:off x="1030766"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A8A4D4D-3053-8669-2E46-5A0FF454D7E7}"/>
              </a:ext>
              <a:ext uri="{C183D7F6-B498-43B3-948B-1728B52AA6E4}">
                <adec:decorative xmlns:adec="http://schemas.microsoft.com/office/drawing/2017/decorative" val="1"/>
              </a:ext>
            </a:extLst>
          </p:cNvPr>
          <p:cNvCxnSpPr>
            <a:cxnSpLocks/>
          </p:cNvCxnSpPr>
          <p:nvPr/>
        </p:nvCxnSpPr>
        <p:spPr>
          <a:xfrm>
            <a:off x="1030766"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F8F9E3-EEFF-5C08-B967-3D7985BF8FBC}"/>
              </a:ext>
              <a:ext uri="{C183D7F6-B498-43B3-948B-1728B52AA6E4}">
                <adec:decorative xmlns:adec="http://schemas.microsoft.com/office/drawing/2017/decorative" val="1"/>
              </a:ext>
            </a:extLst>
          </p:cNvPr>
          <p:cNvCxnSpPr>
            <a:cxnSpLocks/>
          </p:cNvCxnSpPr>
          <p:nvPr/>
        </p:nvCxnSpPr>
        <p:spPr>
          <a:xfrm>
            <a:off x="1246565" y="1950683"/>
            <a:ext cx="2643792" cy="0"/>
          </a:xfrm>
          <a:prstGeom prst="line">
            <a:avLst/>
          </a:prstGeom>
          <a:ln w="19050" cap="rnd">
            <a:gradFill flip="none" rotWithShape="1">
              <a:gsLst>
                <a:gs pos="0">
                  <a:srgbClr val="8DE971">
                    <a:alpha val="0"/>
                  </a:srgbClr>
                </a:gs>
                <a:gs pos="68000">
                  <a:srgbClr val="8DE971"/>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20C05FEC-787E-56FF-CDC0-07BDB562631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1460" y="4039163"/>
            <a:ext cx="549949" cy="549949"/>
          </a:xfrm>
          <a:prstGeom prst="rect">
            <a:avLst/>
          </a:prstGeom>
          <a:effectLst>
            <a:outerShdw blurRad="63500" dist="127000" dir="2700000" algn="tl" rotWithShape="0">
              <a:prstClr val="black">
                <a:alpha val="20000"/>
              </a:prstClr>
            </a:outerShdw>
          </a:effectLst>
        </p:spPr>
      </p:pic>
      <p:sp>
        <p:nvSpPr>
          <p:cNvPr id="30" name="Graphic 7">
            <a:extLst>
              <a:ext uri="{FF2B5EF4-FFF2-40B4-BE49-F238E27FC236}">
                <a16:creationId xmlns:a16="http://schemas.microsoft.com/office/drawing/2014/main" id="{32EEAD8F-B188-ECF4-B7CB-38F8F99C7FAA}"/>
              </a:ext>
              <a:ext uri="{C183D7F6-B498-43B3-948B-1728B52AA6E4}">
                <adec:decorative xmlns:adec="http://schemas.microsoft.com/office/drawing/2017/decorative" val="1"/>
              </a:ext>
            </a:extLst>
          </p:cNvPr>
          <p:cNvSpPr/>
          <p:nvPr/>
        </p:nvSpPr>
        <p:spPr>
          <a:xfrm>
            <a:off x="4268407" y="1711299"/>
            <a:ext cx="416056" cy="413984"/>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3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2" y="95884"/>
                  <a:pt x="163512" y="123804"/>
                  <a:pt x="129064" y="123825"/>
                </a:cubicBezTo>
                <a:cubicBezTo>
                  <a:pt x="124006" y="123825"/>
                  <a:pt x="119015" y="123101"/>
                  <a:pt x="114281" y="121882"/>
                </a:cubicBezTo>
                <a:cubicBezTo>
                  <a:pt x="114046" y="128279"/>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3"/>
                  <a:pt x="143351" y="35243"/>
                </a:cubicBezTo>
                <a:cubicBezTo>
                  <a:pt x="136775" y="35243"/>
                  <a:pt x="131445" y="40573"/>
                  <a:pt x="131445" y="47149"/>
                </a:cubicBezTo>
                <a:cubicBezTo>
                  <a:pt x="131445" y="53724"/>
                  <a:pt x="136775" y="59055"/>
                  <a:pt x="143351" y="59055"/>
                </a:cubicBezTo>
                <a:cubicBezTo>
                  <a:pt x="149927" y="59055"/>
                  <a:pt x="155258" y="53724"/>
                  <a:pt x="155258" y="47149"/>
                </a:cubicBezTo>
                <a:close/>
              </a:path>
            </a:pathLst>
          </a:custGeom>
          <a:gradFill flip="none" rotWithShape="1">
            <a:gsLst>
              <a:gs pos="56000">
                <a:srgbClr val="49C5B1"/>
              </a:gs>
              <a:gs pos="28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278513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22"/>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42" presetClass="path" presetSubtype="0" decel="50000" fill="hold" nodeType="withEffect">
                                  <p:stCondLst>
                                    <p:cond delay="0"/>
                                  </p:stCondLst>
                                  <p:childTnLst>
                                    <p:animMotion origin="layout" path="M -0.01745 0.00093 L 0.00091 0.00093 " pathEditMode="relative" rAng="0" ptsTypes="AA">
                                      <p:cBhvr>
                                        <p:cTn id="15" dur="500" fill="hold"/>
                                        <p:tgtEl>
                                          <p:spTgt spid="16"/>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99060" y="2183220"/>
            <a:ext cx="12192000" cy="3477875"/>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Demo</a:t>
            </a:r>
          </a:p>
          <a:p>
            <a:pPr marL="0" marR="0" lvl="0" indent="0" algn="ctr" fontAlgn="auto">
              <a:spcAft>
                <a:spcPts val="0"/>
              </a:spcAft>
              <a:buClrTx/>
              <a:buSzTx/>
              <a:tabLst/>
              <a:defRPr/>
            </a:pPr>
            <a:r>
              <a:rPr lang="en-US" sz="4400" spc="-25" dirty="0">
                <a:solidFill>
                  <a:schemeClr val="bg1">
                    <a:lumMod val="95000"/>
                  </a:schemeClr>
                </a:solidFill>
                <a:latin typeface="+mj-lt"/>
              </a:rPr>
              <a:t>End to end encryption </a:t>
            </a:r>
            <a:br>
              <a:rPr lang="en-US" sz="4400" spc="-25" dirty="0">
                <a:solidFill>
                  <a:schemeClr val="bg1">
                    <a:lumMod val="95000"/>
                  </a:schemeClr>
                </a:solidFill>
                <a:latin typeface="+mj-lt"/>
              </a:rPr>
            </a:br>
            <a:r>
              <a:rPr lang="en-US" sz="4400" spc="-25" dirty="0">
                <a:solidFill>
                  <a:schemeClr val="bg1">
                    <a:lumMod val="95000"/>
                  </a:schemeClr>
                </a:solidFill>
                <a:latin typeface="+mj-lt"/>
              </a:rPr>
              <a:t>with Kata Confidential Container</a:t>
            </a:r>
            <a:br>
              <a:rPr lang="en-US" sz="4400" spc="-25" dirty="0">
                <a:solidFill>
                  <a:schemeClr val="bg1">
                    <a:lumMod val="95000"/>
                  </a:schemeClr>
                </a:solidFill>
                <a:latin typeface="+mj-lt"/>
              </a:rPr>
            </a:br>
            <a:endParaRPr lang="en-US" sz="4400" spc="-25" dirty="0">
              <a:solidFill>
                <a:schemeClr val="bg1">
                  <a:lumMod val="95000"/>
                </a:schemeClr>
              </a:solidFill>
              <a:latin typeface="+mj-lt"/>
            </a:endParaRPr>
          </a:p>
          <a:p>
            <a:pPr marL="0" marR="0" lvl="0" indent="0" algn="ctr" fontAlgn="auto">
              <a:spcAft>
                <a:spcPts val="0"/>
              </a:spcAft>
              <a:buClrTx/>
              <a:buSzTx/>
              <a:tabLst/>
              <a:defRPr/>
            </a:pPr>
            <a:r>
              <a:rPr lang="en-US" sz="4400" spc="-25" dirty="0">
                <a:solidFill>
                  <a:schemeClr val="bg2">
                    <a:lumMod val="75000"/>
                  </a:schemeClr>
                </a:solidFill>
                <a:latin typeface="+mj-lt"/>
                <a:hlinkClick r:id="rId3">
                  <a:extLst>
                    <a:ext uri="{A12FA001-AC4F-418D-AE19-62706E023703}">
                      <ahyp:hlinkClr xmlns:ahyp="http://schemas.microsoft.com/office/drawing/2018/hyperlinkcolor" val="tx"/>
                    </a:ext>
                  </a:extLst>
                </a:hlinkClick>
              </a:rPr>
              <a:t>https://youtu.be/sgIBC3yWa-M?t=2164</a:t>
            </a:r>
            <a:endParaRPr lang="en-US" sz="4400" spc="-25" dirty="0">
              <a:solidFill>
                <a:schemeClr val="bg2">
                  <a:lumMod val="75000"/>
                </a:schemeClr>
              </a:solidFill>
              <a:latin typeface="+mj-lt"/>
            </a:endParaRPr>
          </a:p>
        </p:txBody>
      </p:sp>
    </p:spTree>
    <p:extLst>
      <p:ext uri="{BB962C8B-B14F-4D97-AF65-F5344CB8AC3E}">
        <p14:creationId xmlns:p14="http://schemas.microsoft.com/office/powerpoint/2010/main" val="1540716920"/>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C3F487-A685-4519-8FBE-A0408413FB45}"/>
              </a:ext>
            </a:extLst>
          </p:cNvPr>
          <p:cNvSpPr>
            <a:spLocks noGrp="1"/>
          </p:cNvSpPr>
          <p:nvPr>
            <p:ph type="title"/>
          </p:nvPr>
        </p:nvSpPr>
        <p:spPr>
          <a:xfrm>
            <a:off x="588263" y="457200"/>
            <a:ext cx="11018520" cy="553998"/>
          </a:xfrm>
        </p:spPr>
        <p:txBody>
          <a:bodyPr/>
          <a:lstStyle/>
          <a:p>
            <a:r>
              <a:rPr lang="en-US"/>
              <a:t>Confidential Computing use cases</a:t>
            </a:r>
          </a:p>
        </p:txBody>
      </p:sp>
      <p:sp>
        <p:nvSpPr>
          <p:cNvPr id="6" name="Content Placeholder 2">
            <a:extLst>
              <a:ext uri="{FF2B5EF4-FFF2-40B4-BE49-F238E27FC236}">
                <a16:creationId xmlns:a16="http://schemas.microsoft.com/office/drawing/2014/main" id="{185778B2-5360-4760-8738-8A2C657C8A69}"/>
              </a:ext>
            </a:extLst>
          </p:cNvPr>
          <p:cNvSpPr txBox="1">
            <a:spLocks/>
          </p:cNvSpPr>
          <p:nvPr/>
        </p:nvSpPr>
        <p:spPr>
          <a:xfrm>
            <a:off x="455995" y="1279258"/>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Government</a:t>
            </a:r>
            <a:endParaRPr kumimoji="0" lang="en-US" sz="1961"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identity</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Critical infrastructure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Anti-corruption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Cyber crime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Judicial proceedings and case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Deployed and disconnected operations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Safeguarding / vulnerable population protection (including child exploitation, human trafficking, etc.)</a:t>
            </a:r>
          </a:p>
        </p:txBody>
      </p:sp>
      <p:pic>
        <p:nvPicPr>
          <p:cNvPr id="23" name="Picture 22" descr="Two people looking at a piece of paper">
            <a:extLst>
              <a:ext uri="{FF2B5EF4-FFF2-40B4-BE49-F238E27FC236}">
                <a16:creationId xmlns:a16="http://schemas.microsoft.com/office/drawing/2014/main" id="{14C9F9AB-E9D9-446F-918E-CE7F05639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5994" y="1279258"/>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4" name="Content Placeholder 2">
            <a:extLst>
              <a:ext uri="{FF2B5EF4-FFF2-40B4-BE49-F238E27FC236}">
                <a16:creationId xmlns:a16="http://schemas.microsoft.com/office/drawing/2014/main" id="{7C799871-AC75-4BBA-9B12-1FF971B8142B}"/>
              </a:ext>
            </a:extLst>
          </p:cNvPr>
          <p:cNvSpPr txBox="1">
            <a:spLocks/>
          </p:cNvSpPr>
          <p:nvPr/>
        </p:nvSpPr>
        <p:spPr>
          <a:xfrm>
            <a:off x="4371869" y="1279259"/>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Financial Services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Anti-money laundering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currencies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Secure Payment Processing including Credit Card and Bank Transactions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Credit risk assessment and qualification from combined bank records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Capital Markets e.g.: Securing Quantitative Hedge Funds code and models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Proprietary analytics / algorithms</a:t>
            </a:r>
          </a:p>
        </p:txBody>
      </p:sp>
      <p:pic>
        <p:nvPicPr>
          <p:cNvPr id="27" name="Picture 26" descr="A person sitting at a table">
            <a:extLst>
              <a:ext uri="{FF2B5EF4-FFF2-40B4-BE49-F238E27FC236}">
                <a16:creationId xmlns:a16="http://schemas.microsoft.com/office/drawing/2014/main" id="{26CF9EF0-7930-470F-97A9-45538C026D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371871" y="1279259"/>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1" name="Content Placeholder 2">
            <a:extLst>
              <a:ext uri="{FF2B5EF4-FFF2-40B4-BE49-F238E27FC236}">
                <a16:creationId xmlns:a16="http://schemas.microsoft.com/office/drawing/2014/main" id="{F79DCB92-B5AC-4095-BE46-FFE77BC5D8A2}"/>
              </a:ext>
            </a:extLst>
          </p:cNvPr>
          <p:cNvSpPr txBox="1">
            <a:spLocks/>
          </p:cNvSpPr>
          <p:nvPr/>
        </p:nvSpPr>
        <p:spPr>
          <a:xfrm>
            <a:off x="8287744" y="1279260"/>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Healthcare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Disease diagnostic</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Drug development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Contact tracing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Records and evidence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waste, and </a:t>
            </a:r>
            <a:b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abuse prevention</a:t>
            </a: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p:txBody>
      </p:sp>
      <p:pic>
        <p:nvPicPr>
          <p:cNvPr id="30" name="Picture 29" descr="A person in a lab coat looking through a microscope">
            <a:extLst>
              <a:ext uri="{FF2B5EF4-FFF2-40B4-BE49-F238E27FC236}">
                <a16:creationId xmlns:a16="http://schemas.microsoft.com/office/drawing/2014/main" id="{A45755A9-97AB-4905-B799-10A9E0DF63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287746" y="1279260"/>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Tree>
    <p:extLst>
      <p:ext uri="{BB962C8B-B14F-4D97-AF65-F5344CB8AC3E}">
        <p14:creationId xmlns:p14="http://schemas.microsoft.com/office/powerpoint/2010/main" val="1067361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path" presetSubtype="0" decel="100000" fill="hold" grpId="1" nodeType="withEffect">
                                  <p:stCondLst>
                                    <p:cond delay="0"/>
                                  </p:stCondLst>
                                  <p:childTnLst>
                                    <p:animMotion origin="layout" path="M -2.08333E-6 3.33333E-6 L -2.08333E-6 0.02569 " pathEditMode="relative" rAng="0" ptsTypes="AA">
                                      <p:cBhvr>
                                        <p:cTn id="9" dur="750" spd="-100000" fill="hold"/>
                                        <p:tgtEl>
                                          <p:spTgt spid="5"/>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42" presetClass="path" presetSubtype="0" decel="100000" fill="hold" nodeType="withEffect">
                                  <p:stCondLst>
                                    <p:cond delay="0"/>
                                  </p:stCondLst>
                                  <p:childTnLst>
                                    <p:animMotion origin="layout" path="M -2.08333E-6 3.33333E-6 L -2.08333E-6 0.02569 " pathEditMode="relative" rAng="0" ptsTypes="AA">
                                      <p:cBhvr>
                                        <p:cTn id="14" dur="750" spd="-100000" fill="hold"/>
                                        <p:tgtEl>
                                          <p:spTgt spid="23"/>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42" presetClass="path" presetSubtype="0" decel="100000" fill="hold" grpId="1" nodeType="withEffect">
                                  <p:stCondLst>
                                    <p:cond delay="0"/>
                                  </p:stCondLst>
                                  <p:childTnLst>
                                    <p:animMotion origin="layout" path="M -2.08333E-6 3.33333E-6 L -2.08333E-6 0.02569 " pathEditMode="relative" rAng="0" ptsTypes="AA">
                                      <p:cBhvr>
                                        <p:cTn id="19" dur="750" spd="-100000" fill="hold"/>
                                        <p:tgtEl>
                                          <p:spTgt spid="6"/>
                                        </p:tgtEl>
                                        <p:attrNameLst>
                                          <p:attrName>ppt_x</p:attrName>
                                          <p:attrName>ppt_y</p:attrName>
                                        </p:attrNameLst>
                                      </p:cBhvr>
                                      <p:rCtr x="0" y="1273"/>
                                    </p:animMotion>
                                  </p:childTnLst>
                                </p:cTn>
                              </p:par>
                              <p:par>
                                <p:cTn id="20" presetID="10" presetClass="entr" presetSubtype="0" fill="hold" nodeType="withEffect">
                                  <p:stCondLst>
                                    <p:cond delay="2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42" presetClass="path" presetSubtype="0" decel="100000" fill="hold" nodeType="withEffect">
                                  <p:stCondLst>
                                    <p:cond delay="250"/>
                                  </p:stCondLst>
                                  <p:childTnLst>
                                    <p:animMotion origin="layout" path="M -2.08333E-6 3.33333E-6 L -2.08333E-6 0.02569 " pathEditMode="relative" rAng="0" ptsTypes="AA">
                                      <p:cBhvr>
                                        <p:cTn id="24" dur="750" spd="-100000" fill="hold"/>
                                        <p:tgtEl>
                                          <p:spTgt spid="27"/>
                                        </p:tgtEl>
                                        <p:attrNameLst>
                                          <p:attrName>ppt_x</p:attrName>
                                          <p:attrName>ppt_y</p:attrName>
                                        </p:attrNameLst>
                                      </p:cBhvr>
                                      <p:rCtr x="0" y="1273"/>
                                    </p:animMotion>
                                  </p:childTnLst>
                                </p:cTn>
                              </p:par>
                              <p:par>
                                <p:cTn id="25" presetID="10" presetClass="entr" presetSubtype="0" fill="hold" grpId="0"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42" presetClass="path" presetSubtype="0" decel="100000" fill="hold" grpId="1" nodeType="withEffect">
                                  <p:stCondLst>
                                    <p:cond delay="250"/>
                                  </p:stCondLst>
                                  <p:childTnLst>
                                    <p:animMotion origin="layout" path="M -2.08333E-6 3.33333E-6 L -2.08333E-6 0.02569 " pathEditMode="relative" rAng="0" ptsTypes="AA">
                                      <p:cBhvr>
                                        <p:cTn id="29" dur="750" spd="-100000" fill="hold"/>
                                        <p:tgtEl>
                                          <p:spTgt spid="14"/>
                                        </p:tgtEl>
                                        <p:attrNameLst>
                                          <p:attrName>ppt_x</p:attrName>
                                          <p:attrName>ppt_y</p:attrName>
                                        </p:attrNameLst>
                                      </p:cBhvr>
                                      <p:rCtr x="0" y="1273"/>
                                    </p:animMotion>
                                  </p:childTnLst>
                                </p:cTn>
                              </p:par>
                              <p:par>
                                <p:cTn id="30" presetID="10" presetClass="entr" presetSubtype="0"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nodeType="withEffect">
                                  <p:stCondLst>
                                    <p:cond delay="500"/>
                                  </p:stCondLst>
                                  <p:childTnLst>
                                    <p:animMotion origin="layout" path="M -2.08333E-6 3.33333E-6 L -2.08333E-6 0.02569 " pathEditMode="relative" rAng="0" ptsTypes="AA">
                                      <p:cBhvr>
                                        <p:cTn id="34" dur="750" spd="-100000" fill="hold"/>
                                        <p:tgtEl>
                                          <p:spTgt spid="30"/>
                                        </p:tgtEl>
                                        <p:attrNameLst>
                                          <p:attrName>ppt_x</p:attrName>
                                          <p:attrName>ppt_y</p:attrName>
                                        </p:attrNameLst>
                                      </p:cBhvr>
                                      <p:rCtr x="0" y="1273"/>
                                    </p:animMotion>
                                  </p:childTnLst>
                                </p:cTn>
                              </p:par>
                              <p:par>
                                <p:cTn id="35" presetID="10"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750"/>
                                        <p:tgtEl>
                                          <p:spTgt spid="11"/>
                                        </p:tgtEl>
                                      </p:cBhvr>
                                    </p:animEffect>
                                  </p:childTnLst>
                                </p:cTn>
                              </p:par>
                              <p:par>
                                <p:cTn id="38" presetID="42" presetClass="path" presetSubtype="0" decel="100000" fill="hold" grpId="1" nodeType="withEffect">
                                  <p:stCondLst>
                                    <p:cond delay="500"/>
                                  </p:stCondLst>
                                  <p:childTnLst>
                                    <p:animMotion origin="layout" path="M -2.08333E-6 3.33333E-6 L -2.08333E-6 0.02569 " pathEditMode="relative" rAng="0" ptsTypes="AA">
                                      <p:cBhvr>
                                        <p:cTn id="39" dur="750" spd="-100000" fill="hold"/>
                                        <p:tgtEl>
                                          <p:spTgt spid="11"/>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14" grpId="0" animBg="1"/>
      <p:bldP spid="14" grpId="1" animBg="1"/>
      <p:bldP spid="11" grpId="0" animBg="1"/>
      <p:bldP spid="11"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8E66-8AE6-C743-872A-00999E16DBFE}"/>
              </a:ext>
            </a:extLst>
          </p:cNvPr>
          <p:cNvSpPr>
            <a:spLocks noGrp="1"/>
          </p:cNvSpPr>
          <p:nvPr>
            <p:ph type="title"/>
          </p:nvPr>
        </p:nvSpPr>
        <p:spPr>
          <a:xfrm>
            <a:off x="586740" y="2182505"/>
            <a:ext cx="11018520" cy="2492990"/>
          </a:xfrm>
        </p:spPr>
        <p:txBody>
          <a:bodyPr/>
          <a:lstStyle/>
          <a:p>
            <a:pPr algn="ctr"/>
            <a:r>
              <a:rPr lang="en-US" sz="5400">
                <a:solidFill>
                  <a:srgbClr val="0078D4"/>
                </a:solidFill>
                <a:latin typeface="+mn-lt"/>
              </a:rPr>
              <a:t>Confidential computing is </a:t>
            </a:r>
            <a:br>
              <a:rPr lang="en-US" sz="5400">
                <a:latin typeface="+mn-lt"/>
              </a:rPr>
            </a:br>
            <a:r>
              <a:rPr lang="en-US" sz="5400">
                <a:latin typeface="Segoe UI Semibold" panose="020B0702040204020203" pitchFamily="34" charset="0"/>
                <a:cs typeface="Segoe UI Semibold" panose="020B0702040204020203" pitchFamily="34" charset="0"/>
              </a:rPr>
              <a:t>state-of-the-art</a:t>
            </a:r>
            <a:r>
              <a:rPr lang="en-US" sz="5400">
                <a:latin typeface="+mn-lt"/>
              </a:rPr>
              <a:t>,</a:t>
            </a:r>
            <a:br>
              <a:rPr lang="en-US" sz="5400">
                <a:latin typeface="+mn-lt"/>
              </a:rPr>
            </a:br>
            <a:r>
              <a:rPr lang="en-US" sz="5400">
                <a:solidFill>
                  <a:srgbClr val="0078D4"/>
                </a:solidFill>
                <a:latin typeface="+mn-lt"/>
              </a:rPr>
              <a:t>and Azure is ready!</a:t>
            </a:r>
          </a:p>
        </p:txBody>
      </p:sp>
    </p:spTree>
    <p:extLst>
      <p:ext uri="{BB962C8B-B14F-4D97-AF65-F5344CB8AC3E}">
        <p14:creationId xmlns:p14="http://schemas.microsoft.com/office/powerpoint/2010/main" val="2595912088"/>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1413" y="631081"/>
            <a:ext cx="986790" cy="189865"/>
          </a:xfrm>
          <a:custGeom>
            <a:avLst/>
            <a:gdLst/>
            <a:ahLst/>
            <a:cxnLst/>
            <a:rect l="l" t="t" r="r" b="b"/>
            <a:pathLst>
              <a:path w="986789" h="189865">
                <a:moveTo>
                  <a:pt x="43297" y="12938"/>
                </a:moveTo>
                <a:lnTo>
                  <a:pt x="0" y="12938"/>
                </a:lnTo>
                <a:lnTo>
                  <a:pt x="0" y="187196"/>
                </a:lnTo>
                <a:lnTo>
                  <a:pt x="28592" y="187196"/>
                </a:lnTo>
                <a:lnTo>
                  <a:pt x="28592" y="65560"/>
                </a:lnTo>
                <a:lnTo>
                  <a:pt x="27794" y="56933"/>
                </a:lnTo>
                <a:lnTo>
                  <a:pt x="27715" y="48307"/>
                </a:lnTo>
                <a:lnTo>
                  <a:pt x="26867" y="44856"/>
                </a:lnTo>
                <a:lnTo>
                  <a:pt x="55920" y="44856"/>
                </a:lnTo>
                <a:lnTo>
                  <a:pt x="43297" y="12938"/>
                </a:lnTo>
                <a:close/>
              </a:path>
              <a:path w="986789" h="189865">
                <a:moveTo>
                  <a:pt x="55920" y="44856"/>
                </a:moveTo>
                <a:lnTo>
                  <a:pt x="27715" y="44856"/>
                </a:lnTo>
                <a:lnTo>
                  <a:pt x="29440" y="51757"/>
                </a:lnTo>
                <a:lnTo>
                  <a:pt x="31194" y="56933"/>
                </a:lnTo>
                <a:lnTo>
                  <a:pt x="32042" y="60383"/>
                </a:lnTo>
                <a:lnTo>
                  <a:pt x="84022" y="187196"/>
                </a:lnTo>
                <a:lnTo>
                  <a:pt x="103961" y="187196"/>
                </a:lnTo>
                <a:lnTo>
                  <a:pt x="121046" y="144924"/>
                </a:lnTo>
                <a:lnTo>
                  <a:pt x="94430" y="144924"/>
                </a:lnTo>
                <a:lnTo>
                  <a:pt x="93553" y="139751"/>
                </a:lnTo>
                <a:lnTo>
                  <a:pt x="90951" y="131986"/>
                </a:lnTo>
                <a:lnTo>
                  <a:pt x="86624" y="122497"/>
                </a:lnTo>
                <a:lnTo>
                  <a:pt x="55920" y="44856"/>
                </a:lnTo>
                <a:close/>
              </a:path>
              <a:path w="986789" h="189865">
                <a:moveTo>
                  <a:pt x="188831" y="44856"/>
                </a:moveTo>
                <a:lnTo>
                  <a:pt x="160239" y="44856"/>
                </a:lnTo>
                <a:lnTo>
                  <a:pt x="159749" y="54210"/>
                </a:lnTo>
                <a:lnTo>
                  <a:pt x="159497" y="62756"/>
                </a:lnTo>
                <a:lnTo>
                  <a:pt x="159391" y="187196"/>
                </a:lnTo>
                <a:lnTo>
                  <a:pt x="188831" y="187196"/>
                </a:lnTo>
                <a:lnTo>
                  <a:pt x="188831" y="44856"/>
                </a:lnTo>
                <a:close/>
              </a:path>
              <a:path w="986789" h="189865">
                <a:moveTo>
                  <a:pt x="188831" y="12938"/>
                </a:moveTo>
                <a:lnTo>
                  <a:pt x="148135" y="12938"/>
                </a:lnTo>
                <a:lnTo>
                  <a:pt x="103084" y="122497"/>
                </a:lnTo>
                <a:lnTo>
                  <a:pt x="95278" y="144924"/>
                </a:lnTo>
                <a:lnTo>
                  <a:pt x="121046" y="144924"/>
                </a:lnTo>
                <a:lnTo>
                  <a:pt x="155912" y="58660"/>
                </a:lnTo>
                <a:lnTo>
                  <a:pt x="157666" y="56072"/>
                </a:lnTo>
                <a:lnTo>
                  <a:pt x="158514" y="50033"/>
                </a:lnTo>
                <a:lnTo>
                  <a:pt x="160239" y="44856"/>
                </a:lnTo>
                <a:lnTo>
                  <a:pt x="188831" y="44856"/>
                </a:lnTo>
                <a:lnTo>
                  <a:pt x="188831" y="12938"/>
                </a:lnTo>
                <a:close/>
              </a:path>
              <a:path w="986789" h="189865">
                <a:moveTo>
                  <a:pt x="246863" y="62110"/>
                </a:moveTo>
                <a:lnTo>
                  <a:pt x="217423" y="62110"/>
                </a:lnTo>
                <a:lnTo>
                  <a:pt x="217423" y="187196"/>
                </a:lnTo>
                <a:lnTo>
                  <a:pt x="246863" y="187196"/>
                </a:lnTo>
                <a:lnTo>
                  <a:pt x="246863" y="62110"/>
                </a:lnTo>
                <a:close/>
              </a:path>
              <a:path w="986789" h="189865">
                <a:moveTo>
                  <a:pt x="237362" y="9488"/>
                </a:moveTo>
                <a:lnTo>
                  <a:pt x="227831" y="9488"/>
                </a:lnTo>
                <a:lnTo>
                  <a:pt x="223475" y="11211"/>
                </a:lnTo>
                <a:lnTo>
                  <a:pt x="220025" y="14664"/>
                </a:lnTo>
                <a:lnTo>
                  <a:pt x="216546" y="17250"/>
                </a:lnTo>
                <a:lnTo>
                  <a:pt x="214821" y="21565"/>
                </a:lnTo>
                <a:lnTo>
                  <a:pt x="214821" y="31053"/>
                </a:lnTo>
                <a:lnTo>
                  <a:pt x="237362" y="43130"/>
                </a:lnTo>
                <a:lnTo>
                  <a:pt x="241689" y="41406"/>
                </a:lnTo>
                <a:lnTo>
                  <a:pt x="245138" y="38818"/>
                </a:lnTo>
                <a:lnTo>
                  <a:pt x="248617" y="35368"/>
                </a:lnTo>
                <a:lnTo>
                  <a:pt x="250342" y="31053"/>
                </a:lnTo>
                <a:lnTo>
                  <a:pt x="250342" y="21565"/>
                </a:lnTo>
                <a:lnTo>
                  <a:pt x="248617" y="18114"/>
                </a:lnTo>
                <a:lnTo>
                  <a:pt x="241689" y="11211"/>
                </a:lnTo>
                <a:lnTo>
                  <a:pt x="237362" y="9488"/>
                </a:lnTo>
                <a:close/>
              </a:path>
              <a:path w="986789" h="189865">
                <a:moveTo>
                  <a:pt x="345621" y="59522"/>
                </a:moveTo>
                <a:lnTo>
                  <a:pt x="306959" y="64253"/>
                </a:lnTo>
                <a:lnTo>
                  <a:pt x="275456" y="92302"/>
                </a:lnTo>
                <a:lnTo>
                  <a:pt x="267679" y="127671"/>
                </a:lnTo>
                <a:lnTo>
                  <a:pt x="268162" y="136420"/>
                </a:lnTo>
                <a:lnTo>
                  <a:pt x="284665" y="172423"/>
                </a:lnTo>
                <a:lnTo>
                  <a:pt x="320376" y="189299"/>
                </a:lnTo>
                <a:lnTo>
                  <a:pt x="329161" y="189785"/>
                </a:lnTo>
                <a:lnTo>
                  <a:pt x="339217" y="189299"/>
                </a:lnTo>
                <a:lnTo>
                  <a:pt x="348544" y="187843"/>
                </a:lnTo>
                <a:lnTo>
                  <a:pt x="357060" y="185417"/>
                </a:lnTo>
                <a:lnTo>
                  <a:pt x="364682" y="182020"/>
                </a:lnTo>
                <a:lnTo>
                  <a:pt x="365559" y="181158"/>
                </a:lnTo>
                <a:lnTo>
                  <a:pt x="365559" y="165628"/>
                </a:lnTo>
                <a:lnTo>
                  <a:pt x="335242" y="165628"/>
                </a:lnTo>
                <a:lnTo>
                  <a:pt x="327125" y="164981"/>
                </a:lnTo>
                <a:lnTo>
                  <a:pt x="298630" y="134168"/>
                </a:lnTo>
                <a:lnTo>
                  <a:pt x="297996" y="125083"/>
                </a:lnTo>
                <a:lnTo>
                  <a:pt x="298643" y="116362"/>
                </a:lnTo>
                <a:lnTo>
                  <a:pt x="327985" y="84336"/>
                </a:lnTo>
                <a:lnTo>
                  <a:pt x="336090" y="83675"/>
                </a:lnTo>
                <a:lnTo>
                  <a:pt x="365559" y="83675"/>
                </a:lnTo>
                <a:lnTo>
                  <a:pt x="365559" y="65560"/>
                </a:lnTo>
                <a:lnTo>
                  <a:pt x="364682" y="65560"/>
                </a:lnTo>
                <a:lnTo>
                  <a:pt x="361232" y="63834"/>
                </a:lnTo>
                <a:lnTo>
                  <a:pt x="356876" y="62110"/>
                </a:lnTo>
                <a:lnTo>
                  <a:pt x="350824" y="61248"/>
                </a:lnTo>
                <a:lnTo>
                  <a:pt x="345621" y="59522"/>
                </a:lnTo>
                <a:close/>
              </a:path>
              <a:path w="986789" h="189865">
                <a:moveTo>
                  <a:pt x="365559" y="154416"/>
                </a:moveTo>
                <a:lnTo>
                  <a:pt x="363805" y="155278"/>
                </a:lnTo>
                <a:lnTo>
                  <a:pt x="359478" y="158728"/>
                </a:lnTo>
                <a:lnTo>
                  <a:pt x="355151" y="161316"/>
                </a:lnTo>
                <a:lnTo>
                  <a:pt x="344773" y="164766"/>
                </a:lnTo>
                <a:lnTo>
                  <a:pt x="339569" y="165628"/>
                </a:lnTo>
                <a:lnTo>
                  <a:pt x="365559" y="165628"/>
                </a:lnTo>
                <a:lnTo>
                  <a:pt x="365559" y="154416"/>
                </a:lnTo>
                <a:close/>
              </a:path>
              <a:path w="986789" h="189865">
                <a:moveTo>
                  <a:pt x="365559" y="83675"/>
                </a:moveTo>
                <a:lnTo>
                  <a:pt x="336090" y="83675"/>
                </a:lnTo>
                <a:lnTo>
                  <a:pt x="343224" y="84309"/>
                </a:lnTo>
                <a:lnTo>
                  <a:pt x="350276" y="86156"/>
                </a:lnTo>
                <a:lnTo>
                  <a:pt x="357164" y="89135"/>
                </a:lnTo>
                <a:lnTo>
                  <a:pt x="363805" y="93167"/>
                </a:lnTo>
                <a:lnTo>
                  <a:pt x="365559" y="94029"/>
                </a:lnTo>
                <a:lnTo>
                  <a:pt x="365559" y="83675"/>
                </a:lnTo>
                <a:close/>
              </a:path>
              <a:path w="986789" h="189865">
                <a:moveTo>
                  <a:pt x="416663" y="62110"/>
                </a:moveTo>
                <a:lnTo>
                  <a:pt x="387193" y="62110"/>
                </a:lnTo>
                <a:lnTo>
                  <a:pt x="387193" y="187196"/>
                </a:lnTo>
                <a:lnTo>
                  <a:pt x="416663" y="187196"/>
                </a:lnTo>
                <a:lnTo>
                  <a:pt x="416663" y="123359"/>
                </a:lnTo>
                <a:lnTo>
                  <a:pt x="417150" y="115420"/>
                </a:lnTo>
                <a:lnTo>
                  <a:pt x="435724" y="86264"/>
                </a:lnTo>
                <a:lnTo>
                  <a:pt x="459960" y="86264"/>
                </a:lnTo>
                <a:lnTo>
                  <a:pt x="459960" y="83676"/>
                </a:lnTo>
                <a:lnTo>
                  <a:pt x="416663" y="83675"/>
                </a:lnTo>
                <a:lnTo>
                  <a:pt x="416663" y="62110"/>
                </a:lnTo>
                <a:close/>
              </a:path>
              <a:path w="986789" h="189865">
                <a:moveTo>
                  <a:pt x="459960" y="86264"/>
                </a:moveTo>
                <a:lnTo>
                  <a:pt x="446103" y="86264"/>
                </a:lnTo>
                <a:lnTo>
                  <a:pt x="448705" y="87126"/>
                </a:lnTo>
                <a:lnTo>
                  <a:pt x="455633" y="88852"/>
                </a:lnTo>
                <a:lnTo>
                  <a:pt x="459112" y="90579"/>
                </a:lnTo>
                <a:lnTo>
                  <a:pt x="459960" y="91440"/>
                </a:lnTo>
                <a:lnTo>
                  <a:pt x="459960" y="86264"/>
                </a:lnTo>
                <a:close/>
              </a:path>
              <a:path w="986789" h="189865">
                <a:moveTo>
                  <a:pt x="457358" y="60384"/>
                </a:moveTo>
                <a:lnTo>
                  <a:pt x="440899" y="60384"/>
                </a:lnTo>
                <a:lnTo>
                  <a:pt x="433970" y="62110"/>
                </a:lnTo>
                <a:lnTo>
                  <a:pt x="428795" y="67287"/>
                </a:lnTo>
                <a:lnTo>
                  <a:pt x="423591" y="71599"/>
                </a:lnTo>
                <a:lnTo>
                  <a:pt x="420112" y="76775"/>
                </a:lnTo>
                <a:lnTo>
                  <a:pt x="417510" y="83675"/>
                </a:lnTo>
                <a:lnTo>
                  <a:pt x="459960" y="83676"/>
                </a:lnTo>
                <a:lnTo>
                  <a:pt x="459960" y="62110"/>
                </a:lnTo>
                <a:lnTo>
                  <a:pt x="457358" y="60384"/>
                </a:lnTo>
                <a:close/>
              </a:path>
              <a:path w="986789" h="189865">
                <a:moveTo>
                  <a:pt x="528400" y="59522"/>
                </a:moveTo>
                <a:lnTo>
                  <a:pt x="488933" y="69348"/>
                </a:lnTo>
                <a:lnTo>
                  <a:pt x="462836" y="111228"/>
                </a:lnTo>
                <a:lnTo>
                  <a:pt x="461714" y="125947"/>
                </a:lnTo>
                <a:lnTo>
                  <a:pt x="462836" y="140020"/>
                </a:lnTo>
                <a:lnTo>
                  <a:pt x="488266" y="179959"/>
                </a:lnTo>
                <a:lnTo>
                  <a:pt x="524951" y="189785"/>
                </a:lnTo>
                <a:lnTo>
                  <a:pt x="539208" y="188653"/>
                </a:lnTo>
                <a:lnTo>
                  <a:pt x="552008" y="185256"/>
                </a:lnTo>
                <a:lnTo>
                  <a:pt x="563185" y="179594"/>
                </a:lnTo>
                <a:lnTo>
                  <a:pt x="572575" y="171667"/>
                </a:lnTo>
                <a:lnTo>
                  <a:pt x="577453" y="165628"/>
                </a:lnTo>
                <a:lnTo>
                  <a:pt x="526675" y="165628"/>
                </a:lnTo>
                <a:lnTo>
                  <a:pt x="519212" y="164981"/>
                </a:lnTo>
                <a:lnTo>
                  <a:pt x="492666" y="134290"/>
                </a:lnTo>
                <a:lnTo>
                  <a:pt x="492091" y="125947"/>
                </a:lnTo>
                <a:lnTo>
                  <a:pt x="492150" y="123359"/>
                </a:lnTo>
                <a:lnTo>
                  <a:pt x="512485" y="86263"/>
                </a:lnTo>
                <a:lnTo>
                  <a:pt x="526675" y="83676"/>
                </a:lnTo>
                <a:lnTo>
                  <a:pt x="579511" y="83676"/>
                </a:lnTo>
                <a:lnTo>
                  <a:pt x="574300" y="76775"/>
                </a:lnTo>
                <a:lnTo>
                  <a:pt x="565060" y="68985"/>
                </a:lnTo>
                <a:lnTo>
                  <a:pt x="554277" y="63620"/>
                </a:lnTo>
                <a:lnTo>
                  <a:pt x="542031" y="60519"/>
                </a:lnTo>
                <a:lnTo>
                  <a:pt x="528400" y="59522"/>
                </a:lnTo>
                <a:close/>
              </a:path>
              <a:path w="986789" h="189865">
                <a:moveTo>
                  <a:pt x="579511" y="83676"/>
                </a:moveTo>
                <a:lnTo>
                  <a:pt x="526675" y="83676"/>
                </a:lnTo>
                <a:lnTo>
                  <a:pt x="533990" y="84322"/>
                </a:lnTo>
                <a:lnTo>
                  <a:pt x="540416" y="86264"/>
                </a:lnTo>
                <a:lnTo>
                  <a:pt x="559548" y="123359"/>
                </a:lnTo>
                <a:lnTo>
                  <a:pt x="559508" y="125947"/>
                </a:lnTo>
                <a:lnTo>
                  <a:pt x="541183" y="163041"/>
                </a:lnTo>
                <a:lnTo>
                  <a:pt x="526675" y="165628"/>
                </a:lnTo>
                <a:lnTo>
                  <a:pt x="577453" y="165628"/>
                </a:lnTo>
                <a:lnTo>
                  <a:pt x="580535" y="161814"/>
                </a:lnTo>
                <a:lnTo>
                  <a:pt x="586217" y="150425"/>
                </a:lnTo>
                <a:lnTo>
                  <a:pt x="589624" y="137580"/>
                </a:lnTo>
                <a:lnTo>
                  <a:pt x="590759" y="123359"/>
                </a:lnTo>
                <a:lnTo>
                  <a:pt x="589651" y="109287"/>
                </a:lnTo>
                <a:lnTo>
                  <a:pt x="586433" y="96832"/>
                </a:lnTo>
                <a:lnTo>
                  <a:pt x="581263" y="85995"/>
                </a:lnTo>
                <a:lnTo>
                  <a:pt x="579511" y="83676"/>
                </a:lnTo>
                <a:close/>
              </a:path>
              <a:path w="986789" h="189865">
                <a:moveTo>
                  <a:pt x="604617" y="154416"/>
                </a:moveTo>
                <a:lnTo>
                  <a:pt x="604617" y="182882"/>
                </a:lnTo>
                <a:lnTo>
                  <a:pt x="605494" y="182882"/>
                </a:lnTo>
                <a:lnTo>
                  <a:pt x="608973" y="185470"/>
                </a:lnTo>
                <a:lnTo>
                  <a:pt x="615025" y="186335"/>
                </a:lnTo>
                <a:lnTo>
                  <a:pt x="621077" y="188058"/>
                </a:lnTo>
                <a:lnTo>
                  <a:pt x="633209" y="189785"/>
                </a:lnTo>
                <a:lnTo>
                  <a:pt x="673934" y="179432"/>
                </a:lnTo>
                <a:lnTo>
                  <a:pt x="684436" y="166493"/>
                </a:lnTo>
                <a:lnTo>
                  <a:pt x="634075" y="166491"/>
                </a:lnTo>
                <a:lnTo>
                  <a:pt x="628882" y="165628"/>
                </a:lnTo>
                <a:lnTo>
                  <a:pt x="622831" y="163905"/>
                </a:lnTo>
                <a:lnTo>
                  <a:pt x="610698" y="158728"/>
                </a:lnTo>
                <a:lnTo>
                  <a:pt x="606371" y="155278"/>
                </a:lnTo>
                <a:lnTo>
                  <a:pt x="604617" y="154416"/>
                </a:lnTo>
                <a:close/>
              </a:path>
              <a:path w="986789" h="189865">
                <a:moveTo>
                  <a:pt x="661801" y="59522"/>
                </a:moveTo>
                <a:lnTo>
                  <a:pt x="618504" y="69875"/>
                </a:lnTo>
                <a:lnTo>
                  <a:pt x="604617" y="97479"/>
                </a:lnTo>
                <a:lnTo>
                  <a:pt x="604617" y="103517"/>
                </a:lnTo>
                <a:lnTo>
                  <a:pt x="605494" y="108694"/>
                </a:lnTo>
                <a:lnTo>
                  <a:pt x="607219" y="113006"/>
                </a:lnTo>
                <a:lnTo>
                  <a:pt x="612423" y="121633"/>
                </a:lnTo>
                <a:lnTo>
                  <a:pt x="616750" y="124221"/>
                </a:lnTo>
                <a:lnTo>
                  <a:pt x="620229" y="127671"/>
                </a:lnTo>
                <a:lnTo>
                  <a:pt x="626280" y="131124"/>
                </a:lnTo>
                <a:lnTo>
                  <a:pt x="634963" y="134574"/>
                </a:lnTo>
                <a:lnTo>
                  <a:pt x="641015" y="137163"/>
                </a:lnTo>
                <a:lnTo>
                  <a:pt x="653148" y="143201"/>
                </a:lnTo>
                <a:lnTo>
                  <a:pt x="654873" y="144925"/>
                </a:lnTo>
                <a:lnTo>
                  <a:pt x="656598" y="147513"/>
                </a:lnTo>
                <a:lnTo>
                  <a:pt x="658352" y="150963"/>
                </a:lnTo>
                <a:lnTo>
                  <a:pt x="658352" y="162178"/>
                </a:lnTo>
                <a:lnTo>
                  <a:pt x="652271" y="166493"/>
                </a:lnTo>
                <a:lnTo>
                  <a:pt x="684437" y="166491"/>
                </a:lnTo>
                <a:lnTo>
                  <a:pt x="686967" y="159051"/>
                </a:lnTo>
                <a:lnTo>
                  <a:pt x="687792" y="150963"/>
                </a:lnTo>
                <a:lnTo>
                  <a:pt x="687792" y="142336"/>
                </a:lnTo>
                <a:lnTo>
                  <a:pt x="655750" y="113871"/>
                </a:lnTo>
                <a:lnTo>
                  <a:pt x="646219" y="110418"/>
                </a:lnTo>
                <a:lnTo>
                  <a:pt x="640138" y="106968"/>
                </a:lnTo>
                <a:lnTo>
                  <a:pt x="638413" y="104379"/>
                </a:lnTo>
                <a:lnTo>
                  <a:pt x="635811" y="102656"/>
                </a:lnTo>
                <a:lnTo>
                  <a:pt x="634086" y="99205"/>
                </a:lnTo>
                <a:lnTo>
                  <a:pt x="634086" y="91441"/>
                </a:lnTo>
                <a:lnTo>
                  <a:pt x="635811" y="88852"/>
                </a:lnTo>
                <a:lnTo>
                  <a:pt x="639290" y="86264"/>
                </a:lnTo>
                <a:lnTo>
                  <a:pt x="641892" y="83676"/>
                </a:lnTo>
                <a:lnTo>
                  <a:pt x="646219" y="82814"/>
                </a:lnTo>
                <a:lnTo>
                  <a:pt x="680863" y="82814"/>
                </a:lnTo>
                <a:lnTo>
                  <a:pt x="680863" y="64699"/>
                </a:lnTo>
                <a:lnTo>
                  <a:pt x="677384" y="62972"/>
                </a:lnTo>
                <a:lnTo>
                  <a:pt x="673056" y="62110"/>
                </a:lnTo>
                <a:lnTo>
                  <a:pt x="667005" y="60384"/>
                </a:lnTo>
                <a:lnTo>
                  <a:pt x="661801" y="59522"/>
                </a:lnTo>
                <a:close/>
              </a:path>
              <a:path w="986789" h="189865">
                <a:moveTo>
                  <a:pt x="680863" y="82814"/>
                </a:moveTo>
                <a:lnTo>
                  <a:pt x="656598" y="82814"/>
                </a:lnTo>
                <a:lnTo>
                  <a:pt x="667005" y="84540"/>
                </a:lnTo>
                <a:lnTo>
                  <a:pt x="672209" y="86264"/>
                </a:lnTo>
                <a:lnTo>
                  <a:pt x="676536" y="88852"/>
                </a:lnTo>
                <a:lnTo>
                  <a:pt x="679986" y="90579"/>
                </a:lnTo>
                <a:lnTo>
                  <a:pt x="680863" y="91441"/>
                </a:lnTo>
                <a:lnTo>
                  <a:pt x="680863" y="82814"/>
                </a:lnTo>
                <a:close/>
              </a:path>
              <a:path w="986789" h="189865">
                <a:moveTo>
                  <a:pt x="766610" y="59522"/>
                </a:moveTo>
                <a:lnTo>
                  <a:pt x="728006" y="69348"/>
                </a:lnTo>
                <a:lnTo>
                  <a:pt x="701898" y="111228"/>
                </a:lnTo>
                <a:lnTo>
                  <a:pt x="700772" y="125948"/>
                </a:lnTo>
                <a:lnTo>
                  <a:pt x="701898" y="140020"/>
                </a:lnTo>
                <a:lnTo>
                  <a:pt x="727349" y="179959"/>
                </a:lnTo>
                <a:lnTo>
                  <a:pt x="764008" y="189785"/>
                </a:lnTo>
                <a:lnTo>
                  <a:pt x="778283" y="188653"/>
                </a:lnTo>
                <a:lnTo>
                  <a:pt x="791091" y="185256"/>
                </a:lnTo>
                <a:lnTo>
                  <a:pt x="802272" y="179594"/>
                </a:lnTo>
                <a:lnTo>
                  <a:pt x="811662" y="171667"/>
                </a:lnTo>
                <a:lnTo>
                  <a:pt x="816459" y="165628"/>
                </a:lnTo>
                <a:lnTo>
                  <a:pt x="765763" y="165628"/>
                </a:lnTo>
                <a:lnTo>
                  <a:pt x="757928" y="164981"/>
                </a:lnTo>
                <a:lnTo>
                  <a:pt x="731728" y="134290"/>
                </a:lnTo>
                <a:lnTo>
                  <a:pt x="731149" y="125948"/>
                </a:lnTo>
                <a:lnTo>
                  <a:pt x="731209" y="123359"/>
                </a:lnTo>
                <a:lnTo>
                  <a:pt x="751240" y="86264"/>
                </a:lnTo>
                <a:lnTo>
                  <a:pt x="765763" y="83676"/>
                </a:lnTo>
                <a:lnTo>
                  <a:pt x="818018" y="83676"/>
                </a:lnTo>
                <a:lnTo>
                  <a:pt x="812539" y="76775"/>
                </a:lnTo>
                <a:lnTo>
                  <a:pt x="803776" y="68985"/>
                </a:lnTo>
                <a:lnTo>
                  <a:pt x="793149" y="63620"/>
                </a:lnTo>
                <a:lnTo>
                  <a:pt x="780735" y="60520"/>
                </a:lnTo>
                <a:lnTo>
                  <a:pt x="766610" y="59522"/>
                </a:lnTo>
                <a:close/>
              </a:path>
              <a:path w="986789" h="189865">
                <a:moveTo>
                  <a:pt x="818018" y="83676"/>
                </a:moveTo>
                <a:lnTo>
                  <a:pt x="765763" y="83676"/>
                </a:lnTo>
                <a:lnTo>
                  <a:pt x="773077" y="84323"/>
                </a:lnTo>
                <a:lnTo>
                  <a:pt x="779503" y="86264"/>
                </a:lnTo>
                <a:lnTo>
                  <a:pt x="798635" y="123359"/>
                </a:lnTo>
                <a:lnTo>
                  <a:pt x="798592" y="125948"/>
                </a:lnTo>
                <a:lnTo>
                  <a:pt x="779821" y="163041"/>
                </a:lnTo>
                <a:lnTo>
                  <a:pt x="765763" y="165628"/>
                </a:lnTo>
                <a:lnTo>
                  <a:pt x="816459" y="165628"/>
                </a:lnTo>
                <a:lnTo>
                  <a:pt x="819490" y="161814"/>
                </a:lnTo>
                <a:lnTo>
                  <a:pt x="824880" y="150425"/>
                </a:lnTo>
                <a:lnTo>
                  <a:pt x="827996" y="137580"/>
                </a:lnTo>
                <a:lnTo>
                  <a:pt x="828999" y="123359"/>
                </a:lnTo>
                <a:lnTo>
                  <a:pt x="828010" y="109287"/>
                </a:lnTo>
                <a:lnTo>
                  <a:pt x="824990" y="96832"/>
                </a:lnTo>
                <a:lnTo>
                  <a:pt x="819860" y="85995"/>
                </a:lnTo>
                <a:lnTo>
                  <a:pt x="818018" y="83676"/>
                </a:lnTo>
                <a:close/>
              </a:path>
              <a:path w="986789" h="189865">
                <a:moveTo>
                  <a:pt x="956319" y="86264"/>
                </a:moveTo>
                <a:lnTo>
                  <a:pt x="926879" y="86264"/>
                </a:lnTo>
                <a:lnTo>
                  <a:pt x="926879" y="150101"/>
                </a:lnTo>
                <a:lnTo>
                  <a:pt x="947711" y="187345"/>
                </a:lnTo>
                <a:lnTo>
                  <a:pt x="971901" y="189785"/>
                </a:lnTo>
                <a:lnTo>
                  <a:pt x="976258" y="188920"/>
                </a:lnTo>
                <a:lnTo>
                  <a:pt x="984034" y="186335"/>
                </a:lnTo>
                <a:lnTo>
                  <a:pt x="985788" y="185470"/>
                </a:lnTo>
                <a:lnTo>
                  <a:pt x="986636" y="185470"/>
                </a:lnTo>
                <a:lnTo>
                  <a:pt x="986636" y="165628"/>
                </a:lnTo>
                <a:lnTo>
                  <a:pt x="967575" y="165628"/>
                </a:lnTo>
                <a:lnTo>
                  <a:pt x="963248" y="163905"/>
                </a:lnTo>
                <a:lnTo>
                  <a:pt x="960646" y="161316"/>
                </a:lnTo>
                <a:lnTo>
                  <a:pt x="958044" y="157866"/>
                </a:lnTo>
                <a:lnTo>
                  <a:pt x="956319" y="152690"/>
                </a:lnTo>
                <a:lnTo>
                  <a:pt x="956319" y="86264"/>
                </a:lnTo>
                <a:close/>
              </a:path>
              <a:path w="986789" h="189865">
                <a:moveTo>
                  <a:pt x="882704" y="86264"/>
                </a:moveTo>
                <a:lnTo>
                  <a:pt x="853235" y="86264"/>
                </a:lnTo>
                <a:lnTo>
                  <a:pt x="853235" y="187197"/>
                </a:lnTo>
                <a:lnTo>
                  <a:pt x="882704" y="187197"/>
                </a:lnTo>
                <a:lnTo>
                  <a:pt x="882704" y="86264"/>
                </a:lnTo>
                <a:close/>
              </a:path>
              <a:path w="986789" h="189865">
                <a:moveTo>
                  <a:pt x="986636" y="161316"/>
                </a:moveTo>
                <a:lnTo>
                  <a:pt x="981432" y="163905"/>
                </a:lnTo>
                <a:lnTo>
                  <a:pt x="976258" y="165628"/>
                </a:lnTo>
                <a:lnTo>
                  <a:pt x="986636" y="165628"/>
                </a:lnTo>
                <a:lnTo>
                  <a:pt x="986636" y="161316"/>
                </a:lnTo>
                <a:close/>
              </a:path>
              <a:path w="986789" h="189865">
                <a:moveTo>
                  <a:pt x="986636" y="62110"/>
                </a:moveTo>
                <a:lnTo>
                  <a:pt x="832449" y="62110"/>
                </a:lnTo>
                <a:lnTo>
                  <a:pt x="832449" y="86264"/>
                </a:lnTo>
                <a:lnTo>
                  <a:pt x="986636" y="86264"/>
                </a:lnTo>
                <a:lnTo>
                  <a:pt x="986636" y="62110"/>
                </a:lnTo>
                <a:close/>
              </a:path>
              <a:path w="986789" h="189865">
                <a:moveTo>
                  <a:pt x="905216" y="0"/>
                </a:moveTo>
                <a:lnTo>
                  <a:pt x="867970" y="9488"/>
                </a:lnTo>
                <a:lnTo>
                  <a:pt x="853235" y="36230"/>
                </a:lnTo>
                <a:lnTo>
                  <a:pt x="853235" y="62110"/>
                </a:lnTo>
                <a:lnTo>
                  <a:pt x="882704" y="62110"/>
                </a:lnTo>
                <a:lnTo>
                  <a:pt x="882704" y="39680"/>
                </a:lnTo>
                <a:lnTo>
                  <a:pt x="884429" y="33642"/>
                </a:lnTo>
                <a:lnTo>
                  <a:pt x="887879" y="30192"/>
                </a:lnTo>
                <a:lnTo>
                  <a:pt x="890481" y="25877"/>
                </a:lnTo>
                <a:lnTo>
                  <a:pt x="895685" y="24153"/>
                </a:lnTo>
                <a:lnTo>
                  <a:pt x="915623" y="24153"/>
                </a:lnTo>
                <a:lnTo>
                  <a:pt x="915623" y="2585"/>
                </a:lnTo>
                <a:lnTo>
                  <a:pt x="914746" y="2585"/>
                </a:lnTo>
                <a:lnTo>
                  <a:pt x="910419" y="861"/>
                </a:lnTo>
                <a:lnTo>
                  <a:pt x="905216" y="0"/>
                </a:lnTo>
                <a:close/>
              </a:path>
              <a:path w="986789" h="189865">
                <a:moveTo>
                  <a:pt x="956319" y="25015"/>
                </a:moveTo>
                <a:lnTo>
                  <a:pt x="955442" y="25015"/>
                </a:lnTo>
                <a:lnTo>
                  <a:pt x="927727" y="33642"/>
                </a:lnTo>
                <a:lnTo>
                  <a:pt x="926879" y="34504"/>
                </a:lnTo>
                <a:lnTo>
                  <a:pt x="926879" y="62110"/>
                </a:lnTo>
                <a:lnTo>
                  <a:pt x="956319" y="62110"/>
                </a:lnTo>
                <a:lnTo>
                  <a:pt x="956319" y="25015"/>
                </a:lnTo>
                <a:close/>
              </a:path>
              <a:path w="986789" h="189865">
                <a:moveTo>
                  <a:pt x="915623" y="24153"/>
                </a:moveTo>
                <a:lnTo>
                  <a:pt x="905216" y="24153"/>
                </a:lnTo>
                <a:lnTo>
                  <a:pt x="909542" y="25015"/>
                </a:lnTo>
                <a:lnTo>
                  <a:pt x="913869" y="27603"/>
                </a:lnTo>
                <a:lnTo>
                  <a:pt x="915623" y="27603"/>
                </a:lnTo>
                <a:lnTo>
                  <a:pt x="915623" y="2415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 name="object 3"/>
          <p:cNvPicPr/>
          <p:nvPr/>
        </p:nvPicPr>
        <p:blipFill>
          <a:blip r:embed="rId2" cstate="print"/>
          <a:stretch>
            <a:fillRect/>
          </a:stretch>
        </p:blipFill>
        <p:spPr>
          <a:xfrm>
            <a:off x="582869" y="586223"/>
            <a:ext cx="291054" cy="289852"/>
          </a:xfrm>
          <a:prstGeom prst="rect">
            <a:avLst/>
          </a:prstGeom>
        </p:spPr>
      </p:pic>
      <p:sp>
        <p:nvSpPr>
          <p:cNvPr id="4" name="object 4"/>
          <p:cNvSpPr txBox="1">
            <a:spLocks noGrp="1"/>
          </p:cNvSpPr>
          <p:nvPr>
            <p:ph type="title"/>
          </p:nvPr>
        </p:nvSpPr>
        <p:spPr>
          <a:xfrm>
            <a:off x="571601" y="2960878"/>
            <a:ext cx="2264410" cy="574040"/>
          </a:xfrm>
          <a:prstGeom prst="rect">
            <a:avLst/>
          </a:prstGeom>
        </p:spPr>
        <p:txBody>
          <a:bodyPr vert="horz" wrap="square" lIns="0" tIns="12700" rIns="0" bIns="0" rtlCol="0">
            <a:spAutoFit/>
          </a:bodyPr>
          <a:lstStyle/>
          <a:p>
            <a:pPr marL="12700">
              <a:lnSpc>
                <a:spcPct val="100000"/>
              </a:lnSpc>
              <a:spcBef>
                <a:spcPts val="100"/>
              </a:spcBef>
            </a:pPr>
            <a:r>
              <a:rPr lang="en-US" spc="-20">
                <a:solidFill>
                  <a:srgbClr val="4BB0FF"/>
                </a:solidFill>
              </a:rPr>
              <a:t>Thank</a:t>
            </a:r>
            <a:r>
              <a:rPr lang="en-US" spc="-220">
                <a:solidFill>
                  <a:srgbClr val="4BB0FF"/>
                </a:solidFill>
              </a:rPr>
              <a:t> </a:t>
            </a:r>
            <a:r>
              <a:rPr lang="en-US" spc="-35">
                <a:solidFill>
                  <a:srgbClr val="4BB0FF"/>
                </a:solidFill>
              </a:rPr>
              <a:t>you!</a:t>
            </a:r>
          </a:p>
        </p:txBody>
      </p:sp>
    </p:spTree>
    <p:extLst>
      <p:ext uri="{BB962C8B-B14F-4D97-AF65-F5344CB8AC3E}">
        <p14:creationId xmlns:p14="http://schemas.microsoft.com/office/powerpoint/2010/main" val="27178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54C89F6-3091-59AA-E117-8F9137EB88BD}"/>
              </a:ext>
            </a:extLst>
          </p:cNvPr>
          <p:cNvGraphicFramePr>
            <a:graphicFrameLocks noGrp="1"/>
          </p:cNvGraphicFramePr>
          <p:nvPr>
            <p:extLst>
              <p:ext uri="{D42A27DB-BD31-4B8C-83A1-F6EECF244321}">
                <p14:modId xmlns:p14="http://schemas.microsoft.com/office/powerpoint/2010/main" val="2877230029"/>
              </p:ext>
            </p:extLst>
          </p:nvPr>
        </p:nvGraphicFramePr>
        <p:xfrm>
          <a:off x="441589" y="857677"/>
          <a:ext cx="10678788" cy="5834010"/>
        </p:xfrm>
        <a:graphic>
          <a:graphicData uri="http://schemas.openxmlformats.org/drawingml/2006/table">
            <a:tbl>
              <a:tblPr/>
              <a:tblGrid>
                <a:gridCol w="3559596">
                  <a:extLst>
                    <a:ext uri="{9D8B030D-6E8A-4147-A177-3AD203B41FA5}">
                      <a16:colId xmlns:a16="http://schemas.microsoft.com/office/drawing/2014/main" val="1001242562"/>
                    </a:ext>
                  </a:extLst>
                </a:gridCol>
                <a:gridCol w="3559596">
                  <a:extLst>
                    <a:ext uri="{9D8B030D-6E8A-4147-A177-3AD203B41FA5}">
                      <a16:colId xmlns:a16="http://schemas.microsoft.com/office/drawing/2014/main" val="639778139"/>
                    </a:ext>
                  </a:extLst>
                </a:gridCol>
                <a:gridCol w="3559596">
                  <a:extLst>
                    <a:ext uri="{9D8B030D-6E8A-4147-A177-3AD203B41FA5}">
                      <a16:colId xmlns:a16="http://schemas.microsoft.com/office/drawing/2014/main" val="2058709643"/>
                    </a:ext>
                  </a:extLst>
                </a:gridCol>
              </a:tblGrid>
              <a:tr h="277725">
                <a:tc>
                  <a:txBody>
                    <a:bodyPr/>
                    <a:lstStyle/>
                    <a:p>
                      <a:pPr algn="l" fontAlgn="t"/>
                      <a:r>
                        <a:rPr lang="en-US" sz="1400" b="1">
                          <a:effectLst/>
                        </a:rPr>
                        <a:t>Item</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Description</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Purpose</a:t>
                      </a:r>
                      <a:endParaRPr lang="en-US" sz="1400">
                        <a:effectLst/>
                      </a:endParaRPr>
                    </a:p>
                  </a:txBody>
                  <a:tcPr marL="36876" marR="36876" marT="18438" marB="18438">
                    <a:lnL>
                      <a:noFill/>
                    </a:lnL>
                    <a:lnR>
                      <a:noFill/>
                    </a:lnR>
                    <a:lnT>
                      <a:noFill/>
                    </a:lnT>
                    <a:lnB>
                      <a:noFill/>
                    </a:lnB>
                  </a:tcPr>
                </a:tc>
                <a:extLst>
                  <a:ext uri="{0D108BD9-81ED-4DB2-BD59-A6C34878D82A}">
                    <a16:rowId xmlns:a16="http://schemas.microsoft.com/office/drawing/2014/main" val="3669150076"/>
                  </a:ext>
                </a:extLst>
              </a:tr>
              <a:tr h="413038">
                <a:tc>
                  <a:txBody>
                    <a:bodyPr/>
                    <a:lstStyle/>
                    <a:p>
                      <a:pPr algn="l" fontAlgn="t"/>
                      <a:r>
                        <a:rPr lang="en-US" sz="1100">
                          <a:effectLst/>
                        </a:rPr>
                        <a:t>Virtual machines</a:t>
                      </a:r>
                    </a:p>
                  </a:txBody>
                  <a:tcPr marL="36876" marR="36876" marT="18438" marB="18438">
                    <a:lnL>
                      <a:noFill/>
                    </a:lnL>
                    <a:lnR>
                      <a:noFill/>
                    </a:lnR>
                    <a:lnT>
                      <a:noFill/>
                    </a:lnT>
                    <a:lnB>
                      <a:noFill/>
                    </a:lnB>
                  </a:tcPr>
                </a:tc>
                <a:tc>
                  <a:txBody>
                    <a:bodyPr/>
                    <a:lstStyle/>
                    <a:p>
                      <a:pPr algn="l" fontAlgn="t"/>
                      <a:r>
                        <a:rPr lang="en-US" sz="1100">
                          <a:effectLst/>
                        </a:rPr>
                        <a:t>Multiple options from AMD and Intel support confidential computing.</a:t>
                      </a:r>
                    </a:p>
                  </a:txBody>
                  <a:tcPr marL="36876" marR="36876" marT="18438" marB="18438">
                    <a:lnL>
                      <a:noFill/>
                    </a:lnL>
                    <a:lnR>
                      <a:noFill/>
                    </a:lnR>
                    <a:lnT>
                      <a:noFill/>
                    </a:lnT>
                    <a:lnB>
                      <a:noFill/>
                    </a:lnB>
                  </a:tcPr>
                </a:tc>
                <a:tc>
                  <a:txBody>
                    <a:bodyPr/>
                    <a:lstStyle/>
                    <a:p>
                      <a:pPr algn="l" fontAlgn="t"/>
                      <a:r>
                        <a:rPr lang="en-US" sz="1100">
                          <a:effectLst/>
                        </a:rPr>
                        <a:t>Create confidential computing from raw virtual machines.</a:t>
                      </a:r>
                    </a:p>
                  </a:txBody>
                  <a:tcPr marL="36876" marR="36876" marT="18438" marB="18438">
                    <a:lnL>
                      <a:noFill/>
                    </a:lnL>
                    <a:lnR>
                      <a:noFill/>
                    </a:lnR>
                    <a:lnT>
                      <a:noFill/>
                    </a:lnT>
                    <a:lnB>
                      <a:noFill/>
                    </a:lnB>
                  </a:tcPr>
                </a:tc>
                <a:extLst>
                  <a:ext uri="{0D108BD9-81ED-4DB2-BD59-A6C34878D82A}">
                    <a16:rowId xmlns:a16="http://schemas.microsoft.com/office/drawing/2014/main" val="3974752449"/>
                  </a:ext>
                </a:extLst>
              </a:tr>
              <a:tr h="654826">
                <a:tc>
                  <a:txBody>
                    <a:bodyPr/>
                    <a:lstStyle/>
                    <a:p>
                      <a:pPr algn="l" fontAlgn="t"/>
                      <a:r>
                        <a:rPr lang="en-US" sz="1100" u="none" strike="noStrike">
                          <a:effectLst/>
                          <a:hlinkClick r:id="rId3"/>
                        </a:rPr>
                        <a:t>Microsoft Azure Attestation</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The remote attestation service in Azure</a:t>
                      </a:r>
                    </a:p>
                  </a:txBody>
                  <a:tcPr marL="36876" marR="36876" marT="18438" marB="18438">
                    <a:lnL>
                      <a:noFill/>
                    </a:lnL>
                    <a:lnR>
                      <a:noFill/>
                    </a:lnR>
                    <a:lnT>
                      <a:noFill/>
                    </a:lnT>
                    <a:lnB>
                      <a:noFill/>
                    </a:lnB>
                  </a:tcPr>
                </a:tc>
                <a:tc>
                  <a:txBody>
                    <a:bodyPr/>
                    <a:lstStyle/>
                    <a:p>
                      <a:pPr algn="l" fontAlgn="t"/>
                      <a:r>
                        <a:rPr lang="en-US" sz="1100">
                          <a:effectLst/>
                        </a:rPr>
                        <a:t>Use for validating the trustworthiness of multiple TEEs and verifying the integrity of the binaries running inside the TEEs.</a:t>
                      </a:r>
                    </a:p>
                  </a:txBody>
                  <a:tcPr marL="36876" marR="36876" marT="18438" marB="18438">
                    <a:lnL>
                      <a:noFill/>
                    </a:lnL>
                    <a:lnR>
                      <a:noFill/>
                    </a:lnR>
                    <a:lnT>
                      <a:noFill/>
                    </a:lnT>
                    <a:lnB>
                      <a:noFill/>
                    </a:lnB>
                  </a:tcPr>
                </a:tc>
                <a:extLst>
                  <a:ext uri="{0D108BD9-81ED-4DB2-BD59-A6C34878D82A}">
                    <a16:rowId xmlns:a16="http://schemas.microsoft.com/office/drawing/2014/main" val="3906347022"/>
                  </a:ext>
                </a:extLst>
              </a:tr>
              <a:tr h="1023167">
                <a:tc>
                  <a:txBody>
                    <a:bodyPr/>
                    <a:lstStyle/>
                    <a:p>
                      <a:pPr algn="l" fontAlgn="t"/>
                      <a:r>
                        <a:rPr lang="en-US" sz="1100" u="none" strike="noStrike">
                          <a:effectLst/>
                          <a:hlinkClick r:id="rId4"/>
                        </a:rPr>
                        <a:t>Azure Key Vault Managed HSM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cloud service that enables you to safeguard cryptographic keys for your cloud applications</a:t>
                      </a:r>
                    </a:p>
                  </a:txBody>
                  <a:tcPr marL="36876" marR="36876" marT="18438" marB="18438">
                    <a:lnL>
                      <a:noFill/>
                    </a:lnL>
                    <a:lnR>
                      <a:noFill/>
                    </a:lnR>
                    <a:lnT>
                      <a:noFill/>
                    </a:lnT>
                    <a:lnB>
                      <a:noFill/>
                    </a:lnB>
                  </a:tcPr>
                </a:tc>
                <a:tc>
                  <a:txBody>
                    <a:bodyPr/>
                    <a:lstStyle/>
                    <a:p>
                      <a:pPr algn="l" fontAlgn="t"/>
                      <a:r>
                        <a:rPr lang="en-US" sz="1100">
                          <a:effectLst/>
                        </a:rPr>
                        <a:t>Store and manage your private keys in a fully managed, highly available, single-tenant, standards-compliant service that uses FIPS 140-2 Level 3 validated hardware security modules (HSM).</a:t>
                      </a:r>
                    </a:p>
                  </a:txBody>
                  <a:tcPr marL="36876" marR="36876" marT="18438" marB="18438">
                    <a:lnL>
                      <a:noFill/>
                    </a:lnL>
                    <a:lnR>
                      <a:noFill/>
                    </a:lnR>
                    <a:lnT>
                      <a:noFill/>
                    </a:lnT>
                    <a:lnB>
                      <a:noFill/>
                    </a:lnB>
                  </a:tcPr>
                </a:tc>
                <a:extLst>
                  <a:ext uri="{0D108BD9-81ED-4DB2-BD59-A6C34878D82A}">
                    <a16:rowId xmlns:a16="http://schemas.microsoft.com/office/drawing/2014/main" val="2242326506"/>
                  </a:ext>
                </a:extLst>
              </a:tr>
              <a:tr h="777606">
                <a:tc>
                  <a:txBody>
                    <a:bodyPr/>
                    <a:lstStyle/>
                    <a:p>
                      <a:pPr algn="l" fontAlgn="t"/>
                      <a:r>
                        <a:rPr lang="en-US" sz="1100" u="none" strike="noStrike">
                          <a:effectLst/>
                          <a:hlinkClick r:id="rId5"/>
                        </a:rPr>
                        <a:t>Trusted Launch</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feature set in Generation 2 VMs that brings hardened security features to virtual machines in Azure</a:t>
                      </a:r>
                    </a:p>
                  </a:txBody>
                  <a:tcPr marL="36876" marR="36876" marT="18438" marB="18438">
                    <a:lnL>
                      <a:noFill/>
                    </a:lnL>
                    <a:lnR>
                      <a:noFill/>
                    </a:lnR>
                    <a:lnT>
                      <a:noFill/>
                    </a:lnT>
                    <a:lnB>
                      <a:noFill/>
                    </a:lnB>
                  </a:tcPr>
                </a:tc>
                <a:tc>
                  <a:txBody>
                    <a:bodyPr/>
                    <a:lstStyle/>
                    <a:p>
                      <a:pPr algn="l" fontAlgn="t"/>
                      <a:r>
                        <a:rPr lang="en-US" sz="1100">
                          <a:effectLst/>
                        </a:rPr>
                        <a:t>Protect against boot kits, rootkits, and kernel-level malware with a secure boot and virtual trusted platform module with boot integrity monitoring.</a:t>
                      </a:r>
                    </a:p>
                  </a:txBody>
                  <a:tcPr marL="36876" marR="36876" marT="18438" marB="18438">
                    <a:lnL>
                      <a:noFill/>
                    </a:lnL>
                    <a:lnR>
                      <a:noFill/>
                    </a:lnR>
                    <a:lnT>
                      <a:noFill/>
                    </a:lnT>
                    <a:lnB>
                      <a:noFill/>
                    </a:lnB>
                  </a:tcPr>
                </a:tc>
                <a:extLst>
                  <a:ext uri="{0D108BD9-81ED-4DB2-BD59-A6C34878D82A}">
                    <a16:rowId xmlns:a16="http://schemas.microsoft.com/office/drawing/2014/main" val="2538837119"/>
                  </a:ext>
                </a:extLst>
              </a:tr>
              <a:tr h="654826">
                <a:tc>
                  <a:txBody>
                    <a:bodyPr/>
                    <a:lstStyle/>
                    <a:p>
                      <a:pPr algn="l" fontAlgn="t"/>
                      <a:r>
                        <a:rPr lang="en-US" sz="1100">
                          <a:effectLst/>
                        </a:rPr>
                        <a:t>Confidential Containers on ACI</a:t>
                      </a:r>
                    </a:p>
                  </a:txBody>
                  <a:tcPr marL="36876" marR="36876" marT="18438" marB="18438">
                    <a:lnL>
                      <a:noFill/>
                    </a:lnL>
                    <a:lnR>
                      <a:noFill/>
                    </a:lnR>
                    <a:lnT>
                      <a:noFill/>
                    </a:lnT>
                    <a:lnB>
                      <a:noFill/>
                    </a:lnB>
                  </a:tcPr>
                </a:tc>
                <a:tc>
                  <a:txBody>
                    <a:bodyPr/>
                    <a:lstStyle/>
                    <a:p>
                      <a:pPr algn="l" fontAlgn="t"/>
                      <a:r>
                        <a:rPr lang="en-US" sz="1100">
                          <a:effectLst/>
                        </a:rPr>
                        <a:t>Use AMD SEV-SNP with ACI</a:t>
                      </a:r>
                    </a:p>
                  </a:txBody>
                  <a:tcPr marL="36876" marR="36876" marT="18438" marB="18438">
                    <a:lnL>
                      <a:noFill/>
                    </a:lnL>
                    <a:lnR>
                      <a:noFill/>
                    </a:lnR>
                    <a:lnT>
                      <a:noFill/>
                    </a:lnT>
                    <a:lnB>
                      <a:noFill/>
                    </a:lnB>
                  </a:tcPr>
                </a:tc>
                <a:tc>
                  <a:txBody>
                    <a:bodyPr/>
                    <a:lstStyle/>
                    <a:p>
                      <a:pPr algn="l" fontAlgn="t"/>
                      <a:r>
                        <a:rPr lang="en-US" sz="1100">
                          <a:effectLst/>
                        </a:rPr>
                        <a:t>Protect the confidentiality of the container's processes and data, in case someone gains unauthorized access to the underlying host operating system.</a:t>
                      </a:r>
                    </a:p>
                  </a:txBody>
                  <a:tcPr marL="36876" marR="36876" marT="18438" marB="18438">
                    <a:lnL>
                      <a:noFill/>
                    </a:lnL>
                    <a:lnR>
                      <a:noFill/>
                    </a:lnR>
                    <a:lnT>
                      <a:noFill/>
                    </a:lnT>
                    <a:lnB>
                      <a:noFill/>
                    </a:lnB>
                  </a:tcPr>
                </a:tc>
                <a:extLst>
                  <a:ext uri="{0D108BD9-81ED-4DB2-BD59-A6C34878D82A}">
                    <a16:rowId xmlns:a16="http://schemas.microsoft.com/office/drawing/2014/main" val="2566746727"/>
                  </a:ext>
                </a:extLst>
              </a:tr>
              <a:tr h="654826">
                <a:tc>
                  <a:txBody>
                    <a:bodyPr/>
                    <a:lstStyle/>
                    <a:p>
                      <a:pPr algn="l" fontAlgn="t"/>
                      <a:r>
                        <a:rPr lang="en-US" sz="1100" u="none" strike="noStrike">
                          <a:effectLst/>
                          <a:hlinkClick r:id="rId6"/>
                        </a:rPr>
                        <a:t>App-enclave aware containers</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Use Intel SGX with Azure Kubernetes Service (AKS)</a:t>
                      </a:r>
                    </a:p>
                  </a:txBody>
                  <a:tcPr marL="36876" marR="36876" marT="18438" marB="18438">
                    <a:lnL>
                      <a:noFill/>
                    </a:lnL>
                    <a:lnR>
                      <a:noFill/>
                    </a:lnR>
                    <a:lnT>
                      <a:noFill/>
                    </a:lnT>
                    <a:lnB>
                      <a:noFill/>
                    </a:lnB>
                  </a:tcPr>
                </a:tc>
                <a:tc>
                  <a:txBody>
                    <a:bodyPr/>
                    <a:lstStyle/>
                    <a:p>
                      <a:pPr algn="l" fontAlgn="t"/>
                      <a:r>
                        <a:rPr lang="en-US" sz="1100">
                          <a:effectLst/>
                        </a:rPr>
                        <a:t>Create confidential computing nodes on AKS to isolate applications within an enclave environment.</a:t>
                      </a:r>
                    </a:p>
                  </a:txBody>
                  <a:tcPr marL="36876" marR="36876" marT="18438" marB="18438">
                    <a:lnL>
                      <a:noFill/>
                    </a:lnL>
                    <a:lnR>
                      <a:noFill/>
                    </a:lnR>
                    <a:lnT>
                      <a:noFill/>
                    </a:lnT>
                    <a:lnB>
                      <a:noFill/>
                    </a:lnB>
                  </a:tcPr>
                </a:tc>
                <a:extLst>
                  <a:ext uri="{0D108BD9-81ED-4DB2-BD59-A6C34878D82A}">
                    <a16:rowId xmlns:a16="http://schemas.microsoft.com/office/drawing/2014/main" val="3531660952"/>
                  </a:ext>
                </a:extLst>
              </a:tr>
              <a:tr h="1157262">
                <a:tc>
                  <a:txBody>
                    <a:bodyPr/>
                    <a:lstStyle/>
                    <a:p>
                      <a:pPr algn="l" fontAlgn="t"/>
                      <a:r>
                        <a:rPr lang="en-US" sz="1100" u="none" strike="noStrike">
                          <a:effectLst/>
                          <a:hlinkClick r:id="rId7"/>
                        </a:rPr>
                        <a:t>Confidential VM node pools on AKS</a:t>
                      </a:r>
                      <a:endParaRPr lang="en-US" sz="1100" u="none" strike="noStrike">
                        <a:effectLst/>
                      </a:endParaRPr>
                    </a:p>
                    <a:p>
                      <a:pPr algn="l" fontAlgn="t"/>
                      <a:endParaRPr lang="en-US" sz="1100" u="none" strike="noStrike">
                        <a:effectLst/>
                      </a:endParaRPr>
                    </a:p>
                    <a:p>
                      <a:pPr algn="l" fontAlgn="t"/>
                      <a:endParaRPr lang="en-US" sz="1100" u="none" strike="noStrike">
                        <a:effectLst/>
                      </a:endParaRPr>
                    </a:p>
                    <a:p>
                      <a:pPr algn="l" fontAlgn="t"/>
                      <a:endParaRPr lang="en-US" sz="1100" u="none" strike="noStrike">
                        <a:effectLst/>
                        <a:hlinkClick r:id="rId8"/>
                      </a:endParaRPr>
                    </a:p>
                    <a:p>
                      <a:pPr algn="l" fontAlgn="t"/>
                      <a:endParaRPr lang="en-US" sz="1100">
                        <a:hlinkClick r:id="rId8"/>
                      </a:endParaRPr>
                    </a:p>
                    <a:p>
                      <a:pPr algn="l" fontAlgn="t"/>
                      <a:r>
                        <a:rPr lang="en-US" sz="1100">
                          <a:hlinkClick r:id="rId8"/>
                        </a:rPr>
                        <a:t>THIM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Container node pools that take advantage of VMs that use a hardware-based TEE</a:t>
                      </a:r>
                    </a:p>
                    <a:p>
                      <a:pPr algn="l" fontAlgn="t"/>
                      <a:endParaRPr lang="en-US" sz="1100">
                        <a:effectLst/>
                      </a:endParaRPr>
                    </a:p>
                    <a:p>
                      <a:pPr algn="l" fontAlgn="t"/>
                      <a:endParaRPr lang="en-US" sz="1100" b="0" i="0">
                        <a:solidFill>
                          <a:srgbClr val="161616"/>
                        </a:solidFill>
                        <a:effectLst/>
                        <a:latin typeface="+mn-lt"/>
                      </a:endParaRPr>
                    </a:p>
                    <a:p>
                      <a:pPr algn="l" fontAlgn="t"/>
                      <a:endParaRPr lang="en-US" sz="1100" b="0" i="0">
                        <a:solidFill>
                          <a:srgbClr val="161616"/>
                        </a:solidFill>
                        <a:effectLst/>
                        <a:latin typeface="+mn-lt"/>
                      </a:endParaRPr>
                    </a:p>
                    <a:p>
                      <a:pPr algn="l" fontAlgn="t"/>
                      <a:r>
                        <a:rPr lang="en-US" sz="1100" b="0" i="0">
                          <a:solidFill>
                            <a:srgbClr val="161616"/>
                          </a:solidFill>
                          <a:effectLst/>
                          <a:latin typeface="+mn-lt"/>
                        </a:rPr>
                        <a:t>The Trusted Hardware Identity Management service handles cache management of certificates for all trusted execution environments (TEEs) that reside in Azure.</a:t>
                      </a:r>
                      <a:endParaRPr lang="en-US" sz="1100">
                        <a:effectLst/>
                        <a:latin typeface="+mn-lt"/>
                      </a:endParaRPr>
                    </a:p>
                  </a:txBody>
                  <a:tcPr marL="36876" marR="36876" marT="18438" marB="18438">
                    <a:lnL>
                      <a:noFill/>
                    </a:lnL>
                    <a:lnR>
                      <a:noFill/>
                    </a:lnR>
                    <a:lnT>
                      <a:noFill/>
                    </a:lnT>
                    <a:lnB>
                      <a:noFill/>
                    </a:lnB>
                  </a:tcPr>
                </a:tc>
                <a:tc>
                  <a:txBody>
                    <a:bodyPr/>
                    <a:lstStyle/>
                    <a:p>
                      <a:pPr algn="l" fontAlgn="t"/>
                      <a:r>
                        <a:rPr lang="en-US" sz="1100" dirty="0">
                          <a:effectLst/>
                        </a:rPr>
                        <a:t>Confidential VMs using AMD container applications deny the hypervisor and other host-management code access to VM memory and state and add defense in depth protections against operator access.</a:t>
                      </a:r>
                    </a:p>
                    <a:p>
                      <a:pPr algn="l" fontAlgn="t"/>
                      <a:endParaRPr lang="en-US" sz="1100" b="0" i="0" dirty="0">
                        <a:solidFill>
                          <a:schemeClr val="tx1"/>
                        </a:solidFill>
                        <a:effectLst/>
                        <a:latin typeface="+mn-lt"/>
                      </a:endParaRPr>
                    </a:p>
                    <a:p>
                      <a:pPr algn="l" fontAlgn="t"/>
                      <a:r>
                        <a:rPr lang="en-US" sz="1100" b="0" i="0" dirty="0">
                          <a:solidFill>
                            <a:srgbClr val="161616"/>
                          </a:solidFill>
                          <a:effectLst/>
                          <a:latin typeface="Segoe UI" panose="020B0502040204020203" pitchFamily="34" charset="0"/>
                        </a:rPr>
                        <a:t>It provides trusted computing base (TCB) information to enforce a minimum baseline for attestation solutions.</a:t>
                      </a:r>
                      <a:endParaRPr lang="en-US" sz="1100" dirty="0">
                        <a:effectLst/>
                      </a:endParaRPr>
                    </a:p>
                  </a:txBody>
                  <a:tcPr marL="36876" marR="36876" marT="18438" marB="18438">
                    <a:lnL>
                      <a:noFill/>
                    </a:lnL>
                    <a:lnR>
                      <a:noFill/>
                    </a:lnR>
                    <a:lnT>
                      <a:noFill/>
                    </a:lnT>
                    <a:lnB>
                      <a:noFill/>
                    </a:lnB>
                  </a:tcPr>
                </a:tc>
                <a:extLst>
                  <a:ext uri="{0D108BD9-81ED-4DB2-BD59-A6C34878D82A}">
                    <a16:rowId xmlns:a16="http://schemas.microsoft.com/office/drawing/2014/main" val="2376608319"/>
                  </a:ext>
                </a:extLst>
              </a:tr>
            </a:tbl>
          </a:graphicData>
        </a:graphic>
      </p:graphicFrame>
      <p:sp>
        <p:nvSpPr>
          <p:cNvPr id="3" name="TextBox 2">
            <a:extLst>
              <a:ext uri="{FF2B5EF4-FFF2-40B4-BE49-F238E27FC236}">
                <a16:creationId xmlns:a16="http://schemas.microsoft.com/office/drawing/2014/main" id="{FD5BB9F3-20FF-402A-3DF8-4402A728E63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Azure confidential computing portfolio</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1624047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Azure Confidential Computing Technologies</a:t>
            </a:r>
          </a:p>
        </p:txBody>
      </p:sp>
    </p:spTree>
    <p:extLst>
      <p:ext uri="{BB962C8B-B14F-4D97-AF65-F5344CB8AC3E}">
        <p14:creationId xmlns:p14="http://schemas.microsoft.com/office/powerpoint/2010/main" val="279832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847AF6C-81C9-4F08-FE4F-D84940ABA470}"/>
              </a:ext>
              <a:ext uri="{C183D7F6-B498-43B3-948B-1728B52AA6E4}">
                <adec:decorative xmlns:adec="http://schemas.microsoft.com/office/drawing/2017/decorative" val="1"/>
              </a:ext>
            </a:extLst>
          </p:cNvPr>
          <p:cNvGrpSpPr/>
          <p:nvPr/>
        </p:nvGrpSpPr>
        <p:grpSpPr>
          <a:xfrm>
            <a:off x="584200" y="3421914"/>
            <a:ext cx="11018520" cy="1995660"/>
            <a:chOff x="584200" y="3421914"/>
            <a:chExt cx="11018520" cy="1995660"/>
          </a:xfrm>
        </p:grpSpPr>
        <p:cxnSp>
          <p:nvCxnSpPr>
            <p:cNvPr id="24" name="Straight Connector 23">
              <a:extLst>
                <a:ext uri="{FF2B5EF4-FFF2-40B4-BE49-F238E27FC236}">
                  <a16:creationId xmlns:a16="http://schemas.microsoft.com/office/drawing/2014/main" id="{B85D719F-C349-2A41-47BC-C8E9F8AB9C93}"/>
                </a:ext>
              </a:extLst>
            </p:cNvPr>
            <p:cNvCxnSpPr>
              <a:cxnSpLocks/>
            </p:cNvCxnSpPr>
            <p:nvPr/>
          </p:nvCxnSpPr>
          <p:spPr>
            <a:xfrm flipH="1">
              <a:off x="5106280" y="3431746"/>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C78848A-2BB5-CFE2-CC59-CF85C3BF1521}"/>
                </a:ext>
                <a:ext uri="{C183D7F6-B498-43B3-948B-1728B52AA6E4}">
                  <adec:decorative xmlns:adec="http://schemas.microsoft.com/office/drawing/2017/decorative" val="1"/>
                </a:ext>
              </a:extLst>
            </p:cNvPr>
            <p:cNvSpPr>
              <a:spLocks/>
            </p:cNvSpPr>
            <p:nvPr/>
          </p:nvSpPr>
          <p:spPr bwMode="auto">
            <a:xfrm>
              <a:off x="584200" y="3421914"/>
              <a:ext cx="11018520" cy="1995660"/>
            </a:xfrm>
            <a:prstGeom prst="roundRect">
              <a:avLst>
                <a:gd name="adj" fmla="val 6791"/>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0CCE93D7-4CCF-8F86-B1B9-729AC35C5D98}"/>
                </a:ext>
              </a:extLst>
            </p:cNvPr>
            <p:cNvCxnSpPr>
              <a:cxnSpLocks/>
            </p:cNvCxnSpPr>
            <p:nvPr/>
          </p:nvCxnSpPr>
          <p:spPr>
            <a:xfrm>
              <a:off x="4291414"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BEBE7B-14D0-80D2-4533-859D131251DA}"/>
                </a:ext>
              </a:extLst>
            </p:cNvPr>
            <p:cNvCxnSpPr>
              <a:cxnSpLocks/>
            </p:cNvCxnSpPr>
            <p:nvPr/>
          </p:nvCxnSpPr>
          <p:spPr>
            <a:xfrm>
              <a:off x="7895506"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AAAA68B-833E-ECA7-DE8E-8E4CF0A938BD}"/>
              </a:ext>
              <a:ext uri="{C183D7F6-B498-43B3-948B-1728B52AA6E4}">
                <adec:decorative xmlns:adec="http://schemas.microsoft.com/office/drawing/2017/decorative" val="1"/>
              </a:ext>
            </a:extLst>
          </p:cNvPr>
          <p:cNvGrpSpPr/>
          <p:nvPr/>
        </p:nvGrpSpPr>
        <p:grpSpPr>
          <a:xfrm>
            <a:off x="584200" y="1336747"/>
            <a:ext cx="11018520" cy="1995660"/>
            <a:chOff x="584200" y="1336747"/>
            <a:chExt cx="11018520" cy="1995660"/>
          </a:xfrm>
        </p:grpSpPr>
        <p:cxnSp>
          <p:nvCxnSpPr>
            <p:cNvPr id="5" name="Straight Connector 4">
              <a:extLst>
                <a:ext uri="{FF2B5EF4-FFF2-40B4-BE49-F238E27FC236}">
                  <a16:creationId xmlns:a16="http://schemas.microsoft.com/office/drawing/2014/main" id="{89121604-6884-D9A0-A178-EC169F530044}"/>
                </a:ext>
              </a:extLst>
            </p:cNvPr>
            <p:cNvCxnSpPr>
              <a:cxnSpLocks/>
            </p:cNvCxnSpPr>
            <p:nvPr/>
          </p:nvCxnSpPr>
          <p:spPr>
            <a:xfrm flipH="1">
              <a:off x="3304233"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F82101-56E5-F672-E00D-B16F77F6E561}"/>
                </a:ext>
              </a:extLst>
            </p:cNvPr>
            <p:cNvCxnSpPr>
              <a:cxnSpLocks/>
            </p:cNvCxnSpPr>
            <p:nvPr/>
          </p:nvCxnSpPr>
          <p:spPr>
            <a:xfrm flipH="1">
              <a:off x="8710372"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76771F1-0A51-FB9D-1E9F-DE49EA873131}"/>
                </a:ext>
                <a:ext uri="{C183D7F6-B498-43B3-948B-1728B52AA6E4}">
                  <adec:decorative xmlns:adec="http://schemas.microsoft.com/office/drawing/2017/decorative" val="1"/>
                </a:ext>
              </a:extLst>
            </p:cNvPr>
            <p:cNvSpPr>
              <a:spLocks/>
            </p:cNvSpPr>
            <p:nvPr/>
          </p:nvSpPr>
          <p:spPr bwMode="auto">
            <a:xfrm>
              <a:off x="584200" y="1336747"/>
              <a:ext cx="11018520" cy="1995660"/>
            </a:xfrm>
            <a:prstGeom prst="roundRect">
              <a:avLst>
                <a:gd name="adj" fmla="val 4100"/>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0" name="Straight Connector 29">
              <a:extLst>
                <a:ext uri="{FF2B5EF4-FFF2-40B4-BE49-F238E27FC236}">
                  <a16:creationId xmlns:a16="http://schemas.microsoft.com/office/drawing/2014/main" id="{F07D9402-804F-9A58-6FB1-EA86D8515604}"/>
                </a:ext>
              </a:extLst>
            </p:cNvPr>
            <p:cNvCxnSpPr>
              <a:cxnSpLocks/>
            </p:cNvCxnSpPr>
            <p:nvPr/>
          </p:nvCxnSpPr>
          <p:spPr>
            <a:xfrm>
              <a:off x="4291414" y="2224961"/>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1E77743-5EFE-0E93-E565-D0EA5AE56CC1}"/>
              </a:ext>
            </a:extLst>
          </p:cNvPr>
          <p:cNvSpPr txBox="1"/>
          <p:nvPr/>
        </p:nvSpPr>
        <p:spPr>
          <a:xfrm>
            <a:off x="744711" y="137607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Existing encryption</a:t>
            </a:r>
          </a:p>
        </p:txBody>
      </p:sp>
      <p:sp>
        <p:nvSpPr>
          <p:cNvPr id="41" name="Graphic 39" descr="An overlapping lock icon">
            <a:extLst>
              <a:ext uri="{FF2B5EF4-FFF2-40B4-BE49-F238E27FC236}">
                <a16:creationId xmlns:a16="http://schemas.microsoft.com/office/drawing/2014/main" id="{C74397B8-5E44-C92F-5A3B-19FD16F94AC0}"/>
              </a:ext>
            </a:extLst>
          </p:cNvPr>
          <p:cNvSpPr/>
          <p:nvPr/>
        </p:nvSpPr>
        <p:spPr>
          <a:xfrm>
            <a:off x="2320138" y="1823196"/>
            <a:ext cx="338460" cy="401920"/>
          </a:xfrm>
          <a:custGeom>
            <a:avLst/>
            <a:gdLst>
              <a:gd name="connsiteX0" fmla="*/ 64294 w 152399"/>
              <a:gd name="connsiteY0" fmla="*/ 111919 h 180975"/>
              <a:gd name="connsiteX1" fmla="*/ 76200 w 152399"/>
              <a:gd name="connsiteY1" fmla="*/ 100013 h 180975"/>
              <a:gd name="connsiteX2" fmla="*/ 64294 w 152399"/>
              <a:gd name="connsiteY2" fmla="*/ 88106 h 180975"/>
              <a:gd name="connsiteX3" fmla="*/ 52388 w 152399"/>
              <a:gd name="connsiteY3" fmla="*/ 100013 h 180975"/>
              <a:gd name="connsiteX4" fmla="*/ 64294 w 152399"/>
              <a:gd name="connsiteY4" fmla="*/ 111919 h 180975"/>
              <a:gd name="connsiteX5" fmla="*/ 30956 w 152399"/>
              <a:gd name="connsiteY5" fmla="*/ 33338 h 180975"/>
              <a:gd name="connsiteX6" fmla="*/ 64294 w 152399"/>
              <a:gd name="connsiteY6" fmla="*/ 0 h 180975"/>
              <a:gd name="connsiteX7" fmla="*/ 97631 w 152399"/>
              <a:gd name="connsiteY7" fmla="*/ 33338 h 180975"/>
              <a:gd name="connsiteX8" fmla="*/ 97631 w 152399"/>
              <a:gd name="connsiteY8" fmla="*/ 42863 h 180975"/>
              <a:gd name="connsiteX9" fmla="*/ 107156 w 152399"/>
              <a:gd name="connsiteY9" fmla="*/ 42863 h 180975"/>
              <a:gd name="connsiteX10" fmla="*/ 128588 w 152399"/>
              <a:gd name="connsiteY10" fmla="*/ 64294 h 180975"/>
              <a:gd name="connsiteX11" fmla="*/ 128588 w 152399"/>
              <a:gd name="connsiteY11" fmla="*/ 135731 h 180975"/>
              <a:gd name="connsiteX12" fmla="*/ 107156 w 152399"/>
              <a:gd name="connsiteY12" fmla="*/ 157163 h 180975"/>
              <a:gd name="connsiteX13" fmla="*/ 21431 w 152399"/>
              <a:gd name="connsiteY13" fmla="*/ 157163 h 180975"/>
              <a:gd name="connsiteX14" fmla="*/ 0 w 152399"/>
              <a:gd name="connsiteY14" fmla="*/ 135731 h 180975"/>
              <a:gd name="connsiteX15" fmla="*/ 0 w 152399"/>
              <a:gd name="connsiteY15" fmla="*/ 64294 h 180975"/>
              <a:gd name="connsiteX16" fmla="*/ 21431 w 152399"/>
              <a:gd name="connsiteY16" fmla="*/ 42863 h 180975"/>
              <a:gd name="connsiteX17" fmla="*/ 30956 w 152399"/>
              <a:gd name="connsiteY17" fmla="*/ 42863 h 180975"/>
              <a:gd name="connsiteX18" fmla="*/ 30956 w 152399"/>
              <a:gd name="connsiteY18" fmla="*/ 33338 h 180975"/>
              <a:gd name="connsiteX19" fmla="*/ 83344 w 152399"/>
              <a:gd name="connsiteY19" fmla="*/ 33338 h 180975"/>
              <a:gd name="connsiteX20" fmla="*/ 64294 w 152399"/>
              <a:gd name="connsiteY20" fmla="*/ 14288 h 180975"/>
              <a:gd name="connsiteX21" fmla="*/ 45244 w 152399"/>
              <a:gd name="connsiteY21" fmla="*/ 33338 h 180975"/>
              <a:gd name="connsiteX22" fmla="*/ 45244 w 152399"/>
              <a:gd name="connsiteY22" fmla="*/ 42863 h 180975"/>
              <a:gd name="connsiteX23" fmla="*/ 83344 w 152399"/>
              <a:gd name="connsiteY23" fmla="*/ 42863 h 180975"/>
              <a:gd name="connsiteX24" fmla="*/ 83344 w 152399"/>
              <a:gd name="connsiteY24" fmla="*/ 33338 h 180975"/>
              <a:gd name="connsiteX25" fmla="*/ 14288 w 152399"/>
              <a:gd name="connsiteY25" fmla="*/ 64294 h 180975"/>
              <a:gd name="connsiteX26" fmla="*/ 14288 w 152399"/>
              <a:gd name="connsiteY26" fmla="*/ 135731 h 180975"/>
              <a:gd name="connsiteX27" fmla="*/ 21431 w 152399"/>
              <a:gd name="connsiteY27" fmla="*/ 142875 h 180975"/>
              <a:gd name="connsiteX28" fmla="*/ 107156 w 152399"/>
              <a:gd name="connsiteY28" fmla="*/ 142875 h 180975"/>
              <a:gd name="connsiteX29" fmla="*/ 114300 w 152399"/>
              <a:gd name="connsiteY29" fmla="*/ 135731 h 180975"/>
              <a:gd name="connsiteX30" fmla="*/ 114300 w 152399"/>
              <a:gd name="connsiteY30" fmla="*/ 64294 h 180975"/>
              <a:gd name="connsiteX31" fmla="*/ 107156 w 152399"/>
              <a:gd name="connsiteY31" fmla="*/ 57150 h 180975"/>
              <a:gd name="connsiteX32" fmla="*/ 21431 w 152399"/>
              <a:gd name="connsiteY32" fmla="*/ 57150 h 180975"/>
              <a:gd name="connsiteX33" fmla="*/ 14288 w 152399"/>
              <a:gd name="connsiteY33" fmla="*/ 64294 h 180975"/>
              <a:gd name="connsiteX34" fmla="*/ 54768 w 152399"/>
              <a:gd name="connsiteY34" fmla="*/ 180975 h 180975"/>
              <a:gd name="connsiteX35" fmla="*/ 34556 w 152399"/>
              <a:gd name="connsiteY35" fmla="*/ 166688 h 180975"/>
              <a:gd name="connsiteX36" fmla="*/ 111918 w 152399"/>
              <a:gd name="connsiteY36" fmla="*/ 166688 h 180975"/>
              <a:gd name="connsiteX37" fmla="*/ 138112 w 152399"/>
              <a:gd name="connsiteY37" fmla="*/ 140494 h 180975"/>
              <a:gd name="connsiteX38" fmla="*/ 138112 w 152399"/>
              <a:gd name="connsiteY38" fmla="*/ 77420 h 180975"/>
              <a:gd name="connsiteX39" fmla="*/ 152399 w 152399"/>
              <a:gd name="connsiteY39" fmla="*/ 97631 h 180975"/>
              <a:gd name="connsiteX40" fmla="*/ 152399 w 152399"/>
              <a:gd name="connsiteY40" fmla="*/ 140494 h 180975"/>
              <a:gd name="connsiteX41" fmla="*/ 111918 w 152399"/>
              <a:gd name="connsiteY41" fmla="*/ 180975 h 180975"/>
              <a:gd name="connsiteX42" fmla="*/ 54768 w 152399"/>
              <a:gd name="connsiteY42" fmla="*/ 18097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399" h="180975">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14288" y="64294"/>
                </a:moveTo>
                <a:lnTo>
                  <a:pt x="14288" y="135731"/>
                </a:lnTo>
                <a:cubicBezTo>
                  <a:pt x="14288" y="139677"/>
                  <a:pt x="17486" y="142875"/>
                  <a:pt x="21431" y="142875"/>
                </a:cubicBezTo>
                <a:lnTo>
                  <a:pt x="107156" y="142875"/>
                </a:lnTo>
                <a:cubicBezTo>
                  <a:pt x="111102" y="142875"/>
                  <a:pt x="114300" y="139677"/>
                  <a:pt x="114300" y="135731"/>
                </a:cubicBezTo>
                <a:lnTo>
                  <a:pt x="114300" y="64294"/>
                </a:lnTo>
                <a:cubicBezTo>
                  <a:pt x="114300" y="60348"/>
                  <a:pt x="111102" y="57150"/>
                  <a:pt x="107156" y="57150"/>
                </a:cubicBezTo>
                <a:lnTo>
                  <a:pt x="21431" y="57150"/>
                </a:lnTo>
                <a:cubicBezTo>
                  <a:pt x="17486" y="57150"/>
                  <a:pt x="14288" y="60348"/>
                  <a:pt x="14288" y="64294"/>
                </a:cubicBezTo>
                <a:close/>
                <a:moveTo>
                  <a:pt x="54768" y="180975"/>
                </a:moveTo>
                <a:cubicBezTo>
                  <a:pt x="45437" y="180975"/>
                  <a:pt x="37498" y="175011"/>
                  <a:pt x="34556" y="166688"/>
                </a:cubicBezTo>
                <a:lnTo>
                  <a:pt x="111918" y="166688"/>
                </a:lnTo>
                <a:cubicBezTo>
                  <a:pt x="126384" y="166688"/>
                  <a:pt x="138112" y="154960"/>
                  <a:pt x="138112" y="140494"/>
                </a:cubicBezTo>
                <a:lnTo>
                  <a:pt x="138112" y="77420"/>
                </a:lnTo>
                <a:cubicBezTo>
                  <a:pt x="146435" y="80361"/>
                  <a:pt x="152399" y="88301"/>
                  <a:pt x="152399" y="97631"/>
                </a:cubicBezTo>
                <a:lnTo>
                  <a:pt x="152399" y="140494"/>
                </a:lnTo>
                <a:cubicBezTo>
                  <a:pt x="152399" y="162851"/>
                  <a:pt x="134275" y="180975"/>
                  <a:pt x="111918" y="180975"/>
                </a:cubicBezTo>
                <a:lnTo>
                  <a:pt x="54768" y="180975"/>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B5F37E9-B73A-A654-B07A-2A8F8E389EF6}"/>
              </a:ext>
            </a:extLst>
          </p:cNvPr>
          <p:cNvSpPr/>
          <p:nvPr/>
        </p:nvSpPr>
        <p:spPr bwMode="auto">
          <a:xfrm>
            <a:off x="744712"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at rest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inactive data when stored in blob storage, database, etc.</a:t>
            </a:r>
          </a:p>
        </p:txBody>
      </p:sp>
      <p:sp>
        <p:nvSpPr>
          <p:cNvPr id="44" name="Graphic 42" descr="A forward pointing arrow with a circle icon">
            <a:extLst>
              <a:ext uri="{FF2B5EF4-FFF2-40B4-BE49-F238E27FC236}">
                <a16:creationId xmlns:a16="http://schemas.microsoft.com/office/drawing/2014/main" id="{91EE3A2C-EA81-93A8-30E8-3D4C2A2F47C3}"/>
              </a:ext>
            </a:extLst>
          </p:cNvPr>
          <p:cNvSpPr/>
          <p:nvPr/>
        </p:nvSpPr>
        <p:spPr>
          <a:xfrm>
            <a:off x="5876807" y="1904998"/>
            <a:ext cx="433308" cy="238316"/>
          </a:xfrm>
          <a:custGeom>
            <a:avLst/>
            <a:gdLst>
              <a:gd name="connsiteX0" fmla="*/ 63870 w 190500"/>
              <a:gd name="connsiteY0" fmla="*/ 92718 h 104774"/>
              <a:gd name="connsiteX1" fmla="*/ 64143 w 190500"/>
              <a:gd name="connsiteY1" fmla="*/ 102818 h 104774"/>
              <a:gd name="connsiteX2" fmla="*/ 74242 w 190500"/>
              <a:gd name="connsiteY2" fmla="*/ 102544 h 104774"/>
              <a:gd name="connsiteX3" fmla="*/ 117105 w 190500"/>
              <a:gd name="connsiteY3" fmla="*/ 57301 h 104774"/>
              <a:gd name="connsiteX4" fmla="*/ 117105 w 190500"/>
              <a:gd name="connsiteY4" fmla="*/ 47475 h 104774"/>
              <a:gd name="connsiteX5" fmla="*/ 74242 w 190500"/>
              <a:gd name="connsiteY5" fmla="*/ 2231 h 104774"/>
              <a:gd name="connsiteX6" fmla="*/ 64143 w 190500"/>
              <a:gd name="connsiteY6" fmla="*/ 1958 h 104774"/>
              <a:gd name="connsiteX7" fmla="*/ 63870 w 190500"/>
              <a:gd name="connsiteY7" fmla="*/ 12057 h 104774"/>
              <a:gd name="connsiteX8" fmla="*/ 95311 w 190500"/>
              <a:gd name="connsiteY8" fmla="*/ 45244 h 104774"/>
              <a:gd name="connsiteX9" fmla="*/ 7144 w 190500"/>
              <a:gd name="connsiteY9" fmla="*/ 45244 h 104774"/>
              <a:gd name="connsiteX10" fmla="*/ 0 w 190500"/>
              <a:gd name="connsiteY10" fmla="*/ 52388 h 104774"/>
              <a:gd name="connsiteX11" fmla="*/ 7144 w 190500"/>
              <a:gd name="connsiteY11" fmla="*/ 59531 h 104774"/>
              <a:gd name="connsiteX12" fmla="*/ 95310 w 190500"/>
              <a:gd name="connsiteY12" fmla="*/ 59531 h 104774"/>
              <a:gd name="connsiteX13" fmla="*/ 63870 w 190500"/>
              <a:gd name="connsiteY13" fmla="*/ 92718 h 104774"/>
              <a:gd name="connsiteX14" fmla="*/ 190500 w 190500"/>
              <a:gd name="connsiteY14" fmla="*/ 52388 h 104774"/>
              <a:gd name="connsiteX15" fmla="*/ 161925 w 190500"/>
              <a:gd name="connsiteY15" fmla="*/ 23813 h 104774"/>
              <a:gd name="connsiteX16" fmla="*/ 133350 w 190500"/>
              <a:gd name="connsiteY16" fmla="*/ 52388 h 104774"/>
              <a:gd name="connsiteX17" fmla="*/ 161925 w 190500"/>
              <a:gd name="connsiteY17" fmla="*/ 80963 h 104774"/>
              <a:gd name="connsiteX18" fmla="*/ 190500 w 190500"/>
              <a:gd name="connsiteY18" fmla="*/ 52388 h 104774"/>
              <a:gd name="connsiteX19" fmla="*/ 176213 w 190500"/>
              <a:gd name="connsiteY19" fmla="*/ 52388 h 104774"/>
              <a:gd name="connsiteX20" fmla="*/ 161925 w 190500"/>
              <a:gd name="connsiteY20" fmla="*/ 66675 h 104774"/>
              <a:gd name="connsiteX21" fmla="*/ 147638 w 190500"/>
              <a:gd name="connsiteY21" fmla="*/ 52388 h 104774"/>
              <a:gd name="connsiteX22" fmla="*/ 161925 w 190500"/>
              <a:gd name="connsiteY22" fmla="*/ 38100 h 104774"/>
              <a:gd name="connsiteX23" fmla="*/ 176213 w 190500"/>
              <a:gd name="connsiteY23" fmla="*/ 52388 h 10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0" h="104774">
                <a:moveTo>
                  <a:pt x="63870" y="92718"/>
                </a:moveTo>
                <a:cubicBezTo>
                  <a:pt x="61157" y="95582"/>
                  <a:pt x="61279" y="100104"/>
                  <a:pt x="64143" y="102818"/>
                </a:cubicBezTo>
                <a:cubicBezTo>
                  <a:pt x="67007" y="105530"/>
                  <a:pt x="71529" y="105408"/>
                  <a:pt x="74242" y="102544"/>
                </a:cubicBezTo>
                <a:lnTo>
                  <a:pt x="117105" y="57301"/>
                </a:lnTo>
                <a:cubicBezTo>
                  <a:pt x="119715" y="54545"/>
                  <a:pt x="119715" y="50230"/>
                  <a:pt x="117105" y="47475"/>
                </a:cubicBezTo>
                <a:lnTo>
                  <a:pt x="74242" y="2231"/>
                </a:lnTo>
                <a:cubicBezTo>
                  <a:pt x="71529" y="-633"/>
                  <a:pt x="67007" y="-756"/>
                  <a:pt x="64143" y="1958"/>
                </a:cubicBezTo>
                <a:cubicBezTo>
                  <a:pt x="61279" y="4671"/>
                  <a:pt x="61157" y="9193"/>
                  <a:pt x="63870" y="12057"/>
                </a:cubicBezTo>
                <a:lnTo>
                  <a:pt x="95311" y="45244"/>
                </a:lnTo>
                <a:lnTo>
                  <a:pt x="7144" y="45244"/>
                </a:lnTo>
                <a:cubicBezTo>
                  <a:pt x="3198" y="45244"/>
                  <a:pt x="0" y="48442"/>
                  <a:pt x="0" y="52388"/>
                </a:cubicBezTo>
                <a:cubicBezTo>
                  <a:pt x="0" y="56333"/>
                  <a:pt x="3198" y="59531"/>
                  <a:pt x="7144" y="59531"/>
                </a:cubicBezTo>
                <a:lnTo>
                  <a:pt x="95310" y="59531"/>
                </a:lnTo>
                <a:lnTo>
                  <a:pt x="63870" y="92718"/>
                </a:lnTo>
                <a:close/>
                <a:moveTo>
                  <a:pt x="190500" y="52388"/>
                </a:moveTo>
                <a:cubicBezTo>
                  <a:pt x="190500" y="36606"/>
                  <a:pt x="177707" y="23813"/>
                  <a:pt x="161925" y="23813"/>
                </a:cubicBezTo>
                <a:cubicBezTo>
                  <a:pt x="146143" y="23813"/>
                  <a:pt x="133350" y="36606"/>
                  <a:pt x="133350" y="52388"/>
                </a:cubicBezTo>
                <a:cubicBezTo>
                  <a:pt x="133350" y="68170"/>
                  <a:pt x="146143" y="80963"/>
                  <a:pt x="161925" y="80963"/>
                </a:cubicBezTo>
                <a:cubicBezTo>
                  <a:pt x="177707" y="80963"/>
                  <a:pt x="190500" y="68170"/>
                  <a:pt x="190500" y="52388"/>
                </a:cubicBezTo>
                <a:close/>
                <a:moveTo>
                  <a:pt x="176213" y="52388"/>
                </a:moveTo>
                <a:cubicBezTo>
                  <a:pt x="176213" y="60278"/>
                  <a:pt x="169816" y="66675"/>
                  <a:pt x="161925" y="66675"/>
                </a:cubicBezTo>
                <a:cubicBezTo>
                  <a:pt x="154035" y="66675"/>
                  <a:pt x="147638" y="60278"/>
                  <a:pt x="147638" y="52388"/>
                </a:cubicBezTo>
                <a:cubicBezTo>
                  <a:pt x="147638" y="44497"/>
                  <a:pt x="154035" y="38100"/>
                  <a:pt x="161925" y="38100"/>
                </a:cubicBezTo>
                <a:cubicBezTo>
                  <a:pt x="169816" y="38100"/>
                  <a:pt x="176213" y="44497"/>
                  <a:pt x="176213" y="523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2E5DED41-9D1A-9B7E-6ACB-C71B8DDC5364}"/>
              </a:ext>
            </a:extLst>
          </p:cNvPr>
          <p:cNvSpPr/>
          <p:nvPr/>
        </p:nvSpPr>
        <p:spPr bwMode="auto">
          <a:xfrm>
            <a:off x="4348804"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transit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data that is flowing between untrusted public or private networks</a:t>
            </a:r>
          </a:p>
        </p:txBody>
      </p:sp>
      <p:sp>
        <p:nvSpPr>
          <p:cNvPr id="21" name="TextBox 20">
            <a:extLst>
              <a:ext uri="{FF2B5EF4-FFF2-40B4-BE49-F238E27FC236}">
                <a16:creationId xmlns:a16="http://schemas.microsoft.com/office/drawing/2014/main" id="{D6EEFC35-B8D2-A7C7-7F49-B49DE89665AD}"/>
              </a:ext>
            </a:extLst>
          </p:cNvPr>
          <p:cNvSpPr txBox="1"/>
          <p:nvPr/>
        </p:nvSpPr>
        <p:spPr>
          <a:xfrm>
            <a:off x="7952896" y="1376075"/>
            <a:ext cx="3489313"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Confidential computing</a:t>
            </a:r>
          </a:p>
        </p:txBody>
      </p:sp>
      <p:sp>
        <p:nvSpPr>
          <p:cNvPr id="47" name="Graphic 45" descr="A list on a clipboard icon">
            <a:extLst>
              <a:ext uri="{FF2B5EF4-FFF2-40B4-BE49-F238E27FC236}">
                <a16:creationId xmlns:a16="http://schemas.microsoft.com/office/drawing/2014/main" id="{E181245F-4C2E-6020-79F9-711A96253A5B}"/>
              </a:ext>
            </a:extLst>
          </p:cNvPr>
          <p:cNvSpPr/>
          <p:nvPr/>
        </p:nvSpPr>
        <p:spPr>
          <a:xfrm>
            <a:off x="9556135" y="1835598"/>
            <a:ext cx="282836" cy="377116"/>
          </a:xfrm>
          <a:custGeom>
            <a:avLst/>
            <a:gdLst>
              <a:gd name="connsiteX0" fmla="*/ 47625 w 114300"/>
              <a:gd name="connsiteY0" fmla="*/ 61913 h 152400"/>
              <a:gd name="connsiteX1" fmla="*/ 52388 w 114300"/>
              <a:gd name="connsiteY1" fmla="*/ 57150 h 152400"/>
              <a:gd name="connsiteX2" fmla="*/ 85725 w 114300"/>
              <a:gd name="connsiteY2" fmla="*/ 57150 h 152400"/>
              <a:gd name="connsiteX3" fmla="*/ 90488 w 114300"/>
              <a:gd name="connsiteY3" fmla="*/ 61913 h 152400"/>
              <a:gd name="connsiteX4" fmla="*/ 85725 w 114300"/>
              <a:gd name="connsiteY4" fmla="*/ 66675 h 152400"/>
              <a:gd name="connsiteX5" fmla="*/ 52388 w 114300"/>
              <a:gd name="connsiteY5" fmla="*/ 66675 h 152400"/>
              <a:gd name="connsiteX6" fmla="*/ 47625 w 114300"/>
              <a:gd name="connsiteY6" fmla="*/ 61913 h 152400"/>
              <a:gd name="connsiteX7" fmla="*/ 47625 w 114300"/>
              <a:gd name="connsiteY7" fmla="*/ 90488 h 152400"/>
              <a:gd name="connsiteX8" fmla="*/ 52388 w 114300"/>
              <a:gd name="connsiteY8" fmla="*/ 85725 h 152400"/>
              <a:gd name="connsiteX9" fmla="*/ 85725 w 114300"/>
              <a:gd name="connsiteY9" fmla="*/ 85725 h 152400"/>
              <a:gd name="connsiteX10" fmla="*/ 90488 w 114300"/>
              <a:gd name="connsiteY10" fmla="*/ 90488 h 152400"/>
              <a:gd name="connsiteX11" fmla="*/ 85725 w 114300"/>
              <a:gd name="connsiteY11" fmla="*/ 95250 h 152400"/>
              <a:gd name="connsiteX12" fmla="*/ 52388 w 114300"/>
              <a:gd name="connsiteY12" fmla="*/ 95250 h 152400"/>
              <a:gd name="connsiteX13" fmla="*/ 47625 w 114300"/>
              <a:gd name="connsiteY13" fmla="*/ 90488 h 152400"/>
              <a:gd name="connsiteX14" fmla="*/ 47625 w 114300"/>
              <a:gd name="connsiteY14" fmla="*/ 119063 h 152400"/>
              <a:gd name="connsiteX15" fmla="*/ 52388 w 114300"/>
              <a:gd name="connsiteY15" fmla="*/ 114300 h 152400"/>
              <a:gd name="connsiteX16" fmla="*/ 85725 w 114300"/>
              <a:gd name="connsiteY16" fmla="*/ 114300 h 152400"/>
              <a:gd name="connsiteX17" fmla="*/ 90488 w 114300"/>
              <a:gd name="connsiteY17" fmla="*/ 119063 h 152400"/>
              <a:gd name="connsiteX18" fmla="*/ 85725 w 114300"/>
              <a:gd name="connsiteY18" fmla="*/ 123825 h 152400"/>
              <a:gd name="connsiteX19" fmla="*/ 52388 w 114300"/>
              <a:gd name="connsiteY19" fmla="*/ 123825 h 152400"/>
              <a:gd name="connsiteX20" fmla="*/ 47625 w 114300"/>
              <a:gd name="connsiteY20" fmla="*/ 119063 h 152400"/>
              <a:gd name="connsiteX21" fmla="*/ 38100 w 114300"/>
              <a:gd name="connsiteY21" fmla="*/ 61913 h 152400"/>
              <a:gd name="connsiteX22" fmla="*/ 30956 w 114300"/>
              <a:gd name="connsiteY22" fmla="*/ 69056 h 152400"/>
              <a:gd name="connsiteX23" fmla="*/ 23813 w 114300"/>
              <a:gd name="connsiteY23" fmla="*/ 61913 h 152400"/>
              <a:gd name="connsiteX24" fmla="*/ 30956 w 114300"/>
              <a:gd name="connsiteY24" fmla="*/ 54769 h 152400"/>
              <a:gd name="connsiteX25" fmla="*/ 38100 w 114300"/>
              <a:gd name="connsiteY25" fmla="*/ 61913 h 152400"/>
              <a:gd name="connsiteX26" fmla="*/ 38100 w 114300"/>
              <a:gd name="connsiteY26" fmla="*/ 90488 h 152400"/>
              <a:gd name="connsiteX27" fmla="*/ 30956 w 114300"/>
              <a:gd name="connsiteY27" fmla="*/ 97631 h 152400"/>
              <a:gd name="connsiteX28" fmla="*/ 23813 w 114300"/>
              <a:gd name="connsiteY28" fmla="*/ 90488 h 152400"/>
              <a:gd name="connsiteX29" fmla="*/ 30956 w 114300"/>
              <a:gd name="connsiteY29" fmla="*/ 83344 h 152400"/>
              <a:gd name="connsiteX30" fmla="*/ 38100 w 114300"/>
              <a:gd name="connsiteY30" fmla="*/ 90488 h 152400"/>
              <a:gd name="connsiteX31" fmla="*/ 30956 w 114300"/>
              <a:gd name="connsiteY31" fmla="*/ 126206 h 152400"/>
              <a:gd name="connsiteX32" fmla="*/ 38100 w 114300"/>
              <a:gd name="connsiteY32" fmla="*/ 119063 h 152400"/>
              <a:gd name="connsiteX33" fmla="*/ 30956 w 114300"/>
              <a:gd name="connsiteY33" fmla="*/ 111919 h 152400"/>
              <a:gd name="connsiteX34" fmla="*/ 23813 w 114300"/>
              <a:gd name="connsiteY34" fmla="*/ 119063 h 152400"/>
              <a:gd name="connsiteX35" fmla="*/ 30956 w 114300"/>
              <a:gd name="connsiteY35" fmla="*/ 126206 h 152400"/>
              <a:gd name="connsiteX36" fmla="*/ 29388 w 114300"/>
              <a:gd name="connsiteY36" fmla="*/ 9525 h 152400"/>
              <a:gd name="connsiteX37" fmla="*/ 42863 w 114300"/>
              <a:gd name="connsiteY37" fmla="*/ 0 h 152400"/>
              <a:gd name="connsiteX38" fmla="*/ 71438 w 114300"/>
              <a:gd name="connsiteY38" fmla="*/ 0 h 152400"/>
              <a:gd name="connsiteX39" fmla="*/ 84912 w 114300"/>
              <a:gd name="connsiteY39" fmla="*/ 9525 h 152400"/>
              <a:gd name="connsiteX40" fmla="*/ 100013 w 114300"/>
              <a:gd name="connsiteY40" fmla="*/ 9525 h 152400"/>
              <a:gd name="connsiteX41" fmla="*/ 114300 w 114300"/>
              <a:gd name="connsiteY41" fmla="*/ 23813 h 152400"/>
              <a:gd name="connsiteX42" fmla="*/ 114300 w 114300"/>
              <a:gd name="connsiteY42" fmla="*/ 138113 h 152400"/>
              <a:gd name="connsiteX43" fmla="*/ 100013 w 114300"/>
              <a:gd name="connsiteY43" fmla="*/ 152400 h 152400"/>
              <a:gd name="connsiteX44" fmla="*/ 14288 w 114300"/>
              <a:gd name="connsiteY44" fmla="*/ 152400 h 152400"/>
              <a:gd name="connsiteX45" fmla="*/ 0 w 114300"/>
              <a:gd name="connsiteY45" fmla="*/ 138113 h 152400"/>
              <a:gd name="connsiteX46" fmla="*/ 0 w 114300"/>
              <a:gd name="connsiteY46" fmla="*/ 23813 h 152400"/>
              <a:gd name="connsiteX47" fmla="*/ 14288 w 114300"/>
              <a:gd name="connsiteY47" fmla="*/ 9525 h 152400"/>
              <a:gd name="connsiteX48" fmla="*/ 29388 w 114300"/>
              <a:gd name="connsiteY48" fmla="*/ 9525 h 152400"/>
              <a:gd name="connsiteX49" fmla="*/ 42863 w 114300"/>
              <a:gd name="connsiteY49" fmla="*/ 9525 h 152400"/>
              <a:gd name="connsiteX50" fmla="*/ 38100 w 114300"/>
              <a:gd name="connsiteY50" fmla="*/ 14288 h 152400"/>
              <a:gd name="connsiteX51" fmla="*/ 42863 w 114300"/>
              <a:gd name="connsiteY51" fmla="*/ 19050 h 152400"/>
              <a:gd name="connsiteX52" fmla="*/ 71438 w 114300"/>
              <a:gd name="connsiteY52" fmla="*/ 19050 h 152400"/>
              <a:gd name="connsiteX53" fmla="*/ 76200 w 114300"/>
              <a:gd name="connsiteY53" fmla="*/ 14288 h 152400"/>
              <a:gd name="connsiteX54" fmla="*/ 71438 w 114300"/>
              <a:gd name="connsiteY54" fmla="*/ 9525 h 152400"/>
              <a:gd name="connsiteX55" fmla="*/ 42863 w 114300"/>
              <a:gd name="connsiteY55" fmla="*/ 9525 h 152400"/>
              <a:gd name="connsiteX56" fmla="*/ 29388 w 114300"/>
              <a:gd name="connsiteY56" fmla="*/ 19050 h 152400"/>
              <a:gd name="connsiteX57" fmla="*/ 14288 w 114300"/>
              <a:gd name="connsiteY57" fmla="*/ 19050 h 152400"/>
              <a:gd name="connsiteX58" fmla="*/ 9525 w 114300"/>
              <a:gd name="connsiteY58" fmla="*/ 23813 h 152400"/>
              <a:gd name="connsiteX59" fmla="*/ 9525 w 114300"/>
              <a:gd name="connsiteY59" fmla="*/ 138113 h 152400"/>
              <a:gd name="connsiteX60" fmla="*/ 14288 w 114300"/>
              <a:gd name="connsiteY60" fmla="*/ 142875 h 152400"/>
              <a:gd name="connsiteX61" fmla="*/ 100013 w 114300"/>
              <a:gd name="connsiteY61" fmla="*/ 142875 h 152400"/>
              <a:gd name="connsiteX62" fmla="*/ 104775 w 114300"/>
              <a:gd name="connsiteY62" fmla="*/ 138113 h 152400"/>
              <a:gd name="connsiteX63" fmla="*/ 104775 w 114300"/>
              <a:gd name="connsiteY63" fmla="*/ 23813 h 152400"/>
              <a:gd name="connsiteX64" fmla="*/ 100013 w 114300"/>
              <a:gd name="connsiteY64" fmla="*/ 19050 h 152400"/>
              <a:gd name="connsiteX65" fmla="*/ 84912 w 114300"/>
              <a:gd name="connsiteY65" fmla="*/ 19050 h 152400"/>
              <a:gd name="connsiteX66" fmla="*/ 71438 w 114300"/>
              <a:gd name="connsiteY66" fmla="*/ 28575 h 152400"/>
              <a:gd name="connsiteX67" fmla="*/ 42863 w 114300"/>
              <a:gd name="connsiteY67" fmla="*/ 28575 h 152400"/>
              <a:gd name="connsiteX68" fmla="*/ 29388 w 114300"/>
              <a:gd name="connsiteY68" fmla="*/ 190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4300" h="152400">
                <a:moveTo>
                  <a:pt x="47625" y="61913"/>
                </a:moveTo>
                <a:cubicBezTo>
                  <a:pt x="47625" y="59282"/>
                  <a:pt x="49757" y="57150"/>
                  <a:pt x="52388" y="57150"/>
                </a:cubicBezTo>
                <a:lnTo>
                  <a:pt x="85725" y="57150"/>
                </a:lnTo>
                <a:cubicBezTo>
                  <a:pt x="88355" y="57150"/>
                  <a:pt x="90488" y="59282"/>
                  <a:pt x="90488" y="61913"/>
                </a:cubicBezTo>
                <a:cubicBezTo>
                  <a:pt x="90488" y="64543"/>
                  <a:pt x="88355" y="66675"/>
                  <a:pt x="85725" y="66675"/>
                </a:cubicBezTo>
                <a:lnTo>
                  <a:pt x="52388" y="66675"/>
                </a:lnTo>
                <a:cubicBezTo>
                  <a:pt x="49757" y="66675"/>
                  <a:pt x="47625" y="64543"/>
                  <a:pt x="47625" y="61913"/>
                </a:cubicBezTo>
                <a:close/>
                <a:moveTo>
                  <a:pt x="47625" y="90488"/>
                </a:moveTo>
                <a:cubicBezTo>
                  <a:pt x="47625" y="87858"/>
                  <a:pt x="49757" y="85725"/>
                  <a:pt x="52388" y="85725"/>
                </a:cubicBezTo>
                <a:lnTo>
                  <a:pt x="85725" y="85725"/>
                </a:lnTo>
                <a:cubicBezTo>
                  <a:pt x="88355" y="85725"/>
                  <a:pt x="90488" y="87858"/>
                  <a:pt x="90488" y="90488"/>
                </a:cubicBezTo>
                <a:cubicBezTo>
                  <a:pt x="90488" y="93117"/>
                  <a:pt x="88355" y="95250"/>
                  <a:pt x="85725" y="95250"/>
                </a:cubicBezTo>
                <a:lnTo>
                  <a:pt x="52388" y="95250"/>
                </a:lnTo>
                <a:cubicBezTo>
                  <a:pt x="49757" y="95250"/>
                  <a:pt x="47625" y="93117"/>
                  <a:pt x="47625" y="90488"/>
                </a:cubicBezTo>
                <a:close/>
                <a:moveTo>
                  <a:pt x="47625" y="119063"/>
                </a:moveTo>
                <a:cubicBezTo>
                  <a:pt x="47625" y="116433"/>
                  <a:pt x="49757" y="114300"/>
                  <a:pt x="52388" y="114300"/>
                </a:cubicBezTo>
                <a:lnTo>
                  <a:pt x="85725" y="114300"/>
                </a:lnTo>
                <a:cubicBezTo>
                  <a:pt x="88355" y="114300"/>
                  <a:pt x="90488" y="116433"/>
                  <a:pt x="90488" y="119063"/>
                </a:cubicBezTo>
                <a:cubicBezTo>
                  <a:pt x="90488" y="121692"/>
                  <a:pt x="88355" y="123825"/>
                  <a:pt x="85725" y="123825"/>
                </a:cubicBezTo>
                <a:lnTo>
                  <a:pt x="52388" y="123825"/>
                </a:lnTo>
                <a:cubicBezTo>
                  <a:pt x="49757" y="123825"/>
                  <a:pt x="47625" y="121692"/>
                  <a:pt x="47625" y="119063"/>
                </a:cubicBezTo>
                <a:close/>
                <a:moveTo>
                  <a:pt x="38100" y="61913"/>
                </a:moveTo>
                <a:cubicBezTo>
                  <a:pt x="38100" y="65858"/>
                  <a:pt x="34902" y="69056"/>
                  <a:pt x="30956" y="69056"/>
                </a:cubicBezTo>
                <a:cubicBezTo>
                  <a:pt x="27011" y="69056"/>
                  <a:pt x="23813" y="65858"/>
                  <a:pt x="23813" y="61913"/>
                </a:cubicBezTo>
                <a:cubicBezTo>
                  <a:pt x="23813" y="57967"/>
                  <a:pt x="27011" y="54769"/>
                  <a:pt x="30956" y="54769"/>
                </a:cubicBezTo>
                <a:cubicBezTo>
                  <a:pt x="34902" y="54769"/>
                  <a:pt x="38100" y="57967"/>
                  <a:pt x="38100" y="61913"/>
                </a:cubicBezTo>
                <a:close/>
                <a:moveTo>
                  <a:pt x="38100" y="90488"/>
                </a:moveTo>
                <a:cubicBezTo>
                  <a:pt x="38100" y="94433"/>
                  <a:pt x="34902" y="97631"/>
                  <a:pt x="30956" y="97631"/>
                </a:cubicBezTo>
                <a:cubicBezTo>
                  <a:pt x="27011" y="97631"/>
                  <a:pt x="23813" y="94433"/>
                  <a:pt x="23813" y="90488"/>
                </a:cubicBezTo>
                <a:cubicBezTo>
                  <a:pt x="23813" y="86542"/>
                  <a:pt x="27011" y="83344"/>
                  <a:pt x="30956" y="83344"/>
                </a:cubicBezTo>
                <a:cubicBezTo>
                  <a:pt x="34902" y="83344"/>
                  <a:pt x="38100" y="86542"/>
                  <a:pt x="38100" y="90488"/>
                </a:cubicBezTo>
                <a:close/>
                <a:moveTo>
                  <a:pt x="30956" y="126206"/>
                </a:moveTo>
                <a:cubicBezTo>
                  <a:pt x="34902" y="126206"/>
                  <a:pt x="38100" y="123008"/>
                  <a:pt x="38100" y="119063"/>
                </a:cubicBezTo>
                <a:cubicBezTo>
                  <a:pt x="38100" y="115117"/>
                  <a:pt x="34902" y="111919"/>
                  <a:pt x="30956" y="111919"/>
                </a:cubicBezTo>
                <a:cubicBezTo>
                  <a:pt x="27011" y="111919"/>
                  <a:pt x="23813" y="115117"/>
                  <a:pt x="23813" y="119063"/>
                </a:cubicBezTo>
                <a:cubicBezTo>
                  <a:pt x="23813" y="123008"/>
                  <a:pt x="27011" y="126206"/>
                  <a:pt x="30956" y="126206"/>
                </a:cubicBezTo>
                <a:close/>
                <a:moveTo>
                  <a:pt x="29388" y="9525"/>
                </a:moveTo>
                <a:cubicBezTo>
                  <a:pt x="31349" y="3976"/>
                  <a:pt x="36642" y="0"/>
                  <a:pt x="42863" y="0"/>
                </a:cubicBezTo>
                <a:lnTo>
                  <a:pt x="71438" y="0"/>
                </a:lnTo>
                <a:cubicBezTo>
                  <a:pt x="77658" y="0"/>
                  <a:pt x="82950" y="3976"/>
                  <a:pt x="84912" y="9525"/>
                </a:cubicBezTo>
                <a:lnTo>
                  <a:pt x="100013" y="9525"/>
                </a:lnTo>
                <a:cubicBezTo>
                  <a:pt x="107903" y="9525"/>
                  <a:pt x="114300" y="15922"/>
                  <a:pt x="114300" y="23813"/>
                </a:cubicBezTo>
                <a:lnTo>
                  <a:pt x="114300" y="138113"/>
                </a:lnTo>
                <a:cubicBezTo>
                  <a:pt x="114300" y="146003"/>
                  <a:pt x="107903" y="152400"/>
                  <a:pt x="100013" y="152400"/>
                </a:cubicBezTo>
                <a:lnTo>
                  <a:pt x="14288" y="152400"/>
                </a:lnTo>
                <a:cubicBezTo>
                  <a:pt x="6397" y="152400"/>
                  <a:pt x="0" y="146003"/>
                  <a:pt x="0" y="138113"/>
                </a:cubicBezTo>
                <a:lnTo>
                  <a:pt x="0" y="23813"/>
                </a:lnTo>
                <a:cubicBezTo>
                  <a:pt x="0" y="15922"/>
                  <a:pt x="6397" y="9525"/>
                  <a:pt x="14288" y="9525"/>
                </a:cubicBezTo>
                <a:lnTo>
                  <a:pt x="29388" y="9525"/>
                </a:lnTo>
                <a:close/>
                <a:moveTo>
                  <a:pt x="42863" y="9525"/>
                </a:moveTo>
                <a:cubicBezTo>
                  <a:pt x="40232" y="9525"/>
                  <a:pt x="38100" y="11657"/>
                  <a:pt x="38100" y="14288"/>
                </a:cubicBezTo>
                <a:cubicBezTo>
                  <a:pt x="38100" y="16918"/>
                  <a:pt x="40232" y="19050"/>
                  <a:pt x="42863" y="19050"/>
                </a:cubicBezTo>
                <a:lnTo>
                  <a:pt x="71438" y="19050"/>
                </a:lnTo>
                <a:cubicBezTo>
                  <a:pt x="74067" y="19050"/>
                  <a:pt x="76200" y="16918"/>
                  <a:pt x="76200" y="14288"/>
                </a:cubicBezTo>
                <a:cubicBezTo>
                  <a:pt x="76200" y="11657"/>
                  <a:pt x="74067" y="9525"/>
                  <a:pt x="71438" y="9525"/>
                </a:cubicBezTo>
                <a:lnTo>
                  <a:pt x="42863" y="9525"/>
                </a:lnTo>
                <a:close/>
                <a:moveTo>
                  <a:pt x="29388" y="19050"/>
                </a:moveTo>
                <a:lnTo>
                  <a:pt x="14288" y="19050"/>
                </a:lnTo>
                <a:cubicBezTo>
                  <a:pt x="11657" y="19050"/>
                  <a:pt x="9525" y="21182"/>
                  <a:pt x="9525" y="23813"/>
                </a:cubicBezTo>
                <a:lnTo>
                  <a:pt x="9525" y="138113"/>
                </a:lnTo>
                <a:cubicBezTo>
                  <a:pt x="9525" y="140742"/>
                  <a:pt x="11657" y="142875"/>
                  <a:pt x="14288" y="142875"/>
                </a:cubicBezTo>
                <a:lnTo>
                  <a:pt x="100013" y="142875"/>
                </a:lnTo>
                <a:cubicBezTo>
                  <a:pt x="102642" y="142875"/>
                  <a:pt x="104775" y="140742"/>
                  <a:pt x="104775" y="138113"/>
                </a:cubicBezTo>
                <a:lnTo>
                  <a:pt x="104775" y="23813"/>
                </a:lnTo>
                <a:cubicBezTo>
                  <a:pt x="104775" y="21182"/>
                  <a:pt x="102642" y="19050"/>
                  <a:pt x="100013" y="19050"/>
                </a:cubicBezTo>
                <a:lnTo>
                  <a:pt x="84912" y="19050"/>
                </a:lnTo>
                <a:cubicBezTo>
                  <a:pt x="82950" y="24599"/>
                  <a:pt x="77658" y="28575"/>
                  <a:pt x="71438" y="28575"/>
                </a:cubicBezTo>
                <a:lnTo>
                  <a:pt x="42863" y="28575"/>
                </a:lnTo>
                <a:cubicBezTo>
                  <a:pt x="36642" y="28575"/>
                  <a:pt x="31349" y="24599"/>
                  <a:pt x="29388" y="190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39D17AA-3F28-1FF3-E307-70034504B9CD}"/>
              </a:ext>
            </a:extLst>
          </p:cNvPr>
          <p:cNvSpPr/>
          <p:nvPr/>
        </p:nvSpPr>
        <p:spPr bwMode="auto">
          <a:xfrm>
            <a:off x="7952896"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use</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Protect/encrypt data that is in use, while in RAM, and during computation</a:t>
            </a:r>
          </a:p>
        </p:txBody>
      </p:sp>
      <p:sp>
        <p:nvSpPr>
          <p:cNvPr id="22" name="Rectangle: Rounded Corners 21" descr="Emphasis on Confidential computing">
            <a:extLst>
              <a:ext uri="{FF2B5EF4-FFF2-40B4-BE49-F238E27FC236}">
                <a16:creationId xmlns:a16="http://schemas.microsoft.com/office/drawing/2014/main" id="{B1CD7FF1-AD70-D2FF-D3D2-616AB8CFA878}"/>
              </a:ext>
              <a:ext uri="{C183D7F6-B498-43B3-948B-1728B52AA6E4}">
                <adec:decorative xmlns:adec="http://schemas.microsoft.com/office/drawing/2017/decorative" val="0"/>
              </a:ext>
            </a:extLst>
          </p:cNvPr>
          <p:cNvSpPr>
            <a:spLocks/>
          </p:cNvSpPr>
          <p:nvPr/>
        </p:nvSpPr>
        <p:spPr bwMode="auto">
          <a:xfrm>
            <a:off x="7895504" y="1336747"/>
            <a:ext cx="3707215" cy="1995660"/>
          </a:xfrm>
          <a:prstGeom prst="roundRect">
            <a:avLst>
              <a:gd name="adj" fmla="val 4100"/>
            </a:avLst>
          </a:prstGeom>
          <a:noFill/>
          <a:ln w="76200">
            <a:solidFill>
              <a:schemeClr val="accent1">
                <a:lumMod val="60000"/>
                <a:lumOff val="40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B75336BC-24FD-5F7A-30D5-51CE0F6EE287}"/>
              </a:ext>
            </a:extLst>
          </p:cNvPr>
          <p:cNvSpPr txBox="1"/>
          <p:nvPr/>
        </p:nvSpPr>
        <p:spPr>
          <a:xfrm>
            <a:off x="2546757" y="347403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Protect Against</a:t>
            </a:r>
          </a:p>
        </p:txBody>
      </p:sp>
      <p:sp>
        <p:nvSpPr>
          <p:cNvPr id="54" name="Graphic 48" descr="A lock icon">
            <a:extLst>
              <a:ext uri="{FF2B5EF4-FFF2-40B4-BE49-F238E27FC236}">
                <a16:creationId xmlns:a16="http://schemas.microsoft.com/office/drawing/2014/main" id="{57C7EB04-4739-5299-59D2-D8EBEEE29D7C}"/>
              </a:ext>
            </a:extLst>
          </p:cNvPr>
          <p:cNvSpPr/>
          <p:nvPr/>
        </p:nvSpPr>
        <p:spPr>
          <a:xfrm>
            <a:off x="2343526" y="4035919"/>
            <a:ext cx="291686" cy="364608"/>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0969 w 152400"/>
              <a:gd name="connsiteY3" fmla="*/ 57150 h 190500"/>
              <a:gd name="connsiteX4" fmla="*/ 152400 w 152400"/>
              <a:gd name="connsiteY4" fmla="*/ 78581 h 190500"/>
              <a:gd name="connsiteX5" fmla="*/ 152400 w 152400"/>
              <a:gd name="connsiteY5" fmla="*/ 169069 h 190500"/>
              <a:gd name="connsiteX6" fmla="*/ 130969 w 152400"/>
              <a:gd name="connsiteY6" fmla="*/ 190500 h 190500"/>
              <a:gd name="connsiteX7" fmla="*/ 21431 w 152400"/>
              <a:gd name="connsiteY7" fmla="*/ 190500 h 190500"/>
              <a:gd name="connsiteX8" fmla="*/ 0 w 152400"/>
              <a:gd name="connsiteY8" fmla="*/ 169069 h 190500"/>
              <a:gd name="connsiteX9" fmla="*/ 0 w 152400"/>
              <a:gd name="connsiteY9" fmla="*/ 78581 h 190500"/>
              <a:gd name="connsiteX10" fmla="*/ 21431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130969 w 152400"/>
              <a:gd name="connsiteY14" fmla="*/ 71438 h 190500"/>
              <a:gd name="connsiteX15" fmla="*/ 21431 w 152400"/>
              <a:gd name="connsiteY15" fmla="*/ 71438 h 190500"/>
              <a:gd name="connsiteX16" fmla="*/ 14288 w 152400"/>
              <a:gd name="connsiteY16" fmla="*/ 78581 h 190500"/>
              <a:gd name="connsiteX17" fmla="*/ 14288 w 152400"/>
              <a:gd name="connsiteY17" fmla="*/ 169069 h 190500"/>
              <a:gd name="connsiteX18" fmla="*/ 21431 w 152400"/>
              <a:gd name="connsiteY18" fmla="*/ 176213 h 190500"/>
              <a:gd name="connsiteX19" fmla="*/ 130969 w 152400"/>
              <a:gd name="connsiteY19" fmla="*/ 176213 h 190500"/>
              <a:gd name="connsiteX20" fmla="*/ 138113 w 152400"/>
              <a:gd name="connsiteY20" fmla="*/ 169069 h 190500"/>
              <a:gd name="connsiteX21" fmla="*/ 138113 w 152400"/>
              <a:gd name="connsiteY21" fmla="*/ 78581 h 190500"/>
              <a:gd name="connsiteX22" fmla="*/ 130969 w 152400"/>
              <a:gd name="connsiteY22" fmla="*/ 71438 h 190500"/>
              <a:gd name="connsiteX23" fmla="*/ 76201 w 152400"/>
              <a:gd name="connsiteY23" fmla="*/ 109538 h 190500"/>
              <a:gd name="connsiteX24" fmla="*/ 90488 w 152400"/>
              <a:gd name="connsiteY24" fmla="*/ 123825 h 190500"/>
              <a:gd name="connsiteX25" fmla="*/ 76201 w 152400"/>
              <a:gd name="connsiteY25" fmla="*/ 138113 h 190500"/>
              <a:gd name="connsiteX26" fmla="*/ 61913 w 152400"/>
              <a:gd name="connsiteY26" fmla="*/ 123825 h 190500"/>
              <a:gd name="connsiteX27" fmla="*/ 76201 w 152400"/>
              <a:gd name="connsiteY27" fmla="*/ 109538 h 190500"/>
              <a:gd name="connsiteX28" fmla="*/ 76200 w 152400"/>
              <a:gd name="connsiteY28" fmla="*/ 14288 h 190500"/>
              <a:gd name="connsiteX29" fmla="*/ 52388 w 152400"/>
              <a:gd name="connsiteY29" fmla="*/ 38100 h 190500"/>
              <a:gd name="connsiteX30" fmla="*/ 52388 w 152400"/>
              <a:gd name="connsiteY30" fmla="*/ 57150 h 190500"/>
              <a:gd name="connsiteX31" fmla="*/ 100013 w 152400"/>
              <a:gd name="connsiteY31" fmla="*/ 57150 h 190500"/>
              <a:gd name="connsiteX32" fmla="*/ 100013 w 152400"/>
              <a:gd name="connsiteY32" fmla="*/ 38100 h 190500"/>
              <a:gd name="connsiteX33" fmla="*/ 76200 w 152400"/>
              <a:gd name="connsiteY33" fmla="*/ 1428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400" h="190500">
                <a:moveTo>
                  <a:pt x="76200" y="0"/>
                </a:moveTo>
                <a:cubicBezTo>
                  <a:pt x="97242" y="0"/>
                  <a:pt x="114300" y="17058"/>
                  <a:pt x="114300" y="38100"/>
                </a:cubicBezTo>
                <a:lnTo>
                  <a:pt x="114300" y="57150"/>
                </a:lnTo>
                <a:lnTo>
                  <a:pt x="130969" y="57150"/>
                </a:lnTo>
                <a:cubicBezTo>
                  <a:pt x="142805" y="57150"/>
                  <a:pt x="152400" y="66745"/>
                  <a:pt x="152400" y="78581"/>
                </a:cubicBezTo>
                <a:lnTo>
                  <a:pt x="152400" y="169069"/>
                </a:lnTo>
                <a:cubicBezTo>
                  <a:pt x="152400" y="180905"/>
                  <a:pt x="142805" y="190500"/>
                  <a:pt x="130969" y="190500"/>
                </a:cubicBezTo>
                <a:lnTo>
                  <a:pt x="21431" y="190500"/>
                </a:lnTo>
                <a:cubicBezTo>
                  <a:pt x="9595" y="190500"/>
                  <a:pt x="0" y="180905"/>
                  <a:pt x="0" y="169069"/>
                </a:cubicBezTo>
                <a:lnTo>
                  <a:pt x="0" y="78581"/>
                </a:lnTo>
                <a:cubicBezTo>
                  <a:pt x="0" y="66745"/>
                  <a:pt x="9595" y="57150"/>
                  <a:pt x="21431" y="57150"/>
                </a:cubicBezTo>
                <a:lnTo>
                  <a:pt x="38100" y="57150"/>
                </a:lnTo>
                <a:lnTo>
                  <a:pt x="38100" y="38100"/>
                </a:lnTo>
                <a:cubicBezTo>
                  <a:pt x="38100" y="17058"/>
                  <a:pt x="55158" y="0"/>
                  <a:pt x="76200" y="0"/>
                </a:cubicBezTo>
                <a:close/>
                <a:moveTo>
                  <a:pt x="130969" y="71438"/>
                </a:moveTo>
                <a:lnTo>
                  <a:pt x="21431" y="71438"/>
                </a:lnTo>
                <a:cubicBezTo>
                  <a:pt x="17486" y="71438"/>
                  <a:pt x="14288" y="74636"/>
                  <a:pt x="14288" y="78581"/>
                </a:cubicBezTo>
                <a:lnTo>
                  <a:pt x="14288" y="169069"/>
                </a:lnTo>
                <a:cubicBezTo>
                  <a:pt x="14288" y="173014"/>
                  <a:pt x="17486" y="176213"/>
                  <a:pt x="21431" y="176213"/>
                </a:cubicBezTo>
                <a:lnTo>
                  <a:pt x="130969" y="176213"/>
                </a:lnTo>
                <a:cubicBezTo>
                  <a:pt x="134914" y="176213"/>
                  <a:pt x="138113" y="173014"/>
                  <a:pt x="138113" y="169069"/>
                </a:cubicBezTo>
                <a:lnTo>
                  <a:pt x="138113" y="78581"/>
                </a:lnTo>
                <a:cubicBezTo>
                  <a:pt x="138113" y="74636"/>
                  <a:pt x="134914" y="71438"/>
                  <a:pt x="130969" y="71438"/>
                </a:cubicBezTo>
                <a:close/>
                <a:moveTo>
                  <a:pt x="76201" y="109538"/>
                </a:moveTo>
                <a:cubicBezTo>
                  <a:pt x="84092" y="109538"/>
                  <a:pt x="90488" y="115934"/>
                  <a:pt x="90488" y="123825"/>
                </a:cubicBezTo>
                <a:cubicBezTo>
                  <a:pt x="90488" y="131716"/>
                  <a:pt x="84092" y="138113"/>
                  <a:pt x="76201" y="138113"/>
                </a:cubicBezTo>
                <a:cubicBezTo>
                  <a:pt x="68310" y="138113"/>
                  <a:pt x="61913" y="131716"/>
                  <a:pt x="61913" y="123825"/>
                </a:cubicBezTo>
                <a:cubicBezTo>
                  <a:pt x="61913" y="115934"/>
                  <a:pt x="68310" y="109538"/>
                  <a:pt x="76201" y="109538"/>
                </a:cubicBezTo>
                <a:close/>
                <a:moveTo>
                  <a:pt x="76200" y="14288"/>
                </a:moveTo>
                <a:cubicBezTo>
                  <a:pt x="63049" y="14288"/>
                  <a:pt x="52388" y="24949"/>
                  <a:pt x="52388" y="38100"/>
                </a:cubicBezTo>
                <a:lnTo>
                  <a:pt x="52388" y="57150"/>
                </a:lnTo>
                <a:lnTo>
                  <a:pt x="100013" y="57150"/>
                </a:lnTo>
                <a:lnTo>
                  <a:pt x="100013" y="38100"/>
                </a:lnTo>
                <a:cubicBezTo>
                  <a:pt x="100013" y="24949"/>
                  <a:pt x="89351" y="14288"/>
                  <a:pt x="76200" y="142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3F08F889-2E45-653C-51FC-4BD5FB3A9D7D}"/>
              </a:ext>
            </a:extLst>
          </p:cNvPr>
          <p:cNvSpPr/>
          <p:nvPr/>
        </p:nvSpPr>
        <p:spPr bwMode="auto">
          <a:xfrm>
            <a:off x="744712"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Insider Threat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Privileged</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admins abusing rights</a:t>
            </a:r>
          </a:p>
        </p:txBody>
      </p:sp>
      <p:sp>
        <p:nvSpPr>
          <p:cNvPr id="55" name="Graphic 50" descr="A fingerprint icon">
            <a:extLst>
              <a:ext uri="{FF2B5EF4-FFF2-40B4-BE49-F238E27FC236}">
                <a16:creationId xmlns:a16="http://schemas.microsoft.com/office/drawing/2014/main" id="{2EF32E5F-7158-698B-DC55-6367D326872A}"/>
              </a:ext>
            </a:extLst>
          </p:cNvPr>
          <p:cNvSpPr/>
          <p:nvPr/>
        </p:nvSpPr>
        <p:spPr>
          <a:xfrm>
            <a:off x="5922262" y="4040612"/>
            <a:ext cx="342398" cy="355222"/>
          </a:xfrm>
          <a:custGeom>
            <a:avLst/>
            <a:gdLst>
              <a:gd name="connsiteX0" fmla="*/ 114544 w 178896"/>
              <a:gd name="connsiteY0" fmla="*/ 93441 h 185597"/>
              <a:gd name="connsiteX1" fmla="*/ 125079 w 178896"/>
              <a:gd name="connsiteY1" fmla="*/ 114668 h 185597"/>
              <a:gd name="connsiteX2" fmla="*/ 126026 w 178896"/>
              <a:gd name="connsiteY2" fmla="*/ 119012 h 185597"/>
              <a:gd name="connsiteX3" fmla="*/ 127732 w 178896"/>
              <a:gd name="connsiteY3" fmla="*/ 128027 h 185597"/>
              <a:gd name="connsiteX4" fmla="*/ 130154 w 178896"/>
              <a:gd name="connsiteY4" fmla="*/ 136673 h 185597"/>
              <a:gd name="connsiteX5" fmla="*/ 145351 w 178896"/>
              <a:gd name="connsiteY5" fmla="*/ 156350 h 185597"/>
              <a:gd name="connsiteX6" fmla="*/ 145790 w 178896"/>
              <a:gd name="connsiteY6" fmla="*/ 166444 h 185597"/>
              <a:gd name="connsiteX7" fmla="*/ 135696 w 178896"/>
              <a:gd name="connsiteY7" fmla="*/ 166882 h 185597"/>
              <a:gd name="connsiteX8" fmla="*/ 117107 w 178896"/>
              <a:gd name="connsiteY8" fmla="*/ 142495 h 185597"/>
              <a:gd name="connsiteX9" fmla="*/ 113807 w 178896"/>
              <a:gd name="connsiteY9" fmla="*/ 131257 h 185597"/>
              <a:gd name="connsiteX10" fmla="*/ 111803 w 178896"/>
              <a:gd name="connsiteY10" fmla="*/ 120774 h 185597"/>
              <a:gd name="connsiteX11" fmla="*/ 111682 w 178896"/>
              <a:gd name="connsiteY11" fmla="*/ 120200 h 185597"/>
              <a:gd name="connsiteX12" fmla="*/ 104321 w 178896"/>
              <a:gd name="connsiteY12" fmla="*/ 103422 h 185597"/>
              <a:gd name="connsiteX13" fmla="*/ 77683 w 178896"/>
              <a:gd name="connsiteY13" fmla="*/ 104934 h 185597"/>
              <a:gd name="connsiteX14" fmla="*/ 75216 w 178896"/>
              <a:gd name="connsiteY14" fmla="*/ 142230 h 185597"/>
              <a:gd name="connsiteX15" fmla="*/ 88287 w 178896"/>
              <a:gd name="connsiteY15" fmla="*/ 175250 h 185597"/>
              <a:gd name="connsiteX16" fmla="*/ 85105 w 178896"/>
              <a:gd name="connsiteY16" fmla="*/ 184838 h 185597"/>
              <a:gd name="connsiteX17" fmla="*/ 75517 w 178896"/>
              <a:gd name="connsiteY17" fmla="*/ 181656 h 185597"/>
              <a:gd name="connsiteX18" fmla="*/ 61507 w 178896"/>
              <a:gd name="connsiteY18" fmla="*/ 146254 h 185597"/>
              <a:gd name="connsiteX19" fmla="*/ 65608 w 178896"/>
              <a:gd name="connsiteY19" fmla="*/ 97296 h 185597"/>
              <a:gd name="connsiteX20" fmla="*/ 114544 w 178896"/>
              <a:gd name="connsiteY20" fmla="*/ 93441 h 185597"/>
              <a:gd name="connsiteX21" fmla="*/ 92011 w 178896"/>
              <a:gd name="connsiteY21" fmla="*/ 115494 h 185597"/>
              <a:gd name="connsiteX22" fmla="*/ 99388 w 178896"/>
              <a:gd name="connsiteY22" fmla="*/ 122397 h 185597"/>
              <a:gd name="connsiteX23" fmla="*/ 113143 w 178896"/>
              <a:gd name="connsiteY23" fmla="*/ 163393 h 185597"/>
              <a:gd name="connsiteX24" fmla="*/ 115014 w 178896"/>
              <a:gd name="connsiteY24" fmla="*/ 165933 h 185597"/>
              <a:gd name="connsiteX25" fmla="*/ 117874 w 178896"/>
              <a:gd name="connsiteY25" fmla="*/ 169647 h 185597"/>
              <a:gd name="connsiteX26" fmla="*/ 116570 w 178896"/>
              <a:gd name="connsiteY26" fmla="*/ 179666 h 185597"/>
              <a:gd name="connsiteX27" fmla="*/ 107256 w 178896"/>
              <a:gd name="connsiteY27" fmla="*/ 179151 h 185597"/>
              <a:gd name="connsiteX28" fmla="*/ 106551 w 178896"/>
              <a:gd name="connsiteY28" fmla="*/ 178362 h 185597"/>
              <a:gd name="connsiteX29" fmla="*/ 103692 w 178896"/>
              <a:gd name="connsiteY29" fmla="*/ 174647 h 185597"/>
              <a:gd name="connsiteX30" fmla="*/ 85108 w 178896"/>
              <a:gd name="connsiteY30" fmla="*/ 122871 h 185597"/>
              <a:gd name="connsiteX31" fmla="*/ 92011 w 178896"/>
              <a:gd name="connsiteY31" fmla="*/ 115494 h 185597"/>
              <a:gd name="connsiteX32" fmla="*/ 56680 w 178896"/>
              <a:gd name="connsiteY32" fmla="*/ 67082 h 185597"/>
              <a:gd name="connsiteX33" fmla="*/ 120807 w 178896"/>
              <a:gd name="connsiteY33" fmla="*/ 64374 h 185597"/>
              <a:gd name="connsiteX34" fmla="*/ 140832 w 178896"/>
              <a:gd name="connsiteY34" fmla="*/ 84313 h 185597"/>
              <a:gd name="connsiteX35" fmla="*/ 138282 w 178896"/>
              <a:gd name="connsiteY35" fmla="*/ 94089 h 185597"/>
              <a:gd name="connsiteX36" fmla="*/ 128507 w 178896"/>
              <a:gd name="connsiteY36" fmla="*/ 91539 h 185597"/>
              <a:gd name="connsiteX37" fmla="*/ 113082 w 178896"/>
              <a:gd name="connsiteY37" fmla="*/ 76393 h 185597"/>
              <a:gd name="connsiteX38" fmla="*/ 65181 w 178896"/>
              <a:gd name="connsiteY38" fmla="*/ 78565 h 185597"/>
              <a:gd name="connsiteX39" fmla="*/ 44960 w 178896"/>
              <a:gd name="connsiteY39" fmla="*/ 130780 h 185597"/>
              <a:gd name="connsiteX40" fmla="*/ 55563 w 178896"/>
              <a:gd name="connsiteY40" fmla="*/ 166249 h 185597"/>
              <a:gd name="connsiteX41" fmla="*/ 52369 w 178896"/>
              <a:gd name="connsiteY41" fmla="*/ 175834 h 185597"/>
              <a:gd name="connsiteX42" fmla="*/ 42784 w 178896"/>
              <a:gd name="connsiteY42" fmla="*/ 172640 h 185597"/>
              <a:gd name="connsiteX43" fmla="*/ 30735 w 178896"/>
              <a:gd name="connsiteY43" fmla="*/ 132113 h 185597"/>
              <a:gd name="connsiteX44" fmla="*/ 56680 w 178896"/>
              <a:gd name="connsiteY44" fmla="*/ 67082 h 185597"/>
              <a:gd name="connsiteX45" fmla="*/ 144117 w 178896"/>
              <a:gd name="connsiteY45" fmla="*/ 108049 h 185597"/>
              <a:gd name="connsiteX46" fmla="*/ 151618 w 178896"/>
              <a:gd name="connsiteY46" fmla="*/ 114817 h 185597"/>
              <a:gd name="connsiteX47" fmla="*/ 155822 w 178896"/>
              <a:gd name="connsiteY47" fmla="*/ 129037 h 185597"/>
              <a:gd name="connsiteX48" fmla="*/ 161190 w 178896"/>
              <a:gd name="connsiteY48" fmla="*/ 134749 h 185597"/>
              <a:gd name="connsiteX49" fmla="*/ 161770 w 178896"/>
              <a:gd name="connsiteY49" fmla="*/ 134983 h 185597"/>
              <a:gd name="connsiteX50" fmla="*/ 166541 w 178896"/>
              <a:gd name="connsiteY50" fmla="*/ 143889 h 185597"/>
              <a:gd name="connsiteX51" fmla="*/ 157635 w 178896"/>
              <a:gd name="connsiteY51" fmla="*/ 148659 h 185597"/>
              <a:gd name="connsiteX52" fmla="*/ 143892 w 178896"/>
              <a:gd name="connsiteY52" fmla="*/ 136898 h 185597"/>
              <a:gd name="connsiteX53" fmla="*/ 137350 w 178896"/>
              <a:gd name="connsiteY53" fmla="*/ 115551 h 185597"/>
              <a:gd name="connsiteX54" fmla="*/ 144117 w 178896"/>
              <a:gd name="connsiteY54" fmla="*/ 108049 h 185597"/>
              <a:gd name="connsiteX55" fmla="*/ 73135 w 178896"/>
              <a:gd name="connsiteY55" fmla="*/ 35760 h 185597"/>
              <a:gd name="connsiteX56" fmla="*/ 69553 w 178896"/>
              <a:gd name="connsiteY56" fmla="*/ 45206 h 185597"/>
              <a:gd name="connsiteX57" fmla="*/ 30656 w 178896"/>
              <a:gd name="connsiteY57" fmla="*/ 79007 h 185597"/>
              <a:gd name="connsiteX58" fmla="*/ 19566 w 178896"/>
              <a:gd name="connsiteY58" fmla="*/ 136920 h 185597"/>
              <a:gd name="connsiteX59" fmla="*/ 13412 w 178896"/>
              <a:gd name="connsiteY59" fmla="*/ 144933 h 185597"/>
              <a:gd name="connsiteX60" fmla="*/ 5400 w 178896"/>
              <a:gd name="connsiteY60" fmla="*/ 138779 h 185597"/>
              <a:gd name="connsiteX61" fmla="*/ 18283 w 178896"/>
              <a:gd name="connsiteY61" fmla="*/ 71862 h 185597"/>
              <a:gd name="connsiteX62" fmla="*/ 63689 w 178896"/>
              <a:gd name="connsiteY62" fmla="*/ 32178 h 185597"/>
              <a:gd name="connsiteX63" fmla="*/ 73135 w 178896"/>
              <a:gd name="connsiteY63" fmla="*/ 35760 h 185597"/>
              <a:gd name="connsiteX64" fmla="*/ 95459 w 178896"/>
              <a:gd name="connsiteY64" fmla="*/ 28263 h 185597"/>
              <a:gd name="connsiteX65" fmla="*/ 147453 w 178896"/>
              <a:gd name="connsiteY65" fmla="*/ 51946 h 185597"/>
              <a:gd name="connsiteX66" fmla="*/ 178831 w 178896"/>
              <a:gd name="connsiteY66" fmla="*/ 114622 h 185597"/>
              <a:gd name="connsiteX67" fmla="*/ 172711 w 178896"/>
              <a:gd name="connsiteY67" fmla="*/ 122660 h 185597"/>
              <a:gd name="connsiteX68" fmla="*/ 164673 w 178896"/>
              <a:gd name="connsiteY68" fmla="*/ 116539 h 185597"/>
              <a:gd name="connsiteX69" fmla="*/ 137955 w 178896"/>
              <a:gd name="connsiteY69" fmla="*/ 62620 h 185597"/>
              <a:gd name="connsiteX70" fmla="*/ 95166 w 178896"/>
              <a:gd name="connsiteY70" fmla="*/ 42547 h 185597"/>
              <a:gd name="connsiteX71" fmla="*/ 88170 w 178896"/>
              <a:gd name="connsiteY71" fmla="*/ 35259 h 185597"/>
              <a:gd name="connsiteX72" fmla="*/ 95459 w 178896"/>
              <a:gd name="connsiteY72" fmla="*/ 28263 h 185597"/>
              <a:gd name="connsiteX73" fmla="*/ 30008 w 178896"/>
              <a:gd name="connsiteY73" fmla="*/ 28400 h 185597"/>
              <a:gd name="connsiteX74" fmla="*/ 29424 w 178896"/>
              <a:gd name="connsiteY74" fmla="*/ 38486 h 185597"/>
              <a:gd name="connsiteX75" fmla="*/ 21392 w 178896"/>
              <a:gd name="connsiteY75" fmla="*/ 46630 h 185597"/>
              <a:gd name="connsiteX76" fmla="*/ 13331 w 178896"/>
              <a:gd name="connsiteY76" fmla="*/ 58180 h 185597"/>
              <a:gd name="connsiteX77" fmla="*/ 3572 w 178896"/>
              <a:gd name="connsiteY77" fmla="*/ 60793 h 185597"/>
              <a:gd name="connsiteX78" fmla="*/ 959 w 178896"/>
              <a:gd name="connsiteY78" fmla="*/ 51034 h 185597"/>
              <a:gd name="connsiteX79" fmla="*/ 10704 w 178896"/>
              <a:gd name="connsiteY79" fmla="*/ 37149 h 185597"/>
              <a:gd name="connsiteX80" fmla="*/ 19922 w 178896"/>
              <a:gd name="connsiteY80" fmla="*/ 27817 h 185597"/>
              <a:gd name="connsiteX81" fmla="*/ 30008 w 178896"/>
              <a:gd name="connsiteY81" fmla="*/ 28400 h 185597"/>
              <a:gd name="connsiteX82" fmla="*/ 92735 w 178896"/>
              <a:gd name="connsiteY82" fmla="*/ 150 h 185597"/>
              <a:gd name="connsiteX83" fmla="*/ 145406 w 178896"/>
              <a:gd name="connsiteY83" fmla="*/ 17875 h 185597"/>
              <a:gd name="connsiteX84" fmla="*/ 146694 w 178896"/>
              <a:gd name="connsiteY84" fmla="*/ 27895 h 185597"/>
              <a:gd name="connsiteX85" fmla="*/ 136673 w 178896"/>
              <a:gd name="connsiteY85" fmla="*/ 29183 h 185597"/>
              <a:gd name="connsiteX86" fmla="*/ 92067 w 178896"/>
              <a:gd name="connsiteY86" fmla="*/ 14422 h 185597"/>
              <a:gd name="connsiteX87" fmla="*/ 47160 w 178896"/>
              <a:gd name="connsiteY87" fmla="*/ 23747 h 185597"/>
              <a:gd name="connsiteX88" fmla="*/ 37334 w 178896"/>
              <a:gd name="connsiteY88" fmla="*/ 21398 h 185597"/>
              <a:gd name="connsiteX89" fmla="*/ 39682 w 178896"/>
              <a:gd name="connsiteY89" fmla="*/ 11572 h 185597"/>
              <a:gd name="connsiteX90" fmla="*/ 92735 w 178896"/>
              <a:gd name="connsiteY90" fmla="*/ 150 h 1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78896" h="185597">
                <a:moveTo>
                  <a:pt x="114544" y="93441"/>
                </a:moveTo>
                <a:cubicBezTo>
                  <a:pt x="119876" y="98902"/>
                  <a:pt x="122893" y="105518"/>
                  <a:pt x="125079" y="114668"/>
                </a:cubicBezTo>
                <a:lnTo>
                  <a:pt x="126026" y="119012"/>
                </a:lnTo>
                <a:lnTo>
                  <a:pt x="127732" y="128027"/>
                </a:lnTo>
                <a:cubicBezTo>
                  <a:pt x="128581" y="132264"/>
                  <a:pt x="129236" y="134616"/>
                  <a:pt x="130154" y="136673"/>
                </a:cubicBezTo>
                <a:cubicBezTo>
                  <a:pt x="133018" y="143091"/>
                  <a:pt x="138060" y="149668"/>
                  <a:pt x="145351" y="156350"/>
                </a:cubicBezTo>
                <a:cubicBezTo>
                  <a:pt x="148260" y="159016"/>
                  <a:pt x="148456" y="163536"/>
                  <a:pt x="145790" y="166444"/>
                </a:cubicBezTo>
                <a:cubicBezTo>
                  <a:pt x="143124" y="169352"/>
                  <a:pt x="138604" y="169548"/>
                  <a:pt x="135696" y="166882"/>
                </a:cubicBezTo>
                <a:cubicBezTo>
                  <a:pt x="127053" y="158959"/>
                  <a:pt x="120834" y="150848"/>
                  <a:pt x="117107" y="142495"/>
                </a:cubicBezTo>
                <a:cubicBezTo>
                  <a:pt x="115689" y="139318"/>
                  <a:pt x="114826" y="136299"/>
                  <a:pt x="113807" y="131257"/>
                </a:cubicBezTo>
                <a:lnTo>
                  <a:pt x="111803" y="120774"/>
                </a:lnTo>
                <a:lnTo>
                  <a:pt x="111682" y="120200"/>
                </a:lnTo>
                <a:cubicBezTo>
                  <a:pt x="109961" y="112113"/>
                  <a:pt x="107834" y="107020"/>
                  <a:pt x="104321" y="103422"/>
                </a:cubicBezTo>
                <a:cubicBezTo>
                  <a:pt x="97532" y="96470"/>
                  <a:pt x="81873" y="98307"/>
                  <a:pt x="77683" y="104934"/>
                </a:cubicBezTo>
                <a:cubicBezTo>
                  <a:pt x="72332" y="113395"/>
                  <a:pt x="70967" y="127754"/>
                  <a:pt x="75216" y="142230"/>
                </a:cubicBezTo>
                <a:cubicBezTo>
                  <a:pt x="78498" y="153413"/>
                  <a:pt x="82855" y="164418"/>
                  <a:pt x="88287" y="175250"/>
                </a:cubicBezTo>
                <a:cubicBezTo>
                  <a:pt x="90057" y="178776"/>
                  <a:pt x="88632" y="183069"/>
                  <a:pt x="85105" y="184838"/>
                </a:cubicBezTo>
                <a:cubicBezTo>
                  <a:pt x="81579" y="186607"/>
                  <a:pt x="77286" y="185182"/>
                  <a:pt x="75517" y="181656"/>
                </a:cubicBezTo>
                <a:cubicBezTo>
                  <a:pt x="69704" y="170067"/>
                  <a:pt x="65033" y="158265"/>
                  <a:pt x="61507" y="146254"/>
                </a:cubicBezTo>
                <a:cubicBezTo>
                  <a:pt x="56159" y="128035"/>
                  <a:pt x="57926" y="109443"/>
                  <a:pt x="65608" y="97296"/>
                </a:cubicBezTo>
                <a:cubicBezTo>
                  <a:pt x="74686" y="82942"/>
                  <a:pt x="101250" y="79826"/>
                  <a:pt x="114544" y="93441"/>
                </a:cubicBezTo>
                <a:close/>
                <a:moveTo>
                  <a:pt x="92011" y="115494"/>
                </a:moveTo>
                <a:cubicBezTo>
                  <a:pt x="95954" y="115363"/>
                  <a:pt x="99257" y="118453"/>
                  <a:pt x="99388" y="122397"/>
                </a:cubicBezTo>
                <a:cubicBezTo>
                  <a:pt x="99878" y="137134"/>
                  <a:pt x="104671" y="151380"/>
                  <a:pt x="113143" y="163393"/>
                </a:cubicBezTo>
                <a:lnTo>
                  <a:pt x="115014" y="165933"/>
                </a:lnTo>
                <a:lnTo>
                  <a:pt x="117874" y="169647"/>
                </a:lnTo>
                <a:cubicBezTo>
                  <a:pt x="120280" y="172773"/>
                  <a:pt x="119696" y="177260"/>
                  <a:pt x="116570" y="179666"/>
                </a:cubicBezTo>
                <a:cubicBezTo>
                  <a:pt x="113728" y="181854"/>
                  <a:pt x="109762" y="181570"/>
                  <a:pt x="107256" y="179151"/>
                </a:cubicBezTo>
                <a:lnTo>
                  <a:pt x="106551" y="178362"/>
                </a:lnTo>
                <a:lnTo>
                  <a:pt x="103692" y="174647"/>
                </a:lnTo>
                <a:cubicBezTo>
                  <a:pt x="92233" y="159758"/>
                  <a:pt x="85733" y="141650"/>
                  <a:pt x="85108" y="122871"/>
                </a:cubicBezTo>
                <a:cubicBezTo>
                  <a:pt x="84977" y="118928"/>
                  <a:pt x="88067" y="115625"/>
                  <a:pt x="92011" y="115494"/>
                </a:cubicBezTo>
                <a:close/>
                <a:moveTo>
                  <a:pt x="56680" y="67082"/>
                </a:moveTo>
                <a:cubicBezTo>
                  <a:pt x="76794" y="52189"/>
                  <a:pt x="103107" y="52997"/>
                  <a:pt x="120807" y="64374"/>
                </a:cubicBezTo>
                <a:cubicBezTo>
                  <a:pt x="129664" y="70067"/>
                  <a:pt x="136372" y="76706"/>
                  <a:pt x="140832" y="84313"/>
                </a:cubicBezTo>
                <a:cubicBezTo>
                  <a:pt x="142827" y="87717"/>
                  <a:pt x="141685" y="92094"/>
                  <a:pt x="138282" y="94089"/>
                </a:cubicBezTo>
                <a:cubicBezTo>
                  <a:pt x="134879" y="96084"/>
                  <a:pt x="130502" y="94943"/>
                  <a:pt x="128507" y="91539"/>
                </a:cubicBezTo>
                <a:cubicBezTo>
                  <a:pt x="125252" y="85988"/>
                  <a:pt x="120144" y="80932"/>
                  <a:pt x="113082" y="76393"/>
                </a:cubicBezTo>
                <a:cubicBezTo>
                  <a:pt x="100104" y="68051"/>
                  <a:pt x="80207" y="67440"/>
                  <a:pt x="65181" y="78565"/>
                </a:cubicBezTo>
                <a:cubicBezTo>
                  <a:pt x="49574" y="90120"/>
                  <a:pt x="43003" y="109914"/>
                  <a:pt x="44960" y="130780"/>
                </a:cubicBezTo>
                <a:cubicBezTo>
                  <a:pt x="46056" y="142466"/>
                  <a:pt x="49577" y="154280"/>
                  <a:pt x="55563" y="166249"/>
                </a:cubicBezTo>
                <a:cubicBezTo>
                  <a:pt x="57328" y="169778"/>
                  <a:pt x="55898" y="174069"/>
                  <a:pt x="52369" y="175834"/>
                </a:cubicBezTo>
                <a:cubicBezTo>
                  <a:pt x="48840" y="177599"/>
                  <a:pt x="44549" y="176168"/>
                  <a:pt x="42784" y="172640"/>
                </a:cubicBezTo>
                <a:cubicBezTo>
                  <a:pt x="36030" y="159134"/>
                  <a:pt x="32001" y="145617"/>
                  <a:pt x="30735" y="132113"/>
                </a:cubicBezTo>
                <a:cubicBezTo>
                  <a:pt x="28350" y="106689"/>
                  <a:pt x="36552" y="81985"/>
                  <a:pt x="56680" y="67082"/>
                </a:cubicBezTo>
                <a:close/>
                <a:moveTo>
                  <a:pt x="144117" y="108049"/>
                </a:moveTo>
                <a:cubicBezTo>
                  <a:pt x="148057" y="107847"/>
                  <a:pt x="151415" y="110876"/>
                  <a:pt x="151618" y="114817"/>
                </a:cubicBezTo>
                <a:cubicBezTo>
                  <a:pt x="151913" y="120561"/>
                  <a:pt x="153333" y="125258"/>
                  <a:pt x="155822" y="129037"/>
                </a:cubicBezTo>
                <a:cubicBezTo>
                  <a:pt x="157913" y="132209"/>
                  <a:pt x="159771" y="134042"/>
                  <a:pt x="161190" y="134749"/>
                </a:cubicBezTo>
                <a:lnTo>
                  <a:pt x="161770" y="134983"/>
                </a:lnTo>
                <a:cubicBezTo>
                  <a:pt x="165546" y="136125"/>
                  <a:pt x="167682" y="140112"/>
                  <a:pt x="166541" y="143889"/>
                </a:cubicBezTo>
                <a:cubicBezTo>
                  <a:pt x="165399" y="147666"/>
                  <a:pt x="161412" y="149801"/>
                  <a:pt x="157635" y="148659"/>
                </a:cubicBezTo>
                <a:cubicBezTo>
                  <a:pt x="152430" y="147085"/>
                  <a:pt x="147952" y="143058"/>
                  <a:pt x="143892" y="136898"/>
                </a:cubicBezTo>
                <a:cubicBezTo>
                  <a:pt x="139934" y="130889"/>
                  <a:pt x="137771" y="123731"/>
                  <a:pt x="137350" y="115551"/>
                </a:cubicBezTo>
                <a:cubicBezTo>
                  <a:pt x="137147" y="111611"/>
                  <a:pt x="140177" y="108252"/>
                  <a:pt x="144117" y="108049"/>
                </a:cubicBezTo>
                <a:close/>
                <a:moveTo>
                  <a:pt x="73135" y="35760"/>
                </a:moveTo>
                <a:cubicBezTo>
                  <a:pt x="74754" y="39358"/>
                  <a:pt x="73150" y="43587"/>
                  <a:pt x="69553" y="45206"/>
                </a:cubicBezTo>
                <a:cubicBezTo>
                  <a:pt x="52025" y="53095"/>
                  <a:pt x="39128" y="64338"/>
                  <a:pt x="30656" y="79007"/>
                </a:cubicBezTo>
                <a:cubicBezTo>
                  <a:pt x="20052" y="97368"/>
                  <a:pt x="17192" y="118831"/>
                  <a:pt x="19566" y="136920"/>
                </a:cubicBezTo>
                <a:cubicBezTo>
                  <a:pt x="20079" y="140832"/>
                  <a:pt x="17324" y="144419"/>
                  <a:pt x="13412" y="144933"/>
                </a:cubicBezTo>
                <a:cubicBezTo>
                  <a:pt x="9501" y="145446"/>
                  <a:pt x="5913" y="142691"/>
                  <a:pt x="5400" y="138779"/>
                </a:cubicBezTo>
                <a:cubicBezTo>
                  <a:pt x="2649" y="117818"/>
                  <a:pt x="5920" y="93268"/>
                  <a:pt x="18283" y="71862"/>
                </a:cubicBezTo>
                <a:cubicBezTo>
                  <a:pt x="28302" y="54515"/>
                  <a:pt x="43506" y="41262"/>
                  <a:pt x="63689" y="32178"/>
                </a:cubicBezTo>
                <a:cubicBezTo>
                  <a:pt x="67286" y="30558"/>
                  <a:pt x="71516" y="32162"/>
                  <a:pt x="73135" y="35760"/>
                </a:cubicBezTo>
                <a:close/>
                <a:moveTo>
                  <a:pt x="95459" y="28263"/>
                </a:moveTo>
                <a:cubicBezTo>
                  <a:pt x="112888" y="28620"/>
                  <a:pt x="130238" y="36629"/>
                  <a:pt x="147453" y="51946"/>
                </a:cubicBezTo>
                <a:cubicBezTo>
                  <a:pt x="164816" y="67394"/>
                  <a:pt x="175279" y="88394"/>
                  <a:pt x="178831" y="114622"/>
                </a:cubicBezTo>
                <a:cubicBezTo>
                  <a:pt x="179361" y="118531"/>
                  <a:pt x="176620" y="122130"/>
                  <a:pt x="172711" y="122660"/>
                </a:cubicBezTo>
                <a:cubicBezTo>
                  <a:pt x="168801" y="123189"/>
                  <a:pt x="165203" y="120449"/>
                  <a:pt x="164673" y="116539"/>
                </a:cubicBezTo>
                <a:cubicBezTo>
                  <a:pt x="161562" y="93569"/>
                  <a:pt x="152660" y="75703"/>
                  <a:pt x="137955" y="62620"/>
                </a:cubicBezTo>
                <a:cubicBezTo>
                  <a:pt x="123102" y="49404"/>
                  <a:pt x="108857" y="42828"/>
                  <a:pt x="95166" y="42547"/>
                </a:cubicBezTo>
                <a:cubicBezTo>
                  <a:pt x="91221" y="42467"/>
                  <a:pt x="88089" y="39203"/>
                  <a:pt x="88170" y="35259"/>
                </a:cubicBezTo>
                <a:cubicBezTo>
                  <a:pt x="88251" y="31314"/>
                  <a:pt x="91514" y="28182"/>
                  <a:pt x="95459" y="28263"/>
                </a:cubicBezTo>
                <a:close/>
                <a:moveTo>
                  <a:pt x="30008" y="28400"/>
                </a:moveTo>
                <a:cubicBezTo>
                  <a:pt x="32632" y="31346"/>
                  <a:pt x="32370" y="35862"/>
                  <a:pt x="29424" y="38486"/>
                </a:cubicBezTo>
                <a:cubicBezTo>
                  <a:pt x="26870" y="40761"/>
                  <a:pt x="24190" y="43476"/>
                  <a:pt x="21392" y="46630"/>
                </a:cubicBezTo>
                <a:cubicBezTo>
                  <a:pt x="18760" y="49597"/>
                  <a:pt x="16064" y="53449"/>
                  <a:pt x="13331" y="58180"/>
                </a:cubicBezTo>
                <a:cubicBezTo>
                  <a:pt x="11358" y="61596"/>
                  <a:pt x="6988" y="62766"/>
                  <a:pt x="3572" y="60793"/>
                </a:cubicBezTo>
                <a:cubicBezTo>
                  <a:pt x="155" y="58820"/>
                  <a:pt x="-1014" y="54450"/>
                  <a:pt x="959" y="51034"/>
                </a:cubicBezTo>
                <a:cubicBezTo>
                  <a:pt x="4145" y="45518"/>
                  <a:pt x="7384" y="40892"/>
                  <a:pt x="10704" y="37149"/>
                </a:cubicBezTo>
                <a:cubicBezTo>
                  <a:pt x="13858" y="33593"/>
                  <a:pt x="16928" y="30483"/>
                  <a:pt x="19922" y="27817"/>
                </a:cubicBezTo>
                <a:cubicBezTo>
                  <a:pt x="22868" y="25193"/>
                  <a:pt x="27384" y="25454"/>
                  <a:pt x="30008" y="28400"/>
                </a:cubicBezTo>
                <a:close/>
                <a:moveTo>
                  <a:pt x="92735" y="150"/>
                </a:moveTo>
                <a:cubicBezTo>
                  <a:pt x="113620" y="1128"/>
                  <a:pt x="131114" y="6838"/>
                  <a:pt x="145406" y="17875"/>
                </a:cubicBezTo>
                <a:cubicBezTo>
                  <a:pt x="148528" y="20286"/>
                  <a:pt x="149105" y="24773"/>
                  <a:pt x="146694" y="27895"/>
                </a:cubicBezTo>
                <a:cubicBezTo>
                  <a:pt x="144283" y="31018"/>
                  <a:pt x="139797" y="31595"/>
                  <a:pt x="136673" y="29183"/>
                </a:cubicBezTo>
                <a:cubicBezTo>
                  <a:pt x="124812" y="20024"/>
                  <a:pt x="110141" y="15268"/>
                  <a:pt x="92067" y="14422"/>
                </a:cubicBezTo>
                <a:cubicBezTo>
                  <a:pt x="73939" y="13572"/>
                  <a:pt x="59095" y="17127"/>
                  <a:pt x="47160" y="23747"/>
                </a:cubicBezTo>
                <a:cubicBezTo>
                  <a:pt x="43503" y="25775"/>
                  <a:pt x="39399" y="24760"/>
                  <a:pt x="37334" y="21398"/>
                </a:cubicBezTo>
                <a:cubicBezTo>
                  <a:pt x="35269" y="18036"/>
                  <a:pt x="36197" y="13622"/>
                  <a:pt x="39682" y="11572"/>
                </a:cubicBezTo>
                <a:cubicBezTo>
                  <a:pt x="54310" y="2968"/>
                  <a:pt x="71902" y="-826"/>
                  <a:pt x="92735" y="1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0136DBE-4DF3-3529-57D5-3607EE27AEDC}"/>
              </a:ext>
            </a:extLst>
          </p:cNvPr>
          <p:cNvSpPr/>
          <p:nvPr/>
        </p:nvSpPr>
        <p:spPr bwMode="auto">
          <a:xfrm>
            <a:off x="4348804"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Cloud Components</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Removing need to </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trust Hypervisor/OS</a:t>
            </a:r>
          </a:p>
        </p:txBody>
      </p:sp>
      <p:sp>
        <p:nvSpPr>
          <p:cNvPr id="56" name="Graphic 52" descr="A list with boxes icon">
            <a:extLst>
              <a:ext uri="{FF2B5EF4-FFF2-40B4-BE49-F238E27FC236}">
                <a16:creationId xmlns:a16="http://schemas.microsoft.com/office/drawing/2014/main" id="{606EB8A7-917F-08E3-E984-A2D6120219E6}"/>
              </a:ext>
            </a:extLst>
          </p:cNvPr>
          <p:cNvSpPr/>
          <p:nvPr/>
        </p:nvSpPr>
        <p:spPr>
          <a:xfrm>
            <a:off x="9515222" y="4035919"/>
            <a:ext cx="364662" cy="364608"/>
          </a:xfrm>
          <a:custGeom>
            <a:avLst/>
            <a:gdLst>
              <a:gd name="connsiteX0" fmla="*/ 40461 w 190527"/>
              <a:gd name="connsiteY0" fmla="*/ 133370 h 190500"/>
              <a:gd name="connsiteX1" fmla="*/ 57130 w 190527"/>
              <a:gd name="connsiteY1" fmla="*/ 150039 h 190500"/>
              <a:gd name="connsiteX2" fmla="*/ 57130 w 190527"/>
              <a:gd name="connsiteY2" fmla="*/ 173831 h 190500"/>
              <a:gd name="connsiteX3" fmla="*/ 40461 w 190527"/>
              <a:gd name="connsiteY3" fmla="*/ 190500 h 190500"/>
              <a:gd name="connsiteX4" fmla="*/ 16669 w 190527"/>
              <a:gd name="connsiteY4" fmla="*/ 190500 h 190500"/>
              <a:gd name="connsiteX5" fmla="*/ 0 w 190527"/>
              <a:gd name="connsiteY5" fmla="*/ 173831 h 190500"/>
              <a:gd name="connsiteX6" fmla="*/ 0 w 190527"/>
              <a:gd name="connsiteY6" fmla="*/ 150039 h 190500"/>
              <a:gd name="connsiteX7" fmla="*/ 16669 w 190527"/>
              <a:gd name="connsiteY7" fmla="*/ 133370 h 190500"/>
              <a:gd name="connsiteX8" fmla="*/ 40461 w 190527"/>
              <a:gd name="connsiteY8" fmla="*/ 133370 h 190500"/>
              <a:gd name="connsiteX9" fmla="*/ 40461 w 190527"/>
              <a:gd name="connsiteY9" fmla="*/ 147658 h 190500"/>
              <a:gd name="connsiteX10" fmla="*/ 16669 w 190527"/>
              <a:gd name="connsiteY10" fmla="*/ 147658 h 190500"/>
              <a:gd name="connsiteX11" fmla="*/ 14288 w 190527"/>
              <a:gd name="connsiteY11" fmla="*/ 150039 h 190500"/>
              <a:gd name="connsiteX12" fmla="*/ 14288 w 190527"/>
              <a:gd name="connsiteY12" fmla="*/ 173831 h 190500"/>
              <a:gd name="connsiteX13" fmla="*/ 16669 w 190527"/>
              <a:gd name="connsiteY13" fmla="*/ 176213 h 190500"/>
              <a:gd name="connsiteX14" fmla="*/ 40461 w 190527"/>
              <a:gd name="connsiteY14" fmla="*/ 176213 h 190500"/>
              <a:gd name="connsiteX15" fmla="*/ 42842 w 190527"/>
              <a:gd name="connsiteY15" fmla="*/ 173831 h 190500"/>
              <a:gd name="connsiteX16" fmla="*/ 42842 w 190527"/>
              <a:gd name="connsiteY16" fmla="*/ 150039 h 190500"/>
              <a:gd name="connsiteX17" fmla="*/ 40461 w 190527"/>
              <a:gd name="connsiteY17" fmla="*/ 147658 h 190500"/>
              <a:gd name="connsiteX18" fmla="*/ 73801 w 190527"/>
              <a:gd name="connsiteY18" fmla="*/ 152400 h 190500"/>
              <a:gd name="connsiteX19" fmla="*/ 183384 w 190527"/>
              <a:gd name="connsiteY19" fmla="*/ 152400 h 190500"/>
              <a:gd name="connsiteX20" fmla="*/ 190528 w 190527"/>
              <a:gd name="connsiteY20" fmla="*/ 159544 h 190500"/>
              <a:gd name="connsiteX21" fmla="*/ 184354 w 190527"/>
              <a:gd name="connsiteY21" fmla="*/ 166623 h 190500"/>
              <a:gd name="connsiteX22" fmla="*/ 183384 w 190527"/>
              <a:gd name="connsiteY22" fmla="*/ 166688 h 190500"/>
              <a:gd name="connsiteX23" fmla="*/ 73801 w 190527"/>
              <a:gd name="connsiteY23" fmla="*/ 166688 h 190500"/>
              <a:gd name="connsiteX24" fmla="*/ 66657 w 190527"/>
              <a:gd name="connsiteY24" fmla="*/ 159544 h 190500"/>
              <a:gd name="connsiteX25" fmla="*/ 72831 w 190527"/>
              <a:gd name="connsiteY25" fmla="*/ 152465 h 190500"/>
              <a:gd name="connsiteX26" fmla="*/ 73801 w 190527"/>
              <a:gd name="connsiteY26" fmla="*/ 152400 h 190500"/>
              <a:gd name="connsiteX27" fmla="*/ 183384 w 190527"/>
              <a:gd name="connsiteY27" fmla="*/ 152400 h 190500"/>
              <a:gd name="connsiteX28" fmla="*/ 73801 w 190527"/>
              <a:gd name="connsiteY28" fmla="*/ 152400 h 190500"/>
              <a:gd name="connsiteX29" fmla="*/ 40461 w 190527"/>
              <a:gd name="connsiteY29" fmla="*/ 66685 h 190500"/>
              <a:gd name="connsiteX30" fmla="*/ 57130 w 190527"/>
              <a:gd name="connsiteY30" fmla="*/ 83354 h 190500"/>
              <a:gd name="connsiteX31" fmla="*/ 57130 w 190527"/>
              <a:gd name="connsiteY31" fmla="*/ 107146 h 190500"/>
              <a:gd name="connsiteX32" fmla="*/ 40461 w 190527"/>
              <a:gd name="connsiteY32" fmla="*/ 123815 h 190500"/>
              <a:gd name="connsiteX33" fmla="*/ 16669 w 190527"/>
              <a:gd name="connsiteY33" fmla="*/ 123815 h 190500"/>
              <a:gd name="connsiteX34" fmla="*/ 0 w 190527"/>
              <a:gd name="connsiteY34" fmla="*/ 107146 h 190500"/>
              <a:gd name="connsiteX35" fmla="*/ 0 w 190527"/>
              <a:gd name="connsiteY35" fmla="*/ 83354 h 190500"/>
              <a:gd name="connsiteX36" fmla="*/ 16669 w 190527"/>
              <a:gd name="connsiteY36" fmla="*/ 66685 h 190500"/>
              <a:gd name="connsiteX37" fmla="*/ 40461 w 190527"/>
              <a:gd name="connsiteY37" fmla="*/ 66685 h 190500"/>
              <a:gd name="connsiteX38" fmla="*/ 40461 w 190527"/>
              <a:gd name="connsiteY38" fmla="*/ 80973 h 190500"/>
              <a:gd name="connsiteX39" fmla="*/ 16669 w 190527"/>
              <a:gd name="connsiteY39" fmla="*/ 80973 h 190500"/>
              <a:gd name="connsiteX40" fmla="*/ 14288 w 190527"/>
              <a:gd name="connsiteY40" fmla="*/ 83354 h 190500"/>
              <a:gd name="connsiteX41" fmla="*/ 14288 w 190527"/>
              <a:gd name="connsiteY41" fmla="*/ 107146 h 190500"/>
              <a:gd name="connsiteX42" fmla="*/ 16669 w 190527"/>
              <a:gd name="connsiteY42" fmla="*/ 109527 h 190500"/>
              <a:gd name="connsiteX43" fmla="*/ 40461 w 190527"/>
              <a:gd name="connsiteY43" fmla="*/ 109527 h 190500"/>
              <a:gd name="connsiteX44" fmla="*/ 42842 w 190527"/>
              <a:gd name="connsiteY44" fmla="*/ 107146 h 190500"/>
              <a:gd name="connsiteX45" fmla="*/ 42842 w 190527"/>
              <a:gd name="connsiteY45" fmla="*/ 83354 h 190500"/>
              <a:gd name="connsiteX46" fmla="*/ 40461 w 190527"/>
              <a:gd name="connsiteY46" fmla="*/ 80973 h 190500"/>
              <a:gd name="connsiteX47" fmla="*/ 73801 w 190527"/>
              <a:gd name="connsiteY47" fmla="*/ 85725 h 190500"/>
              <a:gd name="connsiteX48" fmla="*/ 183384 w 190527"/>
              <a:gd name="connsiteY48" fmla="*/ 85725 h 190500"/>
              <a:gd name="connsiteX49" fmla="*/ 190528 w 190527"/>
              <a:gd name="connsiteY49" fmla="*/ 92869 h 190500"/>
              <a:gd name="connsiteX50" fmla="*/ 184354 w 190527"/>
              <a:gd name="connsiteY50" fmla="*/ 99948 h 190500"/>
              <a:gd name="connsiteX51" fmla="*/ 183384 w 190527"/>
              <a:gd name="connsiteY51" fmla="*/ 100013 h 190500"/>
              <a:gd name="connsiteX52" fmla="*/ 73801 w 190527"/>
              <a:gd name="connsiteY52" fmla="*/ 100013 h 190500"/>
              <a:gd name="connsiteX53" fmla="*/ 66657 w 190527"/>
              <a:gd name="connsiteY53" fmla="*/ 92869 h 190500"/>
              <a:gd name="connsiteX54" fmla="*/ 72831 w 190527"/>
              <a:gd name="connsiteY54" fmla="*/ 85790 h 190500"/>
              <a:gd name="connsiteX55" fmla="*/ 73801 w 190527"/>
              <a:gd name="connsiteY55" fmla="*/ 85725 h 190500"/>
              <a:gd name="connsiteX56" fmla="*/ 183384 w 190527"/>
              <a:gd name="connsiteY56" fmla="*/ 85725 h 190500"/>
              <a:gd name="connsiteX57" fmla="*/ 73801 w 190527"/>
              <a:gd name="connsiteY57" fmla="*/ 85725 h 190500"/>
              <a:gd name="connsiteX58" fmla="*/ 40461 w 190527"/>
              <a:gd name="connsiteY58" fmla="*/ 0 h 190500"/>
              <a:gd name="connsiteX59" fmla="*/ 57130 w 190527"/>
              <a:gd name="connsiteY59" fmla="*/ 16669 h 190500"/>
              <a:gd name="connsiteX60" fmla="*/ 57130 w 190527"/>
              <a:gd name="connsiteY60" fmla="*/ 40461 h 190500"/>
              <a:gd name="connsiteX61" fmla="*/ 40461 w 190527"/>
              <a:gd name="connsiteY61" fmla="*/ 57130 h 190500"/>
              <a:gd name="connsiteX62" fmla="*/ 16669 w 190527"/>
              <a:gd name="connsiteY62" fmla="*/ 57130 h 190500"/>
              <a:gd name="connsiteX63" fmla="*/ 0 w 190527"/>
              <a:gd name="connsiteY63" fmla="*/ 40461 h 190500"/>
              <a:gd name="connsiteX64" fmla="*/ 0 w 190527"/>
              <a:gd name="connsiteY64" fmla="*/ 16669 h 190500"/>
              <a:gd name="connsiteX65" fmla="*/ 16669 w 190527"/>
              <a:gd name="connsiteY65" fmla="*/ 0 h 190500"/>
              <a:gd name="connsiteX66" fmla="*/ 40461 w 190527"/>
              <a:gd name="connsiteY66" fmla="*/ 0 h 190500"/>
              <a:gd name="connsiteX67" fmla="*/ 40461 w 190527"/>
              <a:gd name="connsiteY67" fmla="*/ 14288 h 190500"/>
              <a:gd name="connsiteX68" fmla="*/ 16669 w 190527"/>
              <a:gd name="connsiteY68" fmla="*/ 14288 h 190500"/>
              <a:gd name="connsiteX69" fmla="*/ 14288 w 190527"/>
              <a:gd name="connsiteY69" fmla="*/ 16669 h 190500"/>
              <a:gd name="connsiteX70" fmla="*/ 14288 w 190527"/>
              <a:gd name="connsiteY70" fmla="*/ 40461 h 190500"/>
              <a:gd name="connsiteX71" fmla="*/ 16669 w 190527"/>
              <a:gd name="connsiteY71" fmla="*/ 42842 h 190500"/>
              <a:gd name="connsiteX72" fmla="*/ 40461 w 190527"/>
              <a:gd name="connsiteY72" fmla="*/ 42842 h 190500"/>
              <a:gd name="connsiteX73" fmla="*/ 42842 w 190527"/>
              <a:gd name="connsiteY73" fmla="*/ 40461 h 190500"/>
              <a:gd name="connsiteX74" fmla="*/ 42842 w 190527"/>
              <a:gd name="connsiteY74" fmla="*/ 16669 h 190500"/>
              <a:gd name="connsiteX75" fmla="*/ 40461 w 190527"/>
              <a:gd name="connsiteY75" fmla="*/ 14288 h 190500"/>
              <a:gd name="connsiteX76" fmla="*/ 73801 w 190527"/>
              <a:gd name="connsiteY76" fmla="*/ 19050 h 190500"/>
              <a:gd name="connsiteX77" fmla="*/ 183384 w 190527"/>
              <a:gd name="connsiteY77" fmla="*/ 19050 h 190500"/>
              <a:gd name="connsiteX78" fmla="*/ 190528 w 190527"/>
              <a:gd name="connsiteY78" fmla="*/ 26194 h 190500"/>
              <a:gd name="connsiteX79" fmla="*/ 184354 w 190527"/>
              <a:gd name="connsiteY79" fmla="*/ 33272 h 190500"/>
              <a:gd name="connsiteX80" fmla="*/ 183384 w 190527"/>
              <a:gd name="connsiteY80" fmla="*/ 33338 h 190500"/>
              <a:gd name="connsiteX81" fmla="*/ 73801 w 190527"/>
              <a:gd name="connsiteY81" fmla="*/ 33338 h 190500"/>
              <a:gd name="connsiteX82" fmla="*/ 66657 w 190527"/>
              <a:gd name="connsiteY82" fmla="*/ 26194 h 190500"/>
              <a:gd name="connsiteX83" fmla="*/ 72831 w 190527"/>
              <a:gd name="connsiteY83" fmla="*/ 19115 h 190500"/>
              <a:gd name="connsiteX84" fmla="*/ 73801 w 190527"/>
              <a:gd name="connsiteY84" fmla="*/ 19050 h 190500"/>
              <a:gd name="connsiteX85" fmla="*/ 183384 w 190527"/>
              <a:gd name="connsiteY85" fmla="*/ 19050 h 190500"/>
              <a:gd name="connsiteX86" fmla="*/ 73801 w 190527"/>
              <a:gd name="connsiteY86"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0527" h="190500">
                <a:moveTo>
                  <a:pt x="40461" y="133370"/>
                </a:moveTo>
                <a:cubicBezTo>
                  <a:pt x="49667" y="133370"/>
                  <a:pt x="57130" y="140833"/>
                  <a:pt x="57130" y="150039"/>
                </a:cubicBezTo>
                <a:lnTo>
                  <a:pt x="57130" y="173831"/>
                </a:lnTo>
                <a:cubicBezTo>
                  <a:pt x="57130" y="183037"/>
                  <a:pt x="49667" y="190500"/>
                  <a:pt x="40461" y="190500"/>
                </a:cubicBezTo>
                <a:lnTo>
                  <a:pt x="16669" y="190500"/>
                </a:lnTo>
                <a:cubicBezTo>
                  <a:pt x="7463" y="190500"/>
                  <a:pt x="0" y="183037"/>
                  <a:pt x="0" y="173831"/>
                </a:cubicBezTo>
                <a:lnTo>
                  <a:pt x="0" y="150039"/>
                </a:lnTo>
                <a:cubicBezTo>
                  <a:pt x="0" y="140833"/>
                  <a:pt x="7463" y="133370"/>
                  <a:pt x="16669" y="133370"/>
                </a:cubicBezTo>
                <a:lnTo>
                  <a:pt x="40461" y="133370"/>
                </a:lnTo>
                <a:close/>
                <a:moveTo>
                  <a:pt x="40461" y="147658"/>
                </a:moveTo>
                <a:lnTo>
                  <a:pt x="16669" y="147658"/>
                </a:lnTo>
                <a:cubicBezTo>
                  <a:pt x="15354" y="147658"/>
                  <a:pt x="14288" y="148724"/>
                  <a:pt x="14288" y="150039"/>
                </a:cubicBezTo>
                <a:lnTo>
                  <a:pt x="14288" y="173831"/>
                </a:lnTo>
                <a:cubicBezTo>
                  <a:pt x="14288" y="175147"/>
                  <a:pt x="15354" y="176213"/>
                  <a:pt x="16669" y="176213"/>
                </a:cubicBezTo>
                <a:lnTo>
                  <a:pt x="40461" y="176213"/>
                </a:lnTo>
                <a:cubicBezTo>
                  <a:pt x="41776" y="176213"/>
                  <a:pt x="42842" y="175147"/>
                  <a:pt x="42842" y="173831"/>
                </a:cubicBezTo>
                <a:lnTo>
                  <a:pt x="42842" y="150039"/>
                </a:lnTo>
                <a:cubicBezTo>
                  <a:pt x="42842" y="148724"/>
                  <a:pt x="41776" y="147658"/>
                  <a:pt x="40461" y="147658"/>
                </a:cubicBezTo>
                <a:close/>
                <a:moveTo>
                  <a:pt x="73801" y="152400"/>
                </a:moveTo>
                <a:lnTo>
                  <a:pt x="183384" y="152400"/>
                </a:lnTo>
                <a:cubicBezTo>
                  <a:pt x="187329" y="152400"/>
                  <a:pt x="190528" y="155599"/>
                  <a:pt x="190528" y="159544"/>
                </a:cubicBezTo>
                <a:cubicBezTo>
                  <a:pt x="190528" y="163160"/>
                  <a:pt x="187840" y="166149"/>
                  <a:pt x="184354" y="166623"/>
                </a:cubicBezTo>
                <a:lnTo>
                  <a:pt x="183384" y="166688"/>
                </a:lnTo>
                <a:lnTo>
                  <a:pt x="73801" y="166688"/>
                </a:lnTo>
                <a:cubicBezTo>
                  <a:pt x="69855" y="166688"/>
                  <a:pt x="66657" y="163489"/>
                  <a:pt x="66657" y="159544"/>
                </a:cubicBezTo>
                <a:cubicBezTo>
                  <a:pt x="66657" y="155927"/>
                  <a:pt x="69344" y="152938"/>
                  <a:pt x="72831" y="152465"/>
                </a:cubicBezTo>
                <a:lnTo>
                  <a:pt x="73801" y="152400"/>
                </a:lnTo>
                <a:lnTo>
                  <a:pt x="183384" y="152400"/>
                </a:lnTo>
                <a:lnTo>
                  <a:pt x="73801" y="152400"/>
                </a:lnTo>
                <a:close/>
                <a:moveTo>
                  <a:pt x="40461" y="66685"/>
                </a:moveTo>
                <a:cubicBezTo>
                  <a:pt x="49667" y="66685"/>
                  <a:pt x="57130" y="74148"/>
                  <a:pt x="57130" y="83354"/>
                </a:cubicBezTo>
                <a:lnTo>
                  <a:pt x="57130" y="107146"/>
                </a:lnTo>
                <a:cubicBezTo>
                  <a:pt x="57130" y="116352"/>
                  <a:pt x="49667" y="123815"/>
                  <a:pt x="40461" y="123815"/>
                </a:cubicBezTo>
                <a:lnTo>
                  <a:pt x="16669" y="123815"/>
                </a:lnTo>
                <a:cubicBezTo>
                  <a:pt x="7463" y="123815"/>
                  <a:pt x="0" y="116352"/>
                  <a:pt x="0" y="107146"/>
                </a:cubicBezTo>
                <a:lnTo>
                  <a:pt x="0" y="83354"/>
                </a:lnTo>
                <a:cubicBezTo>
                  <a:pt x="0" y="74148"/>
                  <a:pt x="7463" y="66685"/>
                  <a:pt x="16669" y="66685"/>
                </a:cubicBezTo>
                <a:lnTo>
                  <a:pt x="40461" y="66685"/>
                </a:lnTo>
                <a:close/>
                <a:moveTo>
                  <a:pt x="40461" y="80973"/>
                </a:moveTo>
                <a:lnTo>
                  <a:pt x="16669" y="80973"/>
                </a:lnTo>
                <a:cubicBezTo>
                  <a:pt x="15354" y="80973"/>
                  <a:pt x="14288" y="82039"/>
                  <a:pt x="14288" y="83354"/>
                </a:cubicBezTo>
                <a:lnTo>
                  <a:pt x="14288" y="107146"/>
                </a:lnTo>
                <a:cubicBezTo>
                  <a:pt x="14288" y="108461"/>
                  <a:pt x="15354" y="109527"/>
                  <a:pt x="16669" y="109527"/>
                </a:cubicBezTo>
                <a:lnTo>
                  <a:pt x="40461" y="109527"/>
                </a:lnTo>
                <a:cubicBezTo>
                  <a:pt x="41776" y="109527"/>
                  <a:pt x="42842" y="108461"/>
                  <a:pt x="42842" y="107146"/>
                </a:cubicBezTo>
                <a:lnTo>
                  <a:pt x="42842" y="83354"/>
                </a:lnTo>
                <a:cubicBezTo>
                  <a:pt x="42842" y="82039"/>
                  <a:pt x="41776" y="80973"/>
                  <a:pt x="40461" y="80973"/>
                </a:cubicBezTo>
                <a:close/>
                <a:moveTo>
                  <a:pt x="73801" y="85725"/>
                </a:moveTo>
                <a:lnTo>
                  <a:pt x="183384" y="85725"/>
                </a:lnTo>
                <a:cubicBezTo>
                  <a:pt x="187329" y="85725"/>
                  <a:pt x="190528" y="88924"/>
                  <a:pt x="190528" y="92869"/>
                </a:cubicBezTo>
                <a:cubicBezTo>
                  <a:pt x="190528" y="96485"/>
                  <a:pt x="187840" y="99474"/>
                  <a:pt x="184354" y="99948"/>
                </a:cubicBezTo>
                <a:lnTo>
                  <a:pt x="183384" y="100013"/>
                </a:lnTo>
                <a:lnTo>
                  <a:pt x="73801" y="100013"/>
                </a:lnTo>
                <a:cubicBezTo>
                  <a:pt x="69855" y="100013"/>
                  <a:pt x="66657" y="96814"/>
                  <a:pt x="66657" y="92869"/>
                </a:cubicBezTo>
                <a:cubicBezTo>
                  <a:pt x="66657" y="89252"/>
                  <a:pt x="69344" y="86263"/>
                  <a:pt x="72831" y="85790"/>
                </a:cubicBezTo>
                <a:lnTo>
                  <a:pt x="73801" y="85725"/>
                </a:lnTo>
                <a:lnTo>
                  <a:pt x="183384" y="85725"/>
                </a:lnTo>
                <a:lnTo>
                  <a:pt x="73801" y="85725"/>
                </a:lnTo>
                <a:close/>
                <a:moveTo>
                  <a:pt x="40461" y="0"/>
                </a:moveTo>
                <a:cubicBezTo>
                  <a:pt x="49667" y="0"/>
                  <a:pt x="57130" y="7463"/>
                  <a:pt x="57130" y="16669"/>
                </a:cubicBezTo>
                <a:lnTo>
                  <a:pt x="57130" y="40461"/>
                </a:lnTo>
                <a:cubicBezTo>
                  <a:pt x="57130" y="49667"/>
                  <a:pt x="49667" y="57130"/>
                  <a:pt x="40461" y="57130"/>
                </a:cubicBezTo>
                <a:lnTo>
                  <a:pt x="16669" y="57130"/>
                </a:lnTo>
                <a:cubicBezTo>
                  <a:pt x="7463" y="57130"/>
                  <a:pt x="0" y="49667"/>
                  <a:pt x="0" y="40461"/>
                </a:cubicBezTo>
                <a:lnTo>
                  <a:pt x="0" y="16669"/>
                </a:lnTo>
                <a:cubicBezTo>
                  <a:pt x="0" y="7463"/>
                  <a:pt x="7463" y="0"/>
                  <a:pt x="16669" y="0"/>
                </a:cubicBezTo>
                <a:lnTo>
                  <a:pt x="40461" y="0"/>
                </a:lnTo>
                <a:close/>
                <a:moveTo>
                  <a:pt x="40461" y="14288"/>
                </a:moveTo>
                <a:lnTo>
                  <a:pt x="16669" y="14288"/>
                </a:lnTo>
                <a:cubicBezTo>
                  <a:pt x="15354" y="14288"/>
                  <a:pt x="14288" y="15354"/>
                  <a:pt x="14288" y="16669"/>
                </a:cubicBezTo>
                <a:lnTo>
                  <a:pt x="14288" y="40461"/>
                </a:lnTo>
                <a:cubicBezTo>
                  <a:pt x="14288" y="41776"/>
                  <a:pt x="15354" y="42842"/>
                  <a:pt x="16669" y="42842"/>
                </a:cubicBezTo>
                <a:lnTo>
                  <a:pt x="40461" y="42842"/>
                </a:lnTo>
                <a:cubicBezTo>
                  <a:pt x="41776" y="42842"/>
                  <a:pt x="42842" y="41776"/>
                  <a:pt x="42842" y="40461"/>
                </a:cubicBezTo>
                <a:lnTo>
                  <a:pt x="42842" y="16669"/>
                </a:lnTo>
                <a:cubicBezTo>
                  <a:pt x="42842" y="15354"/>
                  <a:pt x="41776" y="14288"/>
                  <a:pt x="40461" y="14288"/>
                </a:cubicBezTo>
                <a:close/>
                <a:moveTo>
                  <a:pt x="73801" y="19050"/>
                </a:moveTo>
                <a:lnTo>
                  <a:pt x="183384" y="19050"/>
                </a:lnTo>
                <a:cubicBezTo>
                  <a:pt x="187329" y="19050"/>
                  <a:pt x="190528" y="22248"/>
                  <a:pt x="190528" y="26194"/>
                </a:cubicBezTo>
                <a:cubicBezTo>
                  <a:pt x="190528" y="29810"/>
                  <a:pt x="187840" y="32799"/>
                  <a:pt x="184354" y="33272"/>
                </a:cubicBezTo>
                <a:lnTo>
                  <a:pt x="183384" y="33338"/>
                </a:lnTo>
                <a:lnTo>
                  <a:pt x="73801" y="33338"/>
                </a:lnTo>
                <a:cubicBezTo>
                  <a:pt x="69855" y="33338"/>
                  <a:pt x="66657" y="30139"/>
                  <a:pt x="66657" y="26194"/>
                </a:cubicBezTo>
                <a:cubicBezTo>
                  <a:pt x="66657" y="22577"/>
                  <a:pt x="69344" y="19588"/>
                  <a:pt x="72831" y="19115"/>
                </a:cubicBezTo>
                <a:lnTo>
                  <a:pt x="73801" y="19050"/>
                </a:lnTo>
                <a:lnTo>
                  <a:pt x="183384" y="19050"/>
                </a:lnTo>
                <a:lnTo>
                  <a:pt x="73801" y="19050"/>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F99D2D0-51AA-3860-D544-7820076C678A}"/>
              </a:ext>
            </a:extLst>
          </p:cNvPr>
          <p:cNvSpPr/>
          <p:nvPr/>
        </p:nvSpPr>
        <p:spPr bwMode="auto">
          <a:xfrm>
            <a:off x="7952896"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Third Parties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Accessing data</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without customer consent</a:t>
            </a:r>
          </a:p>
        </p:txBody>
      </p:sp>
      <p:sp>
        <p:nvSpPr>
          <p:cNvPr id="3" name="TextBox 2">
            <a:extLst>
              <a:ext uri="{FF2B5EF4-FFF2-40B4-BE49-F238E27FC236}">
                <a16:creationId xmlns:a16="http://schemas.microsoft.com/office/drawing/2014/main" id="{F29F5F6D-75BC-CCAD-D654-6B3DDD77FB00}"/>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Azure confidential computing</a:t>
            </a:r>
            <a:endParaRPr lang="en-US" sz="3200">
              <a:latin typeface="Segoe UI Semibold" panose="020B0702040204020203" pitchFamily="34" charset="0"/>
              <a:cs typeface="Segoe UI Semibold" panose="020B0702040204020203" pitchFamily="34" charset="0"/>
            </a:endParaRPr>
          </a:p>
        </p:txBody>
      </p:sp>
      <p:sp>
        <p:nvSpPr>
          <p:cNvPr id="2" name="Rectangle 21">
            <a:extLst>
              <a:ext uri="{FF2B5EF4-FFF2-40B4-BE49-F238E27FC236}">
                <a16:creationId xmlns:a16="http://schemas.microsoft.com/office/drawing/2014/main" id="{DC7167C2-DE09-DDDB-891C-3DF74A2B2E78}"/>
              </a:ext>
            </a:extLst>
          </p:cNvPr>
          <p:cNvSpPr/>
          <p:nvPr/>
        </p:nvSpPr>
        <p:spPr bwMode="auto">
          <a:xfrm>
            <a:off x="0" y="5986756"/>
            <a:ext cx="12186959" cy="876243"/>
          </a:xfrm>
          <a:prstGeom prst="rect">
            <a:avLst/>
          </a:prstGeom>
          <a:solidFill>
            <a:srgbClr val="0078D3"/>
          </a:solidFill>
          <a:ln w="9525" cap="flat" cmpd="sng" algn="ctr">
            <a:noFill/>
            <a:prstDash val="solid"/>
            <a:headEnd type="none" w="med" len="med"/>
            <a:tailEnd type="none" w="med" len="med"/>
          </a:ln>
          <a:effectLst/>
        </p:spPr>
        <p:txBody>
          <a:bodyPr rot="0" spcFirstLastPara="0" vert="horz" wrap="square" lIns="1523922" tIns="146284" rIns="548562"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8" name="Oval 7">
            <a:extLst>
              <a:ext uri="{FF2B5EF4-FFF2-40B4-BE49-F238E27FC236}">
                <a16:creationId xmlns:a16="http://schemas.microsoft.com/office/drawing/2014/main" id="{C7784300-449F-5478-FD7E-67E5DBDC86A3}"/>
              </a:ext>
            </a:extLst>
          </p:cNvPr>
          <p:cNvSpPr/>
          <p:nvPr/>
        </p:nvSpPr>
        <p:spPr bwMode="auto">
          <a:xfrm>
            <a:off x="598856" y="6088375"/>
            <a:ext cx="673006" cy="673006"/>
          </a:xfrm>
          <a:prstGeom prst="ellipse">
            <a:avLst/>
          </a:prstGeom>
          <a:solidFill>
            <a:srgbClr val="FFFFFF"/>
          </a:solidFill>
          <a:ln w="190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descr=" speed">
            <a:extLst>
              <a:ext uri="{FF2B5EF4-FFF2-40B4-BE49-F238E27FC236}">
                <a16:creationId xmlns:a16="http://schemas.microsoft.com/office/drawing/2014/main" id="{81A600A1-728B-DE07-B78E-C4CC0A068D37}"/>
              </a:ext>
            </a:extLst>
          </p:cNvPr>
          <p:cNvGrpSpPr/>
          <p:nvPr/>
        </p:nvGrpSpPr>
        <p:grpSpPr>
          <a:xfrm>
            <a:off x="700836" y="6244034"/>
            <a:ext cx="435708" cy="361686"/>
            <a:chOff x="611409" y="3977058"/>
            <a:chExt cx="510119" cy="423457"/>
          </a:xfrm>
        </p:grpSpPr>
        <p:grpSp>
          <p:nvGrpSpPr>
            <p:cNvPr id="14" name="Group 13">
              <a:extLst>
                <a:ext uri="{FF2B5EF4-FFF2-40B4-BE49-F238E27FC236}">
                  <a16:creationId xmlns:a16="http://schemas.microsoft.com/office/drawing/2014/main" id="{D867354F-2647-8524-7B82-3AB3CB3B3A6A}"/>
                </a:ext>
              </a:extLst>
            </p:cNvPr>
            <p:cNvGrpSpPr/>
            <p:nvPr/>
          </p:nvGrpSpPr>
          <p:grpSpPr>
            <a:xfrm rot="20400479">
              <a:off x="611409" y="3977058"/>
              <a:ext cx="510119" cy="423457"/>
              <a:chOff x="7804106" y="6721095"/>
              <a:chExt cx="411163" cy="341312"/>
            </a:xfrm>
          </p:grpSpPr>
          <p:sp>
            <p:nvSpPr>
              <p:cNvPr id="18" name="Freeform 12">
                <a:extLst>
                  <a:ext uri="{FF2B5EF4-FFF2-40B4-BE49-F238E27FC236}">
                    <a16:creationId xmlns:a16="http://schemas.microsoft.com/office/drawing/2014/main" id="{58037B9E-14B4-B33C-4D9D-53465EDF2AB4}"/>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74B2F786-48D7-9910-135B-7D8AB36392CF}"/>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4">
                <a:extLst>
                  <a:ext uri="{FF2B5EF4-FFF2-40B4-BE49-F238E27FC236}">
                    <a16:creationId xmlns:a16="http://schemas.microsoft.com/office/drawing/2014/main" id="{32A6F8C0-A857-8890-5B27-19DE05DA212C}"/>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BD84E060-DC01-8E8D-4E62-64C1ACBA2097}"/>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16">
                <a:extLst>
                  <a:ext uri="{FF2B5EF4-FFF2-40B4-BE49-F238E27FC236}">
                    <a16:creationId xmlns:a16="http://schemas.microsoft.com/office/drawing/2014/main" id="{0FCCCBBF-BFA9-FA15-FDA9-6F2AD9F6A6D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7" name="Freeform 21">
              <a:extLst>
                <a:ext uri="{FF2B5EF4-FFF2-40B4-BE49-F238E27FC236}">
                  <a16:creationId xmlns:a16="http://schemas.microsoft.com/office/drawing/2014/main" id="{CA9B50B4-7D33-73EB-EF52-A77FE0BF8A1F}"/>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6CA6716-66A2-7CBA-769F-42DF5B57D041}"/>
              </a:ext>
            </a:extLst>
          </p:cNvPr>
          <p:cNvSpPr txBox="1"/>
          <p:nvPr/>
        </p:nvSpPr>
        <p:spPr>
          <a:xfrm>
            <a:off x="1294674" y="6043029"/>
            <a:ext cx="10045836"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In Azure, confidential computing means…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A </a:t>
            </a:r>
            <a:r>
              <a:rPr kumimoji="0" lang="en-US" sz="1800" b="1" i="1" u="none" strike="noStrike" kern="0" cap="none" spc="0" normalizeH="0" baseline="0" noProof="0">
                <a:ln>
                  <a:noFill/>
                </a:ln>
                <a:solidFill>
                  <a:srgbClr val="FFFFFF"/>
                </a:solidFill>
                <a:effectLst/>
                <a:uLnTx/>
                <a:uFillTx/>
                <a:latin typeface="Segoe UI"/>
                <a:ea typeface="+mn-ea"/>
                <a:cs typeface="+mn-cs"/>
              </a:rPr>
              <a:t>hardware root-of-trust</a:t>
            </a:r>
            <a:r>
              <a:rPr kumimoji="0" lang="en-US" sz="1800" b="0" i="0" u="none" strike="noStrike" kern="0" cap="none" spc="0" normalizeH="0" baseline="0" noProof="0">
                <a:ln>
                  <a:noFill/>
                </a:ln>
                <a:solidFill>
                  <a:srgbClr val="FFFFFF"/>
                </a:solidFill>
                <a:effectLst/>
                <a:uLnTx/>
                <a:uFillTx/>
                <a:latin typeface="Segoe UI"/>
                <a:ea typeface="+mn-ea"/>
                <a:cs typeface="+mn-cs"/>
              </a:rPr>
              <a:t>, </a:t>
            </a:r>
            <a:r>
              <a:rPr kumimoji="0" lang="en-US" sz="1800" b="1" i="1" u="none" strike="noStrike" kern="0" cap="none" spc="0" normalizeH="0" baseline="0" noProof="0">
                <a:ln>
                  <a:noFill/>
                </a:ln>
                <a:solidFill>
                  <a:srgbClr val="FFFFFF"/>
                </a:solidFill>
                <a:effectLst/>
                <a:uLnTx/>
                <a:uFillTx/>
                <a:latin typeface="Segoe UI"/>
                <a:ea typeface="+mn-ea"/>
                <a:cs typeface="+mn-cs"/>
              </a:rPr>
              <a:t>customer verifiable remote attestation</a:t>
            </a:r>
            <a:r>
              <a:rPr kumimoji="0" lang="en-US" sz="1800" b="0" i="0" u="none" strike="noStrike" kern="0" cap="none" spc="0" normalizeH="0" baseline="0" noProof="0">
                <a:ln>
                  <a:noFill/>
                </a:ln>
                <a:solidFill>
                  <a:srgbClr val="FFFFFF"/>
                </a:solidFill>
                <a:effectLst/>
                <a:uLnTx/>
                <a:uFillTx/>
                <a:latin typeface="Segoe UI"/>
                <a:ea typeface="+mn-ea"/>
                <a:cs typeface="+mn-cs"/>
              </a:rPr>
              <a:t>, and </a:t>
            </a:r>
            <a:r>
              <a:rPr kumimoji="0" lang="en-US" sz="1800" b="1" i="1" u="none" strike="noStrike" kern="0" cap="none" spc="0" normalizeH="0" baseline="0" noProof="0">
                <a:ln>
                  <a:noFill/>
                </a:ln>
                <a:solidFill>
                  <a:srgbClr val="FFFFFF"/>
                </a:solidFill>
                <a:effectLst/>
                <a:uLnTx/>
                <a:uFillTx/>
                <a:latin typeface="Segoe UI"/>
                <a:ea typeface="+mn-ea"/>
                <a:cs typeface="+mn-cs"/>
              </a:rPr>
              <a:t>memory encryption</a:t>
            </a:r>
          </a:p>
        </p:txBody>
      </p:sp>
    </p:spTree>
    <p:extLst>
      <p:ext uri="{BB962C8B-B14F-4D97-AF65-F5344CB8AC3E}">
        <p14:creationId xmlns:p14="http://schemas.microsoft.com/office/powerpoint/2010/main" val="203098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93F30861-E724-9F26-F2E1-6748346051E5}"/>
              </a:ext>
              <a:ext uri="{C183D7F6-B498-43B3-948B-1728B52AA6E4}">
                <adec:decorative xmlns:adec="http://schemas.microsoft.com/office/drawing/2017/decorative" val="1"/>
              </a:ext>
            </a:extLst>
          </p:cNvPr>
          <p:cNvCxnSpPr>
            <a:cxnSpLocks/>
          </p:cNvCxnSpPr>
          <p:nvPr/>
        </p:nvCxnSpPr>
        <p:spPr>
          <a:xfrm flipV="1">
            <a:off x="5763828" y="1160074"/>
            <a:ext cx="0" cy="5416020"/>
          </a:xfrm>
          <a:prstGeom prst="line">
            <a:avLst/>
          </a:prstGeom>
          <a:ln w="15875">
            <a:gradFill>
              <a:gsLst>
                <a:gs pos="0">
                  <a:srgbClr val="000000">
                    <a:alpha val="38000"/>
                  </a:srgbClr>
                </a:gs>
                <a:gs pos="50000">
                  <a:schemeClr val="bg1">
                    <a:lumMod val="75000"/>
                    <a:lumOff val="25000"/>
                    <a:alpha val="55000"/>
                  </a:schemeClr>
                </a:gs>
                <a:gs pos="100000">
                  <a:srgbClr val="000000">
                    <a:alpha val="38000"/>
                  </a:srgb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088EA6A1-4C43-B436-F925-F6A51A87F471}"/>
              </a:ext>
            </a:extLst>
          </p:cNvPr>
          <p:cNvSpPr/>
          <p:nvPr/>
        </p:nvSpPr>
        <p:spPr bwMode="auto">
          <a:xfrm>
            <a:off x="2132335" y="1454966"/>
            <a:ext cx="1403153" cy="1403150"/>
          </a:xfrm>
          <a:prstGeom prst="ellipse">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err="1">
              <a:ln>
                <a:noFill/>
              </a:ln>
              <a:gradFill>
                <a:gsLst>
                  <a:gs pos="100000">
                    <a:srgbClr val="50E6FF"/>
                  </a:gs>
                  <a:gs pos="0">
                    <a:srgbClr val="0078D4"/>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sp>
        <p:nvSpPr>
          <p:cNvPr id="5" name="TextBox 4">
            <a:extLst>
              <a:ext uri="{FF2B5EF4-FFF2-40B4-BE49-F238E27FC236}">
                <a16:creationId xmlns:a16="http://schemas.microsoft.com/office/drawing/2014/main" id="{959E04D7-3763-0B6D-1A34-45CE4E75930C}"/>
              </a:ext>
            </a:extLst>
          </p:cNvPr>
          <p:cNvSpPr txBox="1"/>
          <p:nvPr/>
        </p:nvSpPr>
        <p:spPr>
          <a:xfrm>
            <a:off x="2263411" y="2283152"/>
            <a:ext cx="1141001" cy="307777"/>
          </a:xfrm>
          <a:prstGeom prst="rect">
            <a:avLst/>
          </a:prstGeom>
          <a:noFill/>
        </p:spPr>
        <p:txBody>
          <a:bodyPr wrap="square" rtlCol="0">
            <a:spAutoFit/>
          </a:bodyPr>
          <a:lstStyle/>
          <a:p>
            <a:pPr marL="0" marR="0" lvl="0" indent="0" algn="ctr" defTabSz="554371"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prstClr val="white"/>
                </a:solidFill>
                <a:effectLst/>
                <a:uLnTx/>
                <a:uFillTx/>
                <a:latin typeface="Segoe UI Semibold"/>
                <a:ea typeface="+mn-ea"/>
                <a:cs typeface="+mn-cs"/>
              </a:rPr>
              <a:t>In Use</a:t>
            </a:r>
            <a:endParaRPr kumimoji="0" lang="en-US" sz="1400" b="1" i="0" u="none" strike="noStrike" kern="0" cap="none" spc="0" normalizeH="0" baseline="0" noProof="0">
              <a:ln>
                <a:noFill/>
              </a:ln>
              <a:solidFill>
                <a:prstClr val="white"/>
              </a:solidFill>
              <a:effectLst/>
              <a:uLnTx/>
              <a:uFillTx/>
              <a:latin typeface="Segoe UI Semibold"/>
              <a:ea typeface="+mn-ea"/>
              <a:cs typeface="+mn-cs"/>
            </a:endParaRPr>
          </a:p>
        </p:txBody>
      </p:sp>
      <p:sp>
        <p:nvSpPr>
          <p:cNvPr id="6" name="Oval 4">
            <a:extLst>
              <a:ext uri="{FF2B5EF4-FFF2-40B4-BE49-F238E27FC236}">
                <a16:creationId xmlns:a16="http://schemas.microsoft.com/office/drawing/2014/main" id="{C0E8EBF5-1CA6-2D13-3AF7-B22AED70B07C}"/>
              </a:ext>
              <a:ext uri="{C183D7F6-B498-43B3-948B-1728B52AA6E4}">
                <adec:decorative xmlns:adec="http://schemas.microsoft.com/office/drawing/2017/decorative" val="1"/>
              </a:ext>
            </a:extLst>
          </p:cNvPr>
          <p:cNvSpPr/>
          <p:nvPr/>
        </p:nvSpPr>
        <p:spPr bwMode="auto">
          <a:xfrm>
            <a:off x="836816" y="2478847"/>
            <a:ext cx="1171542" cy="1649807"/>
          </a:xfrm>
          <a:custGeom>
            <a:avLst/>
            <a:gdLst>
              <a:gd name="connsiteX0" fmla="*/ 0 w 4412344"/>
              <a:gd name="connsiteY0" fmla="*/ 2206172 h 4412344"/>
              <a:gd name="connsiteX1" fmla="*/ 2206172 w 4412344"/>
              <a:gd name="connsiteY1" fmla="*/ 0 h 4412344"/>
              <a:gd name="connsiteX2" fmla="*/ 4412344 w 4412344"/>
              <a:gd name="connsiteY2" fmla="*/ 2206172 h 4412344"/>
              <a:gd name="connsiteX3" fmla="*/ 2206172 w 4412344"/>
              <a:gd name="connsiteY3" fmla="*/ 4412344 h 4412344"/>
              <a:gd name="connsiteX4" fmla="*/ 0 w 4412344"/>
              <a:gd name="connsiteY4" fmla="*/ 2206172 h 4412344"/>
              <a:gd name="connsiteX0" fmla="*/ 4412344 w 4412344"/>
              <a:gd name="connsiteY0" fmla="*/ 2120610 h 4326782"/>
              <a:gd name="connsiteX1" fmla="*/ 2206172 w 4412344"/>
              <a:gd name="connsiteY1" fmla="*/ 4326782 h 4326782"/>
              <a:gd name="connsiteX2" fmla="*/ 0 w 4412344"/>
              <a:gd name="connsiteY2" fmla="*/ 2120610 h 4326782"/>
              <a:gd name="connsiteX3" fmla="*/ 2297612 w 4412344"/>
              <a:gd name="connsiteY3" fmla="*/ 5878 h 4326782"/>
              <a:gd name="connsiteX0" fmla="*/ 2206172 w 2297612"/>
              <a:gd name="connsiteY0" fmla="*/ 4326782 h 4326782"/>
              <a:gd name="connsiteX1" fmla="*/ 0 w 2297612"/>
              <a:gd name="connsiteY1" fmla="*/ 2120610 h 4326782"/>
              <a:gd name="connsiteX2" fmla="*/ 2297612 w 2297612"/>
              <a:gd name="connsiteY2" fmla="*/ 5878 h 4326782"/>
              <a:gd name="connsiteX0" fmla="*/ 0 w 2297612"/>
              <a:gd name="connsiteY0" fmla="*/ 2120610 h 2120610"/>
              <a:gd name="connsiteX1" fmla="*/ 2297612 w 2297612"/>
              <a:gd name="connsiteY1" fmla="*/ 5878 h 2120610"/>
              <a:gd name="connsiteX0" fmla="*/ 1 w 1300663"/>
              <a:gd name="connsiteY0" fmla="*/ 1962862 h 1962862"/>
              <a:gd name="connsiteX1" fmla="*/ 1300663 w 1300663"/>
              <a:gd name="connsiteY1" fmla="*/ 6880 h 1962862"/>
              <a:gd name="connsiteX0" fmla="*/ 0 w 1300662"/>
              <a:gd name="connsiteY0" fmla="*/ 1955982 h 1955982"/>
              <a:gd name="connsiteX1" fmla="*/ 1300662 w 1300662"/>
              <a:gd name="connsiteY1" fmla="*/ 0 h 1955982"/>
              <a:gd name="connsiteX0" fmla="*/ 0 w 1135562"/>
              <a:gd name="connsiteY0" fmla="*/ 1873432 h 1873432"/>
              <a:gd name="connsiteX1" fmla="*/ 1135562 w 1135562"/>
              <a:gd name="connsiteY1" fmla="*/ 0 h 1873432"/>
              <a:gd name="connsiteX0" fmla="*/ 0 w 1132387"/>
              <a:gd name="connsiteY0" fmla="*/ 1879782 h 1879782"/>
              <a:gd name="connsiteX1" fmla="*/ 1132387 w 1132387"/>
              <a:gd name="connsiteY1" fmla="*/ 0 h 1879782"/>
              <a:gd name="connsiteX0" fmla="*/ 0 w 1132387"/>
              <a:gd name="connsiteY0" fmla="*/ 1879782 h 1879782"/>
              <a:gd name="connsiteX1" fmla="*/ 1132387 w 1132387"/>
              <a:gd name="connsiteY1" fmla="*/ 0 h 1879782"/>
              <a:gd name="connsiteX0" fmla="*/ 0 w 1132387"/>
              <a:gd name="connsiteY0" fmla="*/ 1879782 h 1879782"/>
              <a:gd name="connsiteX1" fmla="*/ 1132387 w 1132387"/>
              <a:gd name="connsiteY1" fmla="*/ 0 h 1879782"/>
            </a:gdLst>
            <a:ahLst/>
            <a:cxnLst>
              <a:cxn ang="0">
                <a:pos x="connsiteX0" y="connsiteY0"/>
              </a:cxn>
              <a:cxn ang="0">
                <a:pos x="connsiteX1" y="connsiteY1"/>
              </a:cxn>
            </a:cxnLst>
            <a:rect l="l" t="t" r="r" b="b"/>
            <a:pathLst>
              <a:path w="1132387" h="1879782">
                <a:moveTo>
                  <a:pt x="0" y="1879782"/>
                </a:moveTo>
                <a:cubicBezTo>
                  <a:pt x="28575" y="647060"/>
                  <a:pt x="854387" y="146685"/>
                  <a:pt x="1132387" y="0"/>
                </a:cubicBezTo>
              </a:path>
            </a:pathLst>
          </a:custGeom>
          <a:noFill/>
          <a:ln w="9525" cap="flat" cmpd="sng" algn="ctr">
            <a:solidFill>
              <a:srgbClr val="FFFFFF">
                <a:lumMod val="85000"/>
              </a:srgbClr>
            </a:solidFill>
            <a:prstDash val="solid"/>
            <a:headEnd type="none" w="med" len="med"/>
            <a:tailEnd type="triangle" w="lg" len="lg"/>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Oval 4">
            <a:extLst>
              <a:ext uri="{FF2B5EF4-FFF2-40B4-BE49-F238E27FC236}">
                <a16:creationId xmlns:a16="http://schemas.microsoft.com/office/drawing/2014/main" id="{C2893791-77C4-AB66-38E2-13370F09635B}"/>
              </a:ext>
              <a:ext uri="{C183D7F6-B498-43B3-948B-1728B52AA6E4}">
                <adec:decorative xmlns:adec="http://schemas.microsoft.com/office/drawing/2017/decorative" val="1"/>
              </a:ext>
            </a:extLst>
          </p:cNvPr>
          <p:cNvSpPr/>
          <p:nvPr/>
        </p:nvSpPr>
        <p:spPr bwMode="auto">
          <a:xfrm flipH="1">
            <a:off x="3670691" y="2405381"/>
            <a:ext cx="1110127" cy="1842829"/>
          </a:xfrm>
          <a:custGeom>
            <a:avLst/>
            <a:gdLst>
              <a:gd name="connsiteX0" fmla="*/ 0 w 4412344"/>
              <a:gd name="connsiteY0" fmla="*/ 2206172 h 4412344"/>
              <a:gd name="connsiteX1" fmla="*/ 2206172 w 4412344"/>
              <a:gd name="connsiteY1" fmla="*/ 0 h 4412344"/>
              <a:gd name="connsiteX2" fmla="*/ 4412344 w 4412344"/>
              <a:gd name="connsiteY2" fmla="*/ 2206172 h 4412344"/>
              <a:gd name="connsiteX3" fmla="*/ 2206172 w 4412344"/>
              <a:gd name="connsiteY3" fmla="*/ 4412344 h 4412344"/>
              <a:gd name="connsiteX4" fmla="*/ 0 w 4412344"/>
              <a:gd name="connsiteY4" fmla="*/ 2206172 h 4412344"/>
              <a:gd name="connsiteX0" fmla="*/ 4412344 w 4412344"/>
              <a:gd name="connsiteY0" fmla="*/ 2120610 h 4326782"/>
              <a:gd name="connsiteX1" fmla="*/ 2206172 w 4412344"/>
              <a:gd name="connsiteY1" fmla="*/ 4326782 h 4326782"/>
              <a:gd name="connsiteX2" fmla="*/ 0 w 4412344"/>
              <a:gd name="connsiteY2" fmla="*/ 2120610 h 4326782"/>
              <a:gd name="connsiteX3" fmla="*/ 2297612 w 4412344"/>
              <a:gd name="connsiteY3" fmla="*/ 5878 h 4326782"/>
              <a:gd name="connsiteX0" fmla="*/ 2206172 w 2297612"/>
              <a:gd name="connsiteY0" fmla="*/ 4326782 h 4326782"/>
              <a:gd name="connsiteX1" fmla="*/ 0 w 2297612"/>
              <a:gd name="connsiteY1" fmla="*/ 2120610 h 4326782"/>
              <a:gd name="connsiteX2" fmla="*/ 2297612 w 2297612"/>
              <a:gd name="connsiteY2" fmla="*/ 5878 h 4326782"/>
              <a:gd name="connsiteX0" fmla="*/ 0 w 2297612"/>
              <a:gd name="connsiteY0" fmla="*/ 2120610 h 2120610"/>
              <a:gd name="connsiteX1" fmla="*/ 2297612 w 2297612"/>
              <a:gd name="connsiteY1" fmla="*/ 5878 h 2120610"/>
              <a:gd name="connsiteX0" fmla="*/ 1 w 1300663"/>
              <a:gd name="connsiteY0" fmla="*/ 1962862 h 1962862"/>
              <a:gd name="connsiteX1" fmla="*/ 1300663 w 1300663"/>
              <a:gd name="connsiteY1" fmla="*/ 6880 h 1962862"/>
              <a:gd name="connsiteX0" fmla="*/ 0 w 1300662"/>
              <a:gd name="connsiteY0" fmla="*/ 1955982 h 1955982"/>
              <a:gd name="connsiteX1" fmla="*/ 1300662 w 1300662"/>
              <a:gd name="connsiteY1" fmla="*/ 0 h 1955982"/>
              <a:gd name="connsiteX0" fmla="*/ 0 w 1135562"/>
              <a:gd name="connsiteY0" fmla="*/ 1873432 h 1873432"/>
              <a:gd name="connsiteX1" fmla="*/ 1135562 w 1135562"/>
              <a:gd name="connsiteY1" fmla="*/ 0 h 1873432"/>
              <a:gd name="connsiteX0" fmla="*/ 0 w 1132387"/>
              <a:gd name="connsiteY0" fmla="*/ 1879782 h 1879782"/>
              <a:gd name="connsiteX1" fmla="*/ 1132387 w 1132387"/>
              <a:gd name="connsiteY1" fmla="*/ 0 h 1879782"/>
              <a:gd name="connsiteX0" fmla="*/ 0 w 1132387"/>
              <a:gd name="connsiteY0" fmla="*/ 1879782 h 1879782"/>
              <a:gd name="connsiteX1" fmla="*/ 1132387 w 1132387"/>
              <a:gd name="connsiteY1" fmla="*/ 0 h 1879782"/>
              <a:gd name="connsiteX0" fmla="*/ 0 w 1132387"/>
              <a:gd name="connsiteY0" fmla="*/ 1879782 h 1879782"/>
              <a:gd name="connsiteX1" fmla="*/ 1132387 w 1132387"/>
              <a:gd name="connsiteY1" fmla="*/ 0 h 1879782"/>
            </a:gdLst>
            <a:ahLst/>
            <a:cxnLst>
              <a:cxn ang="0">
                <a:pos x="connsiteX0" y="connsiteY0"/>
              </a:cxn>
              <a:cxn ang="0">
                <a:pos x="connsiteX1" y="connsiteY1"/>
              </a:cxn>
            </a:cxnLst>
            <a:rect l="l" t="t" r="r" b="b"/>
            <a:pathLst>
              <a:path w="1132387" h="1879782">
                <a:moveTo>
                  <a:pt x="0" y="1879782"/>
                </a:moveTo>
                <a:cubicBezTo>
                  <a:pt x="28575" y="647060"/>
                  <a:pt x="854387" y="146685"/>
                  <a:pt x="1132387" y="0"/>
                </a:cubicBezTo>
              </a:path>
            </a:pathLst>
          </a:custGeom>
          <a:noFill/>
          <a:ln w="9525" cap="flat" cmpd="sng" algn="ctr">
            <a:solidFill>
              <a:srgbClr val="FFFFFF">
                <a:lumMod val="85000"/>
              </a:srgbClr>
            </a:solidFill>
            <a:prstDash val="solid"/>
            <a:headEnd type="triangle" w="lg" len="lg"/>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a:extLst>
              <a:ext uri="{FF2B5EF4-FFF2-40B4-BE49-F238E27FC236}">
                <a16:creationId xmlns:a16="http://schemas.microsoft.com/office/drawing/2014/main" id="{FEB3817B-2E70-7B6A-6A83-0BEAEA660DBD}"/>
              </a:ext>
            </a:extLst>
          </p:cNvPr>
          <p:cNvSpPr/>
          <p:nvPr/>
        </p:nvSpPr>
        <p:spPr bwMode="auto">
          <a:xfrm>
            <a:off x="186225" y="4355223"/>
            <a:ext cx="1403153" cy="1403150"/>
          </a:xfrm>
          <a:prstGeom prst="ellipse">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err="1">
              <a:ln>
                <a:noFill/>
              </a:ln>
              <a:gradFill>
                <a:gsLst>
                  <a:gs pos="100000">
                    <a:srgbClr val="50E6FF"/>
                  </a:gs>
                  <a:gs pos="0">
                    <a:srgbClr val="0078D4"/>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sp>
        <p:nvSpPr>
          <p:cNvPr id="9" name="TextBox 8">
            <a:extLst>
              <a:ext uri="{FF2B5EF4-FFF2-40B4-BE49-F238E27FC236}">
                <a16:creationId xmlns:a16="http://schemas.microsoft.com/office/drawing/2014/main" id="{4F9A211C-5867-5513-4062-233D21991B18}"/>
              </a:ext>
            </a:extLst>
          </p:cNvPr>
          <p:cNvSpPr txBox="1"/>
          <p:nvPr/>
        </p:nvSpPr>
        <p:spPr>
          <a:xfrm>
            <a:off x="317301" y="5183409"/>
            <a:ext cx="1141001" cy="307777"/>
          </a:xfrm>
          <a:prstGeom prst="rect">
            <a:avLst/>
          </a:prstGeom>
          <a:noFill/>
        </p:spPr>
        <p:txBody>
          <a:bodyPr wrap="square" rtlCol="0">
            <a:spAutoFit/>
          </a:bodyPr>
          <a:lstStyle/>
          <a:p>
            <a:pPr marL="0" marR="0" lvl="0" indent="0" algn="ctr" defTabSz="554371"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Semibold"/>
                <a:ea typeface="+mn-ea"/>
                <a:cs typeface="+mn-cs"/>
              </a:rPr>
              <a:t>In Transit</a:t>
            </a:r>
          </a:p>
        </p:txBody>
      </p:sp>
      <p:sp>
        <p:nvSpPr>
          <p:cNvPr id="10" name="Oval 9">
            <a:extLst>
              <a:ext uri="{FF2B5EF4-FFF2-40B4-BE49-F238E27FC236}">
                <a16:creationId xmlns:a16="http://schemas.microsoft.com/office/drawing/2014/main" id="{7369E713-097D-34A9-A5C0-1E1DC68C0A70}"/>
              </a:ext>
            </a:extLst>
          </p:cNvPr>
          <p:cNvSpPr/>
          <p:nvPr/>
        </p:nvSpPr>
        <p:spPr bwMode="auto">
          <a:xfrm>
            <a:off x="4093308" y="4355223"/>
            <a:ext cx="1403153" cy="1403150"/>
          </a:xfrm>
          <a:prstGeom prst="ellipse">
            <a:avLst/>
          </a:prstGeom>
          <a:solidFill>
            <a:srgbClr val="000000">
              <a:lumMod val="85000"/>
              <a:lumOff val="1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gradFill>
                <a:gsLst>
                  <a:gs pos="100000">
                    <a:srgbClr val="50E6FF"/>
                  </a:gs>
                  <a:gs pos="0">
                    <a:srgbClr val="0078D4"/>
                  </a:gs>
                </a:gsLst>
                <a:lin ang="2700000" scaled="1"/>
              </a:gradFill>
              <a:effectLst/>
              <a:uLnTx/>
              <a:uFillTx/>
              <a:latin typeface="Segoe UI Semibold" panose="020B0502040204020203" pitchFamily="34" charset="0"/>
              <a:ea typeface="+mn-ea"/>
              <a:cs typeface="Segoe UI Semibold" panose="020B0502040204020203" pitchFamily="34" charset="0"/>
            </a:endParaRPr>
          </a:p>
        </p:txBody>
      </p:sp>
      <p:sp>
        <p:nvSpPr>
          <p:cNvPr id="11" name="TextBox 10">
            <a:extLst>
              <a:ext uri="{FF2B5EF4-FFF2-40B4-BE49-F238E27FC236}">
                <a16:creationId xmlns:a16="http://schemas.microsoft.com/office/drawing/2014/main" id="{D5B70165-8485-3757-8001-C097DD9BA39F}"/>
              </a:ext>
            </a:extLst>
          </p:cNvPr>
          <p:cNvSpPr txBox="1"/>
          <p:nvPr/>
        </p:nvSpPr>
        <p:spPr>
          <a:xfrm>
            <a:off x="4224384" y="5183409"/>
            <a:ext cx="1141001" cy="307777"/>
          </a:xfrm>
          <a:prstGeom prst="rect">
            <a:avLst/>
          </a:prstGeom>
          <a:noFill/>
        </p:spPr>
        <p:txBody>
          <a:bodyPr wrap="square" rtlCol="0">
            <a:spAutoFit/>
          </a:bodyPr>
          <a:lstStyle/>
          <a:p>
            <a:pPr marL="0" marR="0" lvl="0" indent="0" algn="ctr" defTabSz="554371"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Segoe UI Semibold"/>
                <a:ea typeface="+mn-ea"/>
                <a:cs typeface="+mn-cs"/>
              </a:rPr>
              <a:t>At Rest</a:t>
            </a:r>
          </a:p>
        </p:txBody>
      </p:sp>
      <p:sp>
        <p:nvSpPr>
          <p:cNvPr id="12" name="Graphic 39" descr="An overlapping lock icon">
            <a:extLst>
              <a:ext uri="{FF2B5EF4-FFF2-40B4-BE49-F238E27FC236}">
                <a16:creationId xmlns:a16="http://schemas.microsoft.com/office/drawing/2014/main" id="{8264B59C-94D7-FB5C-E096-23F10F092EF3}"/>
              </a:ext>
            </a:extLst>
          </p:cNvPr>
          <p:cNvSpPr/>
          <p:nvPr/>
        </p:nvSpPr>
        <p:spPr>
          <a:xfrm>
            <a:off x="4630300" y="4659196"/>
            <a:ext cx="338460" cy="401920"/>
          </a:xfrm>
          <a:custGeom>
            <a:avLst/>
            <a:gdLst>
              <a:gd name="connsiteX0" fmla="*/ 64294 w 152399"/>
              <a:gd name="connsiteY0" fmla="*/ 111919 h 180975"/>
              <a:gd name="connsiteX1" fmla="*/ 76200 w 152399"/>
              <a:gd name="connsiteY1" fmla="*/ 100013 h 180975"/>
              <a:gd name="connsiteX2" fmla="*/ 64294 w 152399"/>
              <a:gd name="connsiteY2" fmla="*/ 88106 h 180975"/>
              <a:gd name="connsiteX3" fmla="*/ 52388 w 152399"/>
              <a:gd name="connsiteY3" fmla="*/ 100013 h 180975"/>
              <a:gd name="connsiteX4" fmla="*/ 64294 w 152399"/>
              <a:gd name="connsiteY4" fmla="*/ 111919 h 180975"/>
              <a:gd name="connsiteX5" fmla="*/ 30956 w 152399"/>
              <a:gd name="connsiteY5" fmla="*/ 33338 h 180975"/>
              <a:gd name="connsiteX6" fmla="*/ 64294 w 152399"/>
              <a:gd name="connsiteY6" fmla="*/ 0 h 180975"/>
              <a:gd name="connsiteX7" fmla="*/ 97631 w 152399"/>
              <a:gd name="connsiteY7" fmla="*/ 33338 h 180975"/>
              <a:gd name="connsiteX8" fmla="*/ 97631 w 152399"/>
              <a:gd name="connsiteY8" fmla="*/ 42863 h 180975"/>
              <a:gd name="connsiteX9" fmla="*/ 107156 w 152399"/>
              <a:gd name="connsiteY9" fmla="*/ 42863 h 180975"/>
              <a:gd name="connsiteX10" fmla="*/ 128588 w 152399"/>
              <a:gd name="connsiteY10" fmla="*/ 64294 h 180975"/>
              <a:gd name="connsiteX11" fmla="*/ 128588 w 152399"/>
              <a:gd name="connsiteY11" fmla="*/ 135731 h 180975"/>
              <a:gd name="connsiteX12" fmla="*/ 107156 w 152399"/>
              <a:gd name="connsiteY12" fmla="*/ 157163 h 180975"/>
              <a:gd name="connsiteX13" fmla="*/ 21431 w 152399"/>
              <a:gd name="connsiteY13" fmla="*/ 157163 h 180975"/>
              <a:gd name="connsiteX14" fmla="*/ 0 w 152399"/>
              <a:gd name="connsiteY14" fmla="*/ 135731 h 180975"/>
              <a:gd name="connsiteX15" fmla="*/ 0 w 152399"/>
              <a:gd name="connsiteY15" fmla="*/ 64294 h 180975"/>
              <a:gd name="connsiteX16" fmla="*/ 21431 w 152399"/>
              <a:gd name="connsiteY16" fmla="*/ 42863 h 180975"/>
              <a:gd name="connsiteX17" fmla="*/ 30956 w 152399"/>
              <a:gd name="connsiteY17" fmla="*/ 42863 h 180975"/>
              <a:gd name="connsiteX18" fmla="*/ 30956 w 152399"/>
              <a:gd name="connsiteY18" fmla="*/ 33338 h 180975"/>
              <a:gd name="connsiteX19" fmla="*/ 83344 w 152399"/>
              <a:gd name="connsiteY19" fmla="*/ 33338 h 180975"/>
              <a:gd name="connsiteX20" fmla="*/ 64294 w 152399"/>
              <a:gd name="connsiteY20" fmla="*/ 14288 h 180975"/>
              <a:gd name="connsiteX21" fmla="*/ 45244 w 152399"/>
              <a:gd name="connsiteY21" fmla="*/ 33338 h 180975"/>
              <a:gd name="connsiteX22" fmla="*/ 45244 w 152399"/>
              <a:gd name="connsiteY22" fmla="*/ 42863 h 180975"/>
              <a:gd name="connsiteX23" fmla="*/ 83344 w 152399"/>
              <a:gd name="connsiteY23" fmla="*/ 42863 h 180975"/>
              <a:gd name="connsiteX24" fmla="*/ 83344 w 152399"/>
              <a:gd name="connsiteY24" fmla="*/ 33338 h 180975"/>
              <a:gd name="connsiteX25" fmla="*/ 14288 w 152399"/>
              <a:gd name="connsiteY25" fmla="*/ 64294 h 180975"/>
              <a:gd name="connsiteX26" fmla="*/ 14288 w 152399"/>
              <a:gd name="connsiteY26" fmla="*/ 135731 h 180975"/>
              <a:gd name="connsiteX27" fmla="*/ 21431 w 152399"/>
              <a:gd name="connsiteY27" fmla="*/ 142875 h 180975"/>
              <a:gd name="connsiteX28" fmla="*/ 107156 w 152399"/>
              <a:gd name="connsiteY28" fmla="*/ 142875 h 180975"/>
              <a:gd name="connsiteX29" fmla="*/ 114300 w 152399"/>
              <a:gd name="connsiteY29" fmla="*/ 135731 h 180975"/>
              <a:gd name="connsiteX30" fmla="*/ 114300 w 152399"/>
              <a:gd name="connsiteY30" fmla="*/ 64294 h 180975"/>
              <a:gd name="connsiteX31" fmla="*/ 107156 w 152399"/>
              <a:gd name="connsiteY31" fmla="*/ 57150 h 180975"/>
              <a:gd name="connsiteX32" fmla="*/ 21431 w 152399"/>
              <a:gd name="connsiteY32" fmla="*/ 57150 h 180975"/>
              <a:gd name="connsiteX33" fmla="*/ 14288 w 152399"/>
              <a:gd name="connsiteY33" fmla="*/ 64294 h 180975"/>
              <a:gd name="connsiteX34" fmla="*/ 54768 w 152399"/>
              <a:gd name="connsiteY34" fmla="*/ 180975 h 180975"/>
              <a:gd name="connsiteX35" fmla="*/ 34556 w 152399"/>
              <a:gd name="connsiteY35" fmla="*/ 166688 h 180975"/>
              <a:gd name="connsiteX36" fmla="*/ 111918 w 152399"/>
              <a:gd name="connsiteY36" fmla="*/ 166688 h 180975"/>
              <a:gd name="connsiteX37" fmla="*/ 138112 w 152399"/>
              <a:gd name="connsiteY37" fmla="*/ 140494 h 180975"/>
              <a:gd name="connsiteX38" fmla="*/ 138112 w 152399"/>
              <a:gd name="connsiteY38" fmla="*/ 77420 h 180975"/>
              <a:gd name="connsiteX39" fmla="*/ 152399 w 152399"/>
              <a:gd name="connsiteY39" fmla="*/ 97631 h 180975"/>
              <a:gd name="connsiteX40" fmla="*/ 152399 w 152399"/>
              <a:gd name="connsiteY40" fmla="*/ 140494 h 180975"/>
              <a:gd name="connsiteX41" fmla="*/ 111918 w 152399"/>
              <a:gd name="connsiteY41" fmla="*/ 180975 h 180975"/>
              <a:gd name="connsiteX42" fmla="*/ 54768 w 152399"/>
              <a:gd name="connsiteY42" fmla="*/ 18097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399" h="180975">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14288" y="64294"/>
                </a:moveTo>
                <a:lnTo>
                  <a:pt x="14288" y="135731"/>
                </a:lnTo>
                <a:cubicBezTo>
                  <a:pt x="14288" y="139677"/>
                  <a:pt x="17486" y="142875"/>
                  <a:pt x="21431" y="142875"/>
                </a:cubicBezTo>
                <a:lnTo>
                  <a:pt x="107156" y="142875"/>
                </a:lnTo>
                <a:cubicBezTo>
                  <a:pt x="111102" y="142875"/>
                  <a:pt x="114300" y="139677"/>
                  <a:pt x="114300" y="135731"/>
                </a:cubicBezTo>
                <a:lnTo>
                  <a:pt x="114300" y="64294"/>
                </a:lnTo>
                <a:cubicBezTo>
                  <a:pt x="114300" y="60348"/>
                  <a:pt x="111102" y="57150"/>
                  <a:pt x="107156" y="57150"/>
                </a:cubicBezTo>
                <a:lnTo>
                  <a:pt x="21431" y="57150"/>
                </a:lnTo>
                <a:cubicBezTo>
                  <a:pt x="17486" y="57150"/>
                  <a:pt x="14288" y="60348"/>
                  <a:pt x="14288" y="64294"/>
                </a:cubicBezTo>
                <a:close/>
                <a:moveTo>
                  <a:pt x="54768" y="180975"/>
                </a:moveTo>
                <a:cubicBezTo>
                  <a:pt x="45437" y="180975"/>
                  <a:pt x="37498" y="175011"/>
                  <a:pt x="34556" y="166688"/>
                </a:cubicBezTo>
                <a:lnTo>
                  <a:pt x="111918" y="166688"/>
                </a:lnTo>
                <a:cubicBezTo>
                  <a:pt x="126384" y="166688"/>
                  <a:pt x="138112" y="154960"/>
                  <a:pt x="138112" y="140494"/>
                </a:cubicBezTo>
                <a:lnTo>
                  <a:pt x="138112" y="77420"/>
                </a:lnTo>
                <a:cubicBezTo>
                  <a:pt x="146435" y="80361"/>
                  <a:pt x="152399" y="88301"/>
                  <a:pt x="152399" y="97631"/>
                </a:cubicBezTo>
                <a:lnTo>
                  <a:pt x="152399" y="140494"/>
                </a:lnTo>
                <a:cubicBezTo>
                  <a:pt x="152399" y="162851"/>
                  <a:pt x="134275" y="180975"/>
                  <a:pt x="111918" y="180975"/>
                </a:cubicBezTo>
                <a:lnTo>
                  <a:pt x="54768" y="180975"/>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3" name="Graphic 42" descr="A forward pointing arrow with a circle icon">
            <a:extLst>
              <a:ext uri="{FF2B5EF4-FFF2-40B4-BE49-F238E27FC236}">
                <a16:creationId xmlns:a16="http://schemas.microsoft.com/office/drawing/2014/main" id="{B2D10E09-74CB-B352-2837-43C58ADEE78A}"/>
              </a:ext>
            </a:extLst>
          </p:cNvPr>
          <p:cNvSpPr/>
          <p:nvPr/>
        </p:nvSpPr>
        <p:spPr>
          <a:xfrm>
            <a:off x="620811" y="4818482"/>
            <a:ext cx="433308" cy="238316"/>
          </a:xfrm>
          <a:custGeom>
            <a:avLst/>
            <a:gdLst>
              <a:gd name="connsiteX0" fmla="*/ 63870 w 190500"/>
              <a:gd name="connsiteY0" fmla="*/ 92718 h 104774"/>
              <a:gd name="connsiteX1" fmla="*/ 64143 w 190500"/>
              <a:gd name="connsiteY1" fmla="*/ 102818 h 104774"/>
              <a:gd name="connsiteX2" fmla="*/ 74242 w 190500"/>
              <a:gd name="connsiteY2" fmla="*/ 102544 h 104774"/>
              <a:gd name="connsiteX3" fmla="*/ 117105 w 190500"/>
              <a:gd name="connsiteY3" fmla="*/ 57301 h 104774"/>
              <a:gd name="connsiteX4" fmla="*/ 117105 w 190500"/>
              <a:gd name="connsiteY4" fmla="*/ 47475 h 104774"/>
              <a:gd name="connsiteX5" fmla="*/ 74242 w 190500"/>
              <a:gd name="connsiteY5" fmla="*/ 2231 h 104774"/>
              <a:gd name="connsiteX6" fmla="*/ 64143 w 190500"/>
              <a:gd name="connsiteY6" fmla="*/ 1958 h 104774"/>
              <a:gd name="connsiteX7" fmla="*/ 63870 w 190500"/>
              <a:gd name="connsiteY7" fmla="*/ 12057 h 104774"/>
              <a:gd name="connsiteX8" fmla="*/ 95311 w 190500"/>
              <a:gd name="connsiteY8" fmla="*/ 45244 h 104774"/>
              <a:gd name="connsiteX9" fmla="*/ 7144 w 190500"/>
              <a:gd name="connsiteY9" fmla="*/ 45244 h 104774"/>
              <a:gd name="connsiteX10" fmla="*/ 0 w 190500"/>
              <a:gd name="connsiteY10" fmla="*/ 52388 h 104774"/>
              <a:gd name="connsiteX11" fmla="*/ 7144 w 190500"/>
              <a:gd name="connsiteY11" fmla="*/ 59531 h 104774"/>
              <a:gd name="connsiteX12" fmla="*/ 95310 w 190500"/>
              <a:gd name="connsiteY12" fmla="*/ 59531 h 104774"/>
              <a:gd name="connsiteX13" fmla="*/ 63870 w 190500"/>
              <a:gd name="connsiteY13" fmla="*/ 92718 h 104774"/>
              <a:gd name="connsiteX14" fmla="*/ 190500 w 190500"/>
              <a:gd name="connsiteY14" fmla="*/ 52388 h 104774"/>
              <a:gd name="connsiteX15" fmla="*/ 161925 w 190500"/>
              <a:gd name="connsiteY15" fmla="*/ 23813 h 104774"/>
              <a:gd name="connsiteX16" fmla="*/ 133350 w 190500"/>
              <a:gd name="connsiteY16" fmla="*/ 52388 h 104774"/>
              <a:gd name="connsiteX17" fmla="*/ 161925 w 190500"/>
              <a:gd name="connsiteY17" fmla="*/ 80963 h 104774"/>
              <a:gd name="connsiteX18" fmla="*/ 190500 w 190500"/>
              <a:gd name="connsiteY18" fmla="*/ 52388 h 104774"/>
              <a:gd name="connsiteX19" fmla="*/ 176213 w 190500"/>
              <a:gd name="connsiteY19" fmla="*/ 52388 h 104774"/>
              <a:gd name="connsiteX20" fmla="*/ 161925 w 190500"/>
              <a:gd name="connsiteY20" fmla="*/ 66675 h 104774"/>
              <a:gd name="connsiteX21" fmla="*/ 147638 w 190500"/>
              <a:gd name="connsiteY21" fmla="*/ 52388 h 104774"/>
              <a:gd name="connsiteX22" fmla="*/ 161925 w 190500"/>
              <a:gd name="connsiteY22" fmla="*/ 38100 h 104774"/>
              <a:gd name="connsiteX23" fmla="*/ 176213 w 190500"/>
              <a:gd name="connsiteY23" fmla="*/ 52388 h 10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0" h="104774">
                <a:moveTo>
                  <a:pt x="63870" y="92718"/>
                </a:moveTo>
                <a:cubicBezTo>
                  <a:pt x="61157" y="95582"/>
                  <a:pt x="61279" y="100104"/>
                  <a:pt x="64143" y="102818"/>
                </a:cubicBezTo>
                <a:cubicBezTo>
                  <a:pt x="67007" y="105530"/>
                  <a:pt x="71529" y="105408"/>
                  <a:pt x="74242" y="102544"/>
                </a:cubicBezTo>
                <a:lnTo>
                  <a:pt x="117105" y="57301"/>
                </a:lnTo>
                <a:cubicBezTo>
                  <a:pt x="119715" y="54545"/>
                  <a:pt x="119715" y="50230"/>
                  <a:pt x="117105" y="47475"/>
                </a:cubicBezTo>
                <a:lnTo>
                  <a:pt x="74242" y="2231"/>
                </a:lnTo>
                <a:cubicBezTo>
                  <a:pt x="71529" y="-633"/>
                  <a:pt x="67007" y="-756"/>
                  <a:pt x="64143" y="1958"/>
                </a:cubicBezTo>
                <a:cubicBezTo>
                  <a:pt x="61279" y="4671"/>
                  <a:pt x="61157" y="9193"/>
                  <a:pt x="63870" y="12057"/>
                </a:cubicBezTo>
                <a:lnTo>
                  <a:pt x="95311" y="45244"/>
                </a:lnTo>
                <a:lnTo>
                  <a:pt x="7144" y="45244"/>
                </a:lnTo>
                <a:cubicBezTo>
                  <a:pt x="3198" y="45244"/>
                  <a:pt x="0" y="48442"/>
                  <a:pt x="0" y="52388"/>
                </a:cubicBezTo>
                <a:cubicBezTo>
                  <a:pt x="0" y="56333"/>
                  <a:pt x="3198" y="59531"/>
                  <a:pt x="7144" y="59531"/>
                </a:cubicBezTo>
                <a:lnTo>
                  <a:pt x="95310" y="59531"/>
                </a:lnTo>
                <a:lnTo>
                  <a:pt x="63870" y="92718"/>
                </a:lnTo>
                <a:close/>
                <a:moveTo>
                  <a:pt x="190500" y="52388"/>
                </a:moveTo>
                <a:cubicBezTo>
                  <a:pt x="190500" y="36606"/>
                  <a:pt x="177707" y="23813"/>
                  <a:pt x="161925" y="23813"/>
                </a:cubicBezTo>
                <a:cubicBezTo>
                  <a:pt x="146143" y="23813"/>
                  <a:pt x="133350" y="36606"/>
                  <a:pt x="133350" y="52388"/>
                </a:cubicBezTo>
                <a:cubicBezTo>
                  <a:pt x="133350" y="68170"/>
                  <a:pt x="146143" y="80963"/>
                  <a:pt x="161925" y="80963"/>
                </a:cubicBezTo>
                <a:cubicBezTo>
                  <a:pt x="177707" y="80963"/>
                  <a:pt x="190500" y="68170"/>
                  <a:pt x="190500" y="52388"/>
                </a:cubicBezTo>
                <a:close/>
                <a:moveTo>
                  <a:pt x="176213" y="52388"/>
                </a:moveTo>
                <a:cubicBezTo>
                  <a:pt x="176213" y="60278"/>
                  <a:pt x="169816" y="66675"/>
                  <a:pt x="161925" y="66675"/>
                </a:cubicBezTo>
                <a:cubicBezTo>
                  <a:pt x="154035" y="66675"/>
                  <a:pt x="147638" y="60278"/>
                  <a:pt x="147638" y="52388"/>
                </a:cubicBezTo>
                <a:cubicBezTo>
                  <a:pt x="147638" y="44497"/>
                  <a:pt x="154035" y="38100"/>
                  <a:pt x="161925" y="38100"/>
                </a:cubicBezTo>
                <a:cubicBezTo>
                  <a:pt x="169816" y="38100"/>
                  <a:pt x="176213" y="44497"/>
                  <a:pt x="176213" y="523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4" name="Graphic 45" descr="A list on a clipboard icon">
            <a:extLst>
              <a:ext uri="{FF2B5EF4-FFF2-40B4-BE49-F238E27FC236}">
                <a16:creationId xmlns:a16="http://schemas.microsoft.com/office/drawing/2014/main" id="{958DF9CC-A7F1-D574-FC7A-13F8A138AB8E}"/>
              </a:ext>
            </a:extLst>
          </p:cNvPr>
          <p:cNvSpPr/>
          <p:nvPr/>
        </p:nvSpPr>
        <p:spPr>
          <a:xfrm>
            <a:off x="2691800" y="1796653"/>
            <a:ext cx="282836" cy="377116"/>
          </a:xfrm>
          <a:custGeom>
            <a:avLst/>
            <a:gdLst>
              <a:gd name="connsiteX0" fmla="*/ 47625 w 114300"/>
              <a:gd name="connsiteY0" fmla="*/ 61913 h 152400"/>
              <a:gd name="connsiteX1" fmla="*/ 52388 w 114300"/>
              <a:gd name="connsiteY1" fmla="*/ 57150 h 152400"/>
              <a:gd name="connsiteX2" fmla="*/ 85725 w 114300"/>
              <a:gd name="connsiteY2" fmla="*/ 57150 h 152400"/>
              <a:gd name="connsiteX3" fmla="*/ 90488 w 114300"/>
              <a:gd name="connsiteY3" fmla="*/ 61913 h 152400"/>
              <a:gd name="connsiteX4" fmla="*/ 85725 w 114300"/>
              <a:gd name="connsiteY4" fmla="*/ 66675 h 152400"/>
              <a:gd name="connsiteX5" fmla="*/ 52388 w 114300"/>
              <a:gd name="connsiteY5" fmla="*/ 66675 h 152400"/>
              <a:gd name="connsiteX6" fmla="*/ 47625 w 114300"/>
              <a:gd name="connsiteY6" fmla="*/ 61913 h 152400"/>
              <a:gd name="connsiteX7" fmla="*/ 47625 w 114300"/>
              <a:gd name="connsiteY7" fmla="*/ 90488 h 152400"/>
              <a:gd name="connsiteX8" fmla="*/ 52388 w 114300"/>
              <a:gd name="connsiteY8" fmla="*/ 85725 h 152400"/>
              <a:gd name="connsiteX9" fmla="*/ 85725 w 114300"/>
              <a:gd name="connsiteY9" fmla="*/ 85725 h 152400"/>
              <a:gd name="connsiteX10" fmla="*/ 90488 w 114300"/>
              <a:gd name="connsiteY10" fmla="*/ 90488 h 152400"/>
              <a:gd name="connsiteX11" fmla="*/ 85725 w 114300"/>
              <a:gd name="connsiteY11" fmla="*/ 95250 h 152400"/>
              <a:gd name="connsiteX12" fmla="*/ 52388 w 114300"/>
              <a:gd name="connsiteY12" fmla="*/ 95250 h 152400"/>
              <a:gd name="connsiteX13" fmla="*/ 47625 w 114300"/>
              <a:gd name="connsiteY13" fmla="*/ 90488 h 152400"/>
              <a:gd name="connsiteX14" fmla="*/ 47625 w 114300"/>
              <a:gd name="connsiteY14" fmla="*/ 119063 h 152400"/>
              <a:gd name="connsiteX15" fmla="*/ 52388 w 114300"/>
              <a:gd name="connsiteY15" fmla="*/ 114300 h 152400"/>
              <a:gd name="connsiteX16" fmla="*/ 85725 w 114300"/>
              <a:gd name="connsiteY16" fmla="*/ 114300 h 152400"/>
              <a:gd name="connsiteX17" fmla="*/ 90488 w 114300"/>
              <a:gd name="connsiteY17" fmla="*/ 119063 h 152400"/>
              <a:gd name="connsiteX18" fmla="*/ 85725 w 114300"/>
              <a:gd name="connsiteY18" fmla="*/ 123825 h 152400"/>
              <a:gd name="connsiteX19" fmla="*/ 52388 w 114300"/>
              <a:gd name="connsiteY19" fmla="*/ 123825 h 152400"/>
              <a:gd name="connsiteX20" fmla="*/ 47625 w 114300"/>
              <a:gd name="connsiteY20" fmla="*/ 119063 h 152400"/>
              <a:gd name="connsiteX21" fmla="*/ 38100 w 114300"/>
              <a:gd name="connsiteY21" fmla="*/ 61913 h 152400"/>
              <a:gd name="connsiteX22" fmla="*/ 30956 w 114300"/>
              <a:gd name="connsiteY22" fmla="*/ 69056 h 152400"/>
              <a:gd name="connsiteX23" fmla="*/ 23813 w 114300"/>
              <a:gd name="connsiteY23" fmla="*/ 61913 h 152400"/>
              <a:gd name="connsiteX24" fmla="*/ 30956 w 114300"/>
              <a:gd name="connsiteY24" fmla="*/ 54769 h 152400"/>
              <a:gd name="connsiteX25" fmla="*/ 38100 w 114300"/>
              <a:gd name="connsiteY25" fmla="*/ 61913 h 152400"/>
              <a:gd name="connsiteX26" fmla="*/ 38100 w 114300"/>
              <a:gd name="connsiteY26" fmla="*/ 90488 h 152400"/>
              <a:gd name="connsiteX27" fmla="*/ 30956 w 114300"/>
              <a:gd name="connsiteY27" fmla="*/ 97631 h 152400"/>
              <a:gd name="connsiteX28" fmla="*/ 23813 w 114300"/>
              <a:gd name="connsiteY28" fmla="*/ 90488 h 152400"/>
              <a:gd name="connsiteX29" fmla="*/ 30956 w 114300"/>
              <a:gd name="connsiteY29" fmla="*/ 83344 h 152400"/>
              <a:gd name="connsiteX30" fmla="*/ 38100 w 114300"/>
              <a:gd name="connsiteY30" fmla="*/ 90488 h 152400"/>
              <a:gd name="connsiteX31" fmla="*/ 30956 w 114300"/>
              <a:gd name="connsiteY31" fmla="*/ 126206 h 152400"/>
              <a:gd name="connsiteX32" fmla="*/ 38100 w 114300"/>
              <a:gd name="connsiteY32" fmla="*/ 119063 h 152400"/>
              <a:gd name="connsiteX33" fmla="*/ 30956 w 114300"/>
              <a:gd name="connsiteY33" fmla="*/ 111919 h 152400"/>
              <a:gd name="connsiteX34" fmla="*/ 23813 w 114300"/>
              <a:gd name="connsiteY34" fmla="*/ 119063 h 152400"/>
              <a:gd name="connsiteX35" fmla="*/ 30956 w 114300"/>
              <a:gd name="connsiteY35" fmla="*/ 126206 h 152400"/>
              <a:gd name="connsiteX36" fmla="*/ 29388 w 114300"/>
              <a:gd name="connsiteY36" fmla="*/ 9525 h 152400"/>
              <a:gd name="connsiteX37" fmla="*/ 42863 w 114300"/>
              <a:gd name="connsiteY37" fmla="*/ 0 h 152400"/>
              <a:gd name="connsiteX38" fmla="*/ 71438 w 114300"/>
              <a:gd name="connsiteY38" fmla="*/ 0 h 152400"/>
              <a:gd name="connsiteX39" fmla="*/ 84912 w 114300"/>
              <a:gd name="connsiteY39" fmla="*/ 9525 h 152400"/>
              <a:gd name="connsiteX40" fmla="*/ 100013 w 114300"/>
              <a:gd name="connsiteY40" fmla="*/ 9525 h 152400"/>
              <a:gd name="connsiteX41" fmla="*/ 114300 w 114300"/>
              <a:gd name="connsiteY41" fmla="*/ 23813 h 152400"/>
              <a:gd name="connsiteX42" fmla="*/ 114300 w 114300"/>
              <a:gd name="connsiteY42" fmla="*/ 138113 h 152400"/>
              <a:gd name="connsiteX43" fmla="*/ 100013 w 114300"/>
              <a:gd name="connsiteY43" fmla="*/ 152400 h 152400"/>
              <a:gd name="connsiteX44" fmla="*/ 14288 w 114300"/>
              <a:gd name="connsiteY44" fmla="*/ 152400 h 152400"/>
              <a:gd name="connsiteX45" fmla="*/ 0 w 114300"/>
              <a:gd name="connsiteY45" fmla="*/ 138113 h 152400"/>
              <a:gd name="connsiteX46" fmla="*/ 0 w 114300"/>
              <a:gd name="connsiteY46" fmla="*/ 23813 h 152400"/>
              <a:gd name="connsiteX47" fmla="*/ 14288 w 114300"/>
              <a:gd name="connsiteY47" fmla="*/ 9525 h 152400"/>
              <a:gd name="connsiteX48" fmla="*/ 29388 w 114300"/>
              <a:gd name="connsiteY48" fmla="*/ 9525 h 152400"/>
              <a:gd name="connsiteX49" fmla="*/ 42863 w 114300"/>
              <a:gd name="connsiteY49" fmla="*/ 9525 h 152400"/>
              <a:gd name="connsiteX50" fmla="*/ 38100 w 114300"/>
              <a:gd name="connsiteY50" fmla="*/ 14288 h 152400"/>
              <a:gd name="connsiteX51" fmla="*/ 42863 w 114300"/>
              <a:gd name="connsiteY51" fmla="*/ 19050 h 152400"/>
              <a:gd name="connsiteX52" fmla="*/ 71438 w 114300"/>
              <a:gd name="connsiteY52" fmla="*/ 19050 h 152400"/>
              <a:gd name="connsiteX53" fmla="*/ 76200 w 114300"/>
              <a:gd name="connsiteY53" fmla="*/ 14288 h 152400"/>
              <a:gd name="connsiteX54" fmla="*/ 71438 w 114300"/>
              <a:gd name="connsiteY54" fmla="*/ 9525 h 152400"/>
              <a:gd name="connsiteX55" fmla="*/ 42863 w 114300"/>
              <a:gd name="connsiteY55" fmla="*/ 9525 h 152400"/>
              <a:gd name="connsiteX56" fmla="*/ 29388 w 114300"/>
              <a:gd name="connsiteY56" fmla="*/ 19050 h 152400"/>
              <a:gd name="connsiteX57" fmla="*/ 14288 w 114300"/>
              <a:gd name="connsiteY57" fmla="*/ 19050 h 152400"/>
              <a:gd name="connsiteX58" fmla="*/ 9525 w 114300"/>
              <a:gd name="connsiteY58" fmla="*/ 23813 h 152400"/>
              <a:gd name="connsiteX59" fmla="*/ 9525 w 114300"/>
              <a:gd name="connsiteY59" fmla="*/ 138113 h 152400"/>
              <a:gd name="connsiteX60" fmla="*/ 14288 w 114300"/>
              <a:gd name="connsiteY60" fmla="*/ 142875 h 152400"/>
              <a:gd name="connsiteX61" fmla="*/ 100013 w 114300"/>
              <a:gd name="connsiteY61" fmla="*/ 142875 h 152400"/>
              <a:gd name="connsiteX62" fmla="*/ 104775 w 114300"/>
              <a:gd name="connsiteY62" fmla="*/ 138113 h 152400"/>
              <a:gd name="connsiteX63" fmla="*/ 104775 w 114300"/>
              <a:gd name="connsiteY63" fmla="*/ 23813 h 152400"/>
              <a:gd name="connsiteX64" fmla="*/ 100013 w 114300"/>
              <a:gd name="connsiteY64" fmla="*/ 19050 h 152400"/>
              <a:gd name="connsiteX65" fmla="*/ 84912 w 114300"/>
              <a:gd name="connsiteY65" fmla="*/ 19050 h 152400"/>
              <a:gd name="connsiteX66" fmla="*/ 71438 w 114300"/>
              <a:gd name="connsiteY66" fmla="*/ 28575 h 152400"/>
              <a:gd name="connsiteX67" fmla="*/ 42863 w 114300"/>
              <a:gd name="connsiteY67" fmla="*/ 28575 h 152400"/>
              <a:gd name="connsiteX68" fmla="*/ 29388 w 114300"/>
              <a:gd name="connsiteY68" fmla="*/ 190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4300" h="152400">
                <a:moveTo>
                  <a:pt x="47625" y="61913"/>
                </a:moveTo>
                <a:cubicBezTo>
                  <a:pt x="47625" y="59282"/>
                  <a:pt x="49757" y="57150"/>
                  <a:pt x="52388" y="57150"/>
                </a:cubicBezTo>
                <a:lnTo>
                  <a:pt x="85725" y="57150"/>
                </a:lnTo>
                <a:cubicBezTo>
                  <a:pt x="88355" y="57150"/>
                  <a:pt x="90488" y="59282"/>
                  <a:pt x="90488" y="61913"/>
                </a:cubicBezTo>
                <a:cubicBezTo>
                  <a:pt x="90488" y="64543"/>
                  <a:pt x="88355" y="66675"/>
                  <a:pt x="85725" y="66675"/>
                </a:cubicBezTo>
                <a:lnTo>
                  <a:pt x="52388" y="66675"/>
                </a:lnTo>
                <a:cubicBezTo>
                  <a:pt x="49757" y="66675"/>
                  <a:pt x="47625" y="64543"/>
                  <a:pt x="47625" y="61913"/>
                </a:cubicBezTo>
                <a:close/>
                <a:moveTo>
                  <a:pt x="47625" y="90488"/>
                </a:moveTo>
                <a:cubicBezTo>
                  <a:pt x="47625" y="87858"/>
                  <a:pt x="49757" y="85725"/>
                  <a:pt x="52388" y="85725"/>
                </a:cubicBezTo>
                <a:lnTo>
                  <a:pt x="85725" y="85725"/>
                </a:lnTo>
                <a:cubicBezTo>
                  <a:pt x="88355" y="85725"/>
                  <a:pt x="90488" y="87858"/>
                  <a:pt x="90488" y="90488"/>
                </a:cubicBezTo>
                <a:cubicBezTo>
                  <a:pt x="90488" y="93117"/>
                  <a:pt x="88355" y="95250"/>
                  <a:pt x="85725" y="95250"/>
                </a:cubicBezTo>
                <a:lnTo>
                  <a:pt x="52388" y="95250"/>
                </a:lnTo>
                <a:cubicBezTo>
                  <a:pt x="49757" y="95250"/>
                  <a:pt x="47625" y="93117"/>
                  <a:pt x="47625" y="90488"/>
                </a:cubicBezTo>
                <a:close/>
                <a:moveTo>
                  <a:pt x="47625" y="119063"/>
                </a:moveTo>
                <a:cubicBezTo>
                  <a:pt x="47625" y="116433"/>
                  <a:pt x="49757" y="114300"/>
                  <a:pt x="52388" y="114300"/>
                </a:cubicBezTo>
                <a:lnTo>
                  <a:pt x="85725" y="114300"/>
                </a:lnTo>
                <a:cubicBezTo>
                  <a:pt x="88355" y="114300"/>
                  <a:pt x="90488" y="116433"/>
                  <a:pt x="90488" y="119063"/>
                </a:cubicBezTo>
                <a:cubicBezTo>
                  <a:pt x="90488" y="121692"/>
                  <a:pt x="88355" y="123825"/>
                  <a:pt x="85725" y="123825"/>
                </a:cubicBezTo>
                <a:lnTo>
                  <a:pt x="52388" y="123825"/>
                </a:lnTo>
                <a:cubicBezTo>
                  <a:pt x="49757" y="123825"/>
                  <a:pt x="47625" y="121692"/>
                  <a:pt x="47625" y="119063"/>
                </a:cubicBezTo>
                <a:close/>
                <a:moveTo>
                  <a:pt x="38100" y="61913"/>
                </a:moveTo>
                <a:cubicBezTo>
                  <a:pt x="38100" y="65858"/>
                  <a:pt x="34902" y="69056"/>
                  <a:pt x="30956" y="69056"/>
                </a:cubicBezTo>
                <a:cubicBezTo>
                  <a:pt x="27011" y="69056"/>
                  <a:pt x="23813" y="65858"/>
                  <a:pt x="23813" y="61913"/>
                </a:cubicBezTo>
                <a:cubicBezTo>
                  <a:pt x="23813" y="57967"/>
                  <a:pt x="27011" y="54769"/>
                  <a:pt x="30956" y="54769"/>
                </a:cubicBezTo>
                <a:cubicBezTo>
                  <a:pt x="34902" y="54769"/>
                  <a:pt x="38100" y="57967"/>
                  <a:pt x="38100" y="61913"/>
                </a:cubicBezTo>
                <a:close/>
                <a:moveTo>
                  <a:pt x="38100" y="90488"/>
                </a:moveTo>
                <a:cubicBezTo>
                  <a:pt x="38100" y="94433"/>
                  <a:pt x="34902" y="97631"/>
                  <a:pt x="30956" y="97631"/>
                </a:cubicBezTo>
                <a:cubicBezTo>
                  <a:pt x="27011" y="97631"/>
                  <a:pt x="23813" y="94433"/>
                  <a:pt x="23813" y="90488"/>
                </a:cubicBezTo>
                <a:cubicBezTo>
                  <a:pt x="23813" y="86542"/>
                  <a:pt x="27011" y="83344"/>
                  <a:pt x="30956" y="83344"/>
                </a:cubicBezTo>
                <a:cubicBezTo>
                  <a:pt x="34902" y="83344"/>
                  <a:pt x="38100" y="86542"/>
                  <a:pt x="38100" y="90488"/>
                </a:cubicBezTo>
                <a:close/>
                <a:moveTo>
                  <a:pt x="30956" y="126206"/>
                </a:moveTo>
                <a:cubicBezTo>
                  <a:pt x="34902" y="126206"/>
                  <a:pt x="38100" y="123008"/>
                  <a:pt x="38100" y="119063"/>
                </a:cubicBezTo>
                <a:cubicBezTo>
                  <a:pt x="38100" y="115117"/>
                  <a:pt x="34902" y="111919"/>
                  <a:pt x="30956" y="111919"/>
                </a:cubicBezTo>
                <a:cubicBezTo>
                  <a:pt x="27011" y="111919"/>
                  <a:pt x="23813" y="115117"/>
                  <a:pt x="23813" y="119063"/>
                </a:cubicBezTo>
                <a:cubicBezTo>
                  <a:pt x="23813" y="123008"/>
                  <a:pt x="27011" y="126206"/>
                  <a:pt x="30956" y="126206"/>
                </a:cubicBezTo>
                <a:close/>
                <a:moveTo>
                  <a:pt x="29388" y="9525"/>
                </a:moveTo>
                <a:cubicBezTo>
                  <a:pt x="31349" y="3976"/>
                  <a:pt x="36642" y="0"/>
                  <a:pt x="42863" y="0"/>
                </a:cubicBezTo>
                <a:lnTo>
                  <a:pt x="71438" y="0"/>
                </a:lnTo>
                <a:cubicBezTo>
                  <a:pt x="77658" y="0"/>
                  <a:pt x="82950" y="3976"/>
                  <a:pt x="84912" y="9525"/>
                </a:cubicBezTo>
                <a:lnTo>
                  <a:pt x="100013" y="9525"/>
                </a:lnTo>
                <a:cubicBezTo>
                  <a:pt x="107903" y="9525"/>
                  <a:pt x="114300" y="15922"/>
                  <a:pt x="114300" y="23813"/>
                </a:cubicBezTo>
                <a:lnTo>
                  <a:pt x="114300" y="138113"/>
                </a:lnTo>
                <a:cubicBezTo>
                  <a:pt x="114300" y="146003"/>
                  <a:pt x="107903" y="152400"/>
                  <a:pt x="100013" y="152400"/>
                </a:cubicBezTo>
                <a:lnTo>
                  <a:pt x="14288" y="152400"/>
                </a:lnTo>
                <a:cubicBezTo>
                  <a:pt x="6397" y="152400"/>
                  <a:pt x="0" y="146003"/>
                  <a:pt x="0" y="138113"/>
                </a:cubicBezTo>
                <a:lnTo>
                  <a:pt x="0" y="23813"/>
                </a:lnTo>
                <a:cubicBezTo>
                  <a:pt x="0" y="15922"/>
                  <a:pt x="6397" y="9525"/>
                  <a:pt x="14288" y="9525"/>
                </a:cubicBezTo>
                <a:lnTo>
                  <a:pt x="29388" y="9525"/>
                </a:lnTo>
                <a:close/>
                <a:moveTo>
                  <a:pt x="42863" y="9525"/>
                </a:moveTo>
                <a:cubicBezTo>
                  <a:pt x="40232" y="9525"/>
                  <a:pt x="38100" y="11657"/>
                  <a:pt x="38100" y="14288"/>
                </a:cubicBezTo>
                <a:cubicBezTo>
                  <a:pt x="38100" y="16918"/>
                  <a:pt x="40232" y="19050"/>
                  <a:pt x="42863" y="19050"/>
                </a:cubicBezTo>
                <a:lnTo>
                  <a:pt x="71438" y="19050"/>
                </a:lnTo>
                <a:cubicBezTo>
                  <a:pt x="74067" y="19050"/>
                  <a:pt x="76200" y="16918"/>
                  <a:pt x="76200" y="14288"/>
                </a:cubicBezTo>
                <a:cubicBezTo>
                  <a:pt x="76200" y="11657"/>
                  <a:pt x="74067" y="9525"/>
                  <a:pt x="71438" y="9525"/>
                </a:cubicBezTo>
                <a:lnTo>
                  <a:pt x="42863" y="9525"/>
                </a:lnTo>
                <a:close/>
                <a:moveTo>
                  <a:pt x="29388" y="19050"/>
                </a:moveTo>
                <a:lnTo>
                  <a:pt x="14288" y="19050"/>
                </a:lnTo>
                <a:cubicBezTo>
                  <a:pt x="11657" y="19050"/>
                  <a:pt x="9525" y="21182"/>
                  <a:pt x="9525" y="23813"/>
                </a:cubicBezTo>
                <a:lnTo>
                  <a:pt x="9525" y="138113"/>
                </a:lnTo>
                <a:cubicBezTo>
                  <a:pt x="9525" y="140742"/>
                  <a:pt x="11657" y="142875"/>
                  <a:pt x="14288" y="142875"/>
                </a:cubicBezTo>
                <a:lnTo>
                  <a:pt x="100013" y="142875"/>
                </a:lnTo>
                <a:cubicBezTo>
                  <a:pt x="102642" y="142875"/>
                  <a:pt x="104775" y="140742"/>
                  <a:pt x="104775" y="138113"/>
                </a:cubicBezTo>
                <a:lnTo>
                  <a:pt x="104775" y="23813"/>
                </a:lnTo>
                <a:cubicBezTo>
                  <a:pt x="104775" y="21182"/>
                  <a:pt x="102642" y="19050"/>
                  <a:pt x="100013" y="19050"/>
                </a:cubicBezTo>
                <a:lnTo>
                  <a:pt x="84912" y="19050"/>
                </a:lnTo>
                <a:cubicBezTo>
                  <a:pt x="82950" y="24599"/>
                  <a:pt x="77658" y="28575"/>
                  <a:pt x="71438" y="28575"/>
                </a:cubicBezTo>
                <a:lnTo>
                  <a:pt x="42863" y="28575"/>
                </a:lnTo>
                <a:cubicBezTo>
                  <a:pt x="36642" y="28575"/>
                  <a:pt x="31349" y="24599"/>
                  <a:pt x="29388" y="190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55823B25-CBED-D405-01FE-28F89E8DB2E5}"/>
              </a:ext>
            </a:extLst>
          </p:cNvPr>
          <p:cNvGrpSpPr/>
          <p:nvPr/>
        </p:nvGrpSpPr>
        <p:grpSpPr>
          <a:xfrm>
            <a:off x="3158665" y="1376586"/>
            <a:ext cx="375436" cy="462798"/>
            <a:chOff x="8228821" y="3562146"/>
            <a:chExt cx="375436" cy="462798"/>
          </a:xfrm>
        </p:grpSpPr>
        <p:sp>
          <p:nvSpPr>
            <p:cNvPr id="16" name="Freeform 79">
              <a:extLst>
                <a:ext uri="{FF2B5EF4-FFF2-40B4-BE49-F238E27FC236}">
                  <a16:creationId xmlns:a16="http://schemas.microsoft.com/office/drawing/2014/main" id="{54DC0B0E-8848-BE53-B5A7-E08EF7AFEFA5}"/>
                </a:ext>
              </a:extLst>
            </p:cNvPr>
            <p:cNvSpPr/>
            <p:nvPr/>
          </p:nvSpPr>
          <p:spPr>
            <a:xfrm>
              <a:off x="8228821" y="3562146"/>
              <a:ext cx="375436" cy="462798"/>
            </a:xfrm>
            <a:custGeom>
              <a:avLst/>
              <a:gdLst>
                <a:gd name="connsiteX0" fmla="*/ 385652 w 435954"/>
                <a:gd name="connsiteY0" fmla="*/ 218397 h 537398"/>
                <a:gd name="connsiteX1" fmla="*/ 385652 w 435954"/>
                <a:gd name="connsiteY1" fmla="*/ 171028 h 537398"/>
                <a:gd name="connsiteX2" fmla="*/ 230553 w 435954"/>
                <a:gd name="connsiteY2" fmla="*/ 419 h 537398"/>
                <a:gd name="connsiteX3" fmla="*/ 217977 w 435954"/>
                <a:gd name="connsiteY3" fmla="*/ 0 h 537398"/>
                <a:gd name="connsiteX4" fmla="*/ 50303 w 435954"/>
                <a:gd name="connsiteY4" fmla="*/ 167675 h 537398"/>
                <a:gd name="connsiteX5" fmla="*/ 50303 w 435954"/>
                <a:gd name="connsiteY5" fmla="*/ 218816 h 537398"/>
                <a:gd name="connsiteX6" fmla="*/ 0 w 435954"/>
                <a:gd name="connsiteY6" fmla="*/ 218816 h 537398"/>
                <a:gd name="connsiteX7" fmla="*/ 0 w 435954"/>
                <a:gd name="connsiteY7" fmla="*/ 537398 h 537398"/>
                <a:gd name="connsiteX8" fmla="*/ 435954 w 435954"/>
                <a:gd name="connsiteY8" fmla="*/ 537398 h 537398"/>
                <a:gd name="connsiteX9" fmla="*/ 435954 w 435954"/>
                <a:gd name="connsiteY9" fmla="*/ 218816 h 537398"/>
                <a:gd name="connsiteX10" fmla="*/ 385652 w 435954"/>
                <a:gd name="connsiteY10" fmla="*/ 218816 h 537398"/>
                <a:gd name="connsiteX11" fmla="*/ 385652 w 435954"/>
                <a:gd name="connsiteY11" fmla="*/ 218397 h 537398"/>
                <a:gd name="connsiteX12" fmla="*/ 101024 w 435954"/>
                <a:gd name="connsiteY12" fmla="*/ 167675 h 537398"/>
                <a:gd name="connsiteX13" fmla="*/ 218396 w 435954"/>
                <a:gd name="connsiteY13" fmla="*/ 50302 h 537398"/>
                <a:gd name="connsiteX14" fmla="*/ 227199 w 435954"/>
                <a:gd name="connsiteY14" fmla="*/ 50722 h 537398"/>
                <a:gd name="connsiteX15" fmla="*/ 335349 w 435954"/>
                <a:gd name="connsiteY15" fmla="*/ 171028 h 537398"/>
                <a:gd name="connsiteX16" fmla="*/ 335349 w 435954"/>
                <a:gd name="connsiteY16" fmla="*/ 218397 h 537398"/>
                <a:gd name="connsiteX17" fmla="*/ 101024 w 435954"/>
                <a:gd name="connsiteY17" fmla="*/ 218397 h 537398"/>
                <a:gd name="connsiteX18" fmla="*/ 101024 w 435954"/>
                <a:gd name="connsiteY18" fmla="*/ 167675 h 537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5954" h="537398">
                  <a:moveTo>
                    <a:pt x="385652" y="218397"/>
                  </a:moveTo>
                  <a:lnTo>
                    <a:pt x="385652" y="171028"/>
                  </a:lnTo>
                  <a:cubicBezTo>
                    <a:pt x="385652" y="82580"/>
                    <a:pt x="318582" y="6707"/>
                    <a:pt x="230553" y="419"/>
                  </a:cubicBezTo>
                  <a:cubicBezTo>
                    <a:pt x="226361" y="0"/>
                    <a:pt x="222169" y="0"/>
                    <a:pt x="217977" y="0"/>
                  </a:cubicBezTo>
                  <a:cubicBezTo>
                    <a:pt x="125337" y="0"/>
                    <a:pt x="50303" y="75035"/>
                    <a:pt x="50303" y="167675"/>
                  </a:cubicBezTo>
                  <a:lnTo>
                    <a:pt x="50303" y="218816"/>
                  </a:lnTo>
                  <a:lnTo>
                    <a:pt x="0" y="218816"/>
                  </a:lnTo>
                  <a:lnTo>
                    <a:pt x="0" y="537398"/>
                  </a:lnTo>
                  <a:lnTo>
                    <a:pt x="435954" y="537398"/>
                  </a:lnTo>
                  <a:lnTo>
                    <a:pt x="435954" y="218816"/>
                  </a:lnTo>
                  <a:lnTo>
                    <a:pt x="385652" y="218816"/>
                  </a:lnTo>
                  <a:lnTo>
                    <a:pt x="385652" y="218397"/>
                  </a:lnTo>
                  <a:close/>
                  <a:moveTo>
                    <a:pt x="101024" y="167675"/>
                  </a:moveTo>
                  <a:cubicBezTo>
                    <a:pt x="101024" y="103120"/>
                    <a:pt x="153422" y="50302"/>
                    <a:pt x="218396" y="50302"/>
                  </a:cubicBezTo>
                  <a:cubicBezTo>
                    <a:pt x="221331" y="50302"/>
                    <a:pt x="224265" y="50302"/>
                    <a:pt x="227199" y="50722"/>
                  </a:cubicBezTo>
                  <a:cubicBezTo>
                    <a:pt x="287562" y="54914"/>
                    <a:pt x="335349" y="107731"/>
                    <a:pt x="335349" y="171028"/>
                  </a:cubicBezTo>
                  <a:lnTo>
                    <a:pt x="335349" y="218397"/>
                  </a:lnTo>
                  <a:lnTo>
                    <a:pt x="101024" y="218397"/>
                  </a:lnTo>
                  <a:lnTo>
                    <a:pt x="101024" y="167675"/>
                  </a:lnTo>
                  <a:close/>
                </a:path>
              </a:pathLst>
            </a:custGeom>
            <a:gradFill>
              <a:gsLst>
                <a:gs pos="0">
                  <a:srgbClr val="0078D4"/>
                </a:gs>
                <a:gs pos="100000">
                  <a:srgbClr val="243A5E"/>
                </a:gs>
              </a:gsLst>
              <a:lin ang="5400000" scaled="1"/>
            </a:gra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reeform 80">
              <a:extLst>
                <a:ext uri="{FF2B5EF4-FFF2-40B4-BE49-F238E27FC236}">
                  <a16:creationId xmlns:a16="http://schemas.microsoft.com/office/drawing/2014/main" id="{3A320472-6A1A-804D-C209-C5EA3B732F56}"/>
                </a:ext>
              </a:extLst>
            </p:cNvPr>
            <p:cNvSpPr/>
            <p:nvPr/>
          </p:nvSpPr>
          <p:spPr>
            <a:xfrm>
              <a:off x="8373220" y="3798247"/>
              <a:ext cx="86639" cy="86638"/>
            </a:xfrm>
            <a:custGeom>
              <a:avLst/>
              <a:gdLst>
                <a:gd name="connsiteX0" fmla="*/ 100605 w 100604"/>
                <a:gd name="connsiteY0" fmla="*/ 49883 h 100604"/>
                <a:gd name="connsiteX1" fmla="*/ 100605 w 100604"/>
                <a:gd name="connsiteY1" fmla="*/ 51141 h 100604"/>
                <a:gd name="connsiteX2" fmla="*/ 50722 w 100604"/>
                <a:gd name="connsiteY2" fmla="*/ 100605 h 100604"/>
                <a:gd name="connsiteX3" fmla="*/ 49464 w 100604"/>
                <a:gd name="connsiteY3" fmla="*/ 100605 h 100604"/>
                <a:gd name="connsiteX4" fmla="*/ 0 w 100604"/>
                <a:gd name="connsiteY4" fmla="*/ 50722 h 100604"/>
                <a:gd name="connsiteX5" fmla="*/ 0 w 100604"/>
                <a:gd name="connsiteY5" fmla="*/ 49464 h 100604"/>
                <a:gd name="connsiteX6" fmla="*/ 49883 w 100604"/>
                <a:gd name="connsiteY6" fmla="*/ 0 h 100604"/>
                <a:gd name="connsiteX7" fmla="*/ 51141 w 100604"/>
                <a:gd name="connsiteY7" fmla="*/ 0 h 100604"/>
                <a:gd name="connsiteX8" fmla="*/ 100605 w 100604"/>
                <a:gd name="connsiteY8" fmla="*/ 49883 h 10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604" h="100604">
                  <a:moveTo>
                    <a:pt x="100605" y="49883"/>
                  </a:moveTo>
                  <a:lnTo>
                    <a:pt x="100605" y="51141"/>
                  </a:lnTo>
                  <a:cubicBezTo>
                    <a:pt x="100605" y="78388"/>
                    <a:pt x="78388" y="100605"/>
                    <a:pt x="50722" y="100605"/>
                  </a:cubicBezTo>
                  <a:lnTo>
                    <a:pt x="49464" y="100605"/>
                  </a:lnTo>
                  <a:cubicBezTo>
                    <a:pt x="22217" y="100605"/>
                    <a:pt x="0" y="78388"/>
                    <a:pt x="0" y="50722"/>
                  </a:cubicBezTo>
                  <a:lnTo>
                    <a:pt x="0" y="49464"/>
                  </a:lnTo>
                  <a:cubicBezTo>
                    <a:pt x="0" y="22217"/>
                    <a:pt x="22217" y="0"/>
                    <a:pt x="49883" y="0"/>
                  </a:cubicBezTo>
                  <a:lnTo>
                    <a:pt x="51141" y="0"/>
                  </a:lnTo>
                  <a:cubicBezTo>
                    <a:pt x="78388" y="0"/>
                    <a:pt x="100605" y="22217"/>
                    <a:pt x="100605" y="49883"/>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8" name="Freeform 81">
              <a:extLst>
                <a:ext uri="{FF2B5EF4-FFF2-40B4-BE49-F238E27FC236}">
                  <a16:creationId xmlns:a16="http://schemas.microsoft.com/office/drawing/2014/main" id="{1F77A603-24A4-7A70-AA90-68C3297F06D1}"/>
                </a:ext>
              </a:extLst>
            </p:cNvPr>
            <p:cNvSpPr/>
            <p:nvPr/>
          </p:nvSpPr>
          <p:spPr>
            <a:xfrm>
              <a:off x="8394879" y="3841923"/>
              <a:ext cx="43319" cy="101079"/>
            </a:xfrm>
            <a:custGeom>
              <a:avLst/>
              <a:gdLst>
                <a:gd name="connsiteX0" fmla="*/ 25151 w 50302"/>
                <a:gd name="connsiteY0" fmla="*/ 117372 h 117372"/>
                <a:gd name="connsiteX1" fmla="*/ 0 w 50302"/>
                <a:gd name="connsiteY1" fmla="*/ 92221 h 117372"/>
                <a:gd name="connsiteX2" fmla="*/ 0 w 50302"/>
                <a:gd name="connsiteY2" fmla="*/ 25151 h 117372"/>
                <a:gd name="connsiteX3" fmla="*/ 25151 w 50302"/>
                <a:gd name="connsiteY3" fmla="*/ 0 h 117372"/>
                <a:gd name="connsiteX4" fmla="*/ 50302 w 50302"/>
                <a:gd name="connsiteY4" fmla="*/ 25151 h 117372"/>
                <a:gd name="connsiteX5" fmla="*/ 50302 w 50302"/>
                <a:gd name="connsiteY5" fmla="*/ 92640 h 117372"/>
                <a:gd name="connsiteX6" fmla="*/ 25151 w 50302"/>
                <a:gd name="connsiteY6" fmla="*/ 117372 h 117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302" h="117372">
                  <a:moveTo>
                    <a:pt x="25151" y="117372"/>
                  </a:moveTo>
                  <a:cubicBezTo>
                    <a:pt x="10899" y="117372"/>
                    <a:pt x="0" y="106054"/>
                    <a:pt x="0" y="92221"/>
                  </a:cubicBezTo>
                  <a:lnTo>
                    <a:pt x="0" y="25151"/>
                  </a:lnTo>
                  <a:cubicBezTo>
                    <a:pt x="0" y="11318"/>
                    <a:pt x="11318" y="0"/>
                    <a:pt x="25151" y="0"/>
                  </a:cubicBezTo>
                  <a:cubicBezTo>
                    <a:pt x="38984" y="0"/>
                    <a:pt x="50302" y="11318"/>
                    <a:pt x="50302" y="25151"/>
                  </a:cubicBezTo>
                  <a:lnTo>
                    <a:pt x="50302" y="92640"/>
                  </a:lnTo>
                  <a:cubicBezTo>
                    <a:pt x="50302" y="106474"/>
                    <a:pt x="38984" y="117372"/>
                    <a:pt x="25151" y="117372"/>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19" name="TextBox 18">
            <a:extLst>
              <a:ext uri="{FF2B5EF4-FFF2-40B4-BE49-F238E27FC236}">
                <a16:creationId xmlns:a16="http://schemas.microsoft.com/office/drawing/2014/main" id="{DEF66347-214A-FC93-5F05-16EF87A40990}"/>
              </a:ext>
            </a:extLst>
          </p:cNvPr>
          <p:cNvSpPr txBox="1"/>
          <p:nvPr/>
        </p:nvSpPr>
        <p:spPr>
          <a:xfrm>
            <a:off x="1206200" y="3602332"/>
            <a:ext cx="3283526"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Protect data throughout the entire data lifecycle</a:t>
            </a:r>
          </a:p>
        </p:txBody>
      </p:sp>
      <p:sp>
        <p:nvSpPr>
          <p:cNvPr id="20" name="TextBox 19">
            <a:extLst>
              <a:ext uri="{FF2B5EF4-FFF2-40B4-BE49-F238E27FC236}">
                <a16:creationId xmlns:a16="http://schemas.microsoft.com/office/drawing/2014/main" id="{B367A099-4426-7E90-C64B-7B9052778BA4}"/>
              </a:ext>
            </a:extLst>
          </p:cNvPr>
          <p:cNvSpPr txBox="1"/>
          <p:nvPr/>
        </p:nvSpPr>
        <p:spPr>
          <a:xfrm>
            <a:off x="6095999" y="1478604"/>
            <a:ext cx="5510783" cy="62324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dirty="0">
                <a:ln>
                  <a:noFill/>
                </a:ln>
                <a:effectLst/>
                <a:uLnTx/>
                <a:uFillTx/>
                <a:latin typeface="Segoe UI Semibold"/>
                <a:ea typeface="+mn-ea"/>
                <a:cs typeface="+mn-cs"/>
              </a:rPr>
              <a:t>Save Money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Bring more workloads to the Cloud, even with sensitive data</a:t>
            </a:r>
          </a:p>
        </p:txBody>
      </p:sp>
      <p:sp>
        <p:nvSpPr>
          <p:cNvPr id="21" name="TextBox 20">
            <a:extLst>
              <a:ext uri="{FF2B5EF4-FFF2-40B4-BE49-F238E27FC236}">
                <a16:creationId xmlns:a16="http://schemas.microsoft.com/office/drawing/2014/main" id="{0A4642E2-F052-5088-EC09-F420CF0DACC1}"/>
              </a:ext>
            </a:extLst>
          </p:cNvPr>
          <p:cNvSpPr txBox="1"/>
          <p:nvPr/>
        </p:nvSpPr>
        <p:spPr>
          <a:xfrm>
            <a:off x="6095999" y="2619296"/>
            <a:ext cx="5510783" cy="62324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dirty="0">
                <a:ln>
                  <a:noFill/>
                </a:ln>
                <a:effectLst/>
                <a:uLnTx/>
                <a:uFillTx/>
                <a:latin typeface="Segoe UI Semibold"/>
                <a:ea typeface="+mn-ea"/>
                <a:cs typeface="+mn-cs"/>
              </a:rPr>
              <a:t>Unlock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Enable insights without ceding access or control over data</a:t>
            </a:r>
          </a:p>
        </p:txBody>
      </p:sp>
      <p:sp>
        <p:nvSpPr>
          <p:cNvPr id="22" name="TextBox 21">
            <a:extLst>
              <a:ext uri="{FF2B5EF4-FFF2-40B4-BE49-F238E27FC236}">
                <a16:creationId xmlns:a16="http://schemas.microsoft.com/office/drawing/2014/main" id="{E5EB6A45-4362-ACFF-1DE6-B09D2F7057D7}"/>
              </a:ext>
            </a:extLst>
          </p:cNvPr>
          <p:cNvSpPr txBox="1"/>
          <p:nvPr/>
        </p:nvSpPr>
        <p:spPr>
          <a:xfrm>
            <a:off x="6095999" y="3759988"/>
            <a:ext cx="5763492" cy="62324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dirty="0">
                <a:ln>
                  <a:noFill/>
                </a:ln>
                <a:effectLst/>
                <a:uLnTx/>
                <a:uFillTx/>
                <a:latin typeface="Segoe UI Semibold"/>
                <a:ea typeface="+mn-ea"/>
                <a:cs typeface="+mn-cs"/>
              </a:rPr>
              <a:t>Be Compliant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Meet increasingly stringent privacy and security regulatory requirements</a:t>
            </a:r>
          </a:p>
        </p:txBody>
      </p:sp>
      <p:sp>
        <p:nvSpPr>
          <p:cNvPr id="23" name="TextBox 22">
            <a:extLst>
              <a:ext uri="{FF2B5EF4-FFF2-40B4-BE49-F238E27FC236}">
                <a16:creationId xmlns:a16="http://schemas.microsoft.com/office/drawing/2014/main" id="{4320EE85-80C5-BCA7-A03B-D208FFA6C76F}"/>
              </a:ext>
            </a:extLst>
          </p:cNvPr>
          <p:cNvSpPr txBox="1"/>
          <p:nvPr/>
        </p:nvSpPr>
        <p:spPr>
          <a:xfrm>
            <a:off x="6095999" y="4900681"/>
            <a:ext cx="5510783" cy="623248"/>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dirty="0">
                <a:ln>
                  <a:noFill/>
                </a:ln>
                <a:effectLst/>
                <a:uLnTx/>
                <a:uFillTx/>
                <a:latin typeface="Segoe UI Semibold"/>
                <a:ea typeface="+mn-ea"/>
                <a:cs typeface="+mn-cs"/>
              </a:rPr>
              <a:t>Trust and Verify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Stay in control of data access by verifying data is protected</a:t>
            </a:r>
          </a:p>
        </p:txBody>
      </p:sp>
      <p:sp>
        <p:nvSpPr>
          <p:cNvPr id="24" name="TextBox 23">
            <a:extLst>
              <a:ext uri="{FF2B5EF4-FFF2-40B4-BE49-F238E27FC236}">
                <a16:creationId xmlns:a16="http://schemas.microsoft.com/office/drawing/2014/main" id="{BE85A281-332F-9E28-3435-53C81BFCF720}"/>
              </a:ext>
            </a:extLst>
          </p:cNvPr>
          <p:cNvSpPr txBox="1"/>
          <p:nvPr/>
        </p:nvSpPr>
        <p:spPr>
          <a:xfrm>
            <a:off x="3659465" y="1484956"/>
            <a:ext cx="900965" cy="342100"/>
          </a:xfrm>
          <a:prstGeom prst="roundRect">
            <a:avLst>
              <a:gd name="adj" fmla="val 50000"/>
            </a:avLst>
          </a:prstGeom>
          <a:gradFill flip="none" rotWithShape="1">
            <a:gsLst>
              <a:gs pos="78000">
                <a:schemeClr val="accent1">
                  <a:lumMod val="60000"/>
                  <a:lumOff val="40000"/>
                </a:schemeClr>
              </a:gs>
              <a:gs pos="0">
                <a:schemeClr val="accent1">
                  <a:lumMod val="40000"/>
                  <a:lumOff val="60000"/>
                </a:schemeClr>
              </a:gs>
            </a:gsLst>
            <a:lin ang="0" scaled="1"/>
            <a:tileRect/>
          </a:gradFill>
          <a:ln w="19050">
            <a:no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NEW!</a:t>
            </a:r>
          </a:p>
        </p:txBody>
      </p:sp>
      <p:sp>
        <p:nvSpPr>
          <p:cNvPr id="25" name="TextBox 24">
            <a:extLst>
              <a:ext uri="{FF2B5EF4-FFF2-40B4-BE49-F238E27FC236}">
                <a16:creationId xmlns:a16="http://schemas.microsoft.com/office/drawing/2014/main" id="{083EAD00-ED8B-862C-CAEF-DE1F2687DF27}"/>
              </a:ext>
            </a:extLst>
          </p:cNvPr>
          <p:cNvSpPr txBox="1"/>
          <p:nvPr/>
        </p:nvSpPr>
        <p:spPr>
          <a:xfrm>
            <a:off x="577881" y="149524"/>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Azure Confidential Computing</a:t>
            </a:r>
          </a:p>
        </p:txBody>
      </p:sp>
    </p:spTree>
    <p:extLst>
      <p:ext uri="{BB962C8B-B14F-4D97-AF65-F5344CB8AC3E}">
        <p14:creationId xmlns:p14="http://schemas.microsoft.com/office/powerpoint/2010/main" val="201773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outVertical)">
                                      <p:cBhvr>
                                        <p:cTn id="10" dur="500"/>
                                        <p:tgtEl>
                                          <p:spTgt spid="7"/>
                                        </p:tgtEl>
                                      </p:cBhvr>
                                    </p:animEffect>
                                  </p:childTnLst>
                                </p:cTn>
                              </p:par>
                              <p:par>
                                <p:cTn id="11" presetID="16" presetClass="entr" presetSubtype="37"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outVertical)">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9846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R="0" indent="0" algn="ctr" defTabSz="609453" fontAlgn="auto">
              <a:lnSpc>
                <a:spcPct val="100000"/>
              </a:lnSpc>
              <a:spcBef>
                <a:spcPts val="0"/>
              </a:spcBef>
              <a:spcAft>
                <a:spcPts val="0"/>
              </a:spcAft>
              <a:buClrTx/>
              <a:buSzTx/>
              <a:buFontTx/>
              <a:buNone/>
              <a:tabLst/>
              <a:defRPr/>
            </a:pPr>
            <a:r>
              <a:rPr lang="en-GB" sz="1600" kern="0">
                <a:solidFill>
                  <a:srgbClr val="00B0F0"/>
                </a:solidFill>
                <a:latin typeface="Segoe UI Semibold"/>
              </a:rPr>
              <a:t>Azure 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lvl="0" algn="ctr" defTabSz="609453">
              <a:defRPr/>
            </a:pPr>
            <a:r>
              <a:rPr lang="en-GB" sz="1600" kern="0">
                <a:solidFill>
                  <a:srgbClr val="00B0F0"/>
                </a:solidFill>
                <a:latin typeface="Segoe UI Semibold"/>
              </a:rPr>
              <a:t>Hyper-V 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D24DCC0-715B-5637-0F39-D55E91F30F23}"/>
              </a:ext>
            </a:extLst>
          </p:cNvPr>
          <p:cNvSpPr txBox="1"/>
          <p:nvPr/>
        </p:nvSpPr>
        <p:spPr>
          <a:xfrm>
            <a:off x="5537200" y="3149495"/>
            <a:ext cx="5528733" cy="785151"/>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kern="0">
                <a:solidFill>
                  <a:srgbClr val="00B0F0"/>
                </a:solidFill>
                <a:latin typeface="Segoe UI Semibold"/>
              </a:rPr>
              <a:t>At Microsoft, we evolved our virtualization stack so that a Confidential VM can be:</a:t>
            </a:r>
          </a:p>
        </p:txBody>
      </p:sp>
      <p:grpSp>
        <p:nvGrpSpPr>
          <p:cNvPr id="6" name="Group 5">
            <a:extLst>
              <a:ext uri="{FF2B5EF4-FFF2-40B4-BE49-F238E27FC236}">
                <a16:creationId xmlns:a16="http://schemas.microsoft.com/office/drawing/2014/main" id="{25100709-D513-9538-F53C-8B59EF5496B8}"/>
              </a:ext>
            </a:extLst>
          </p:cNvPr>
          <p:cNvGrpSpPr/>
          <p:nvPr/>
        </p:nvGrpSpPr>
        <p:grpSpPr>
          <a:xfrm>
            <a:off x="5537200" y="4183839"/>
            <a:ext cx="5528733" cy="1180712"/>
            <a:chOff x="3794095" y="744180"/>
            <a:chExt cx="4886748" cy="1180712"/>
          </a:xfrm>
        </p:grpSpPr>
        <p:sp>
          <p:nvSpPr>
            <p:cNvPr id="7" name="Rectangle 64">
              <a:extLst>
                <a:ext uri="{FF2B5EF4-FFF2-40B4-BE49-F238E27FC236}">
                  <a16:creationId xmlns:a16="http://schemas.microsoft.com/office/drawing/2014/main" id="{C97E6152-9E95-D8DD-C0A4-69AA7E6F5643}"/>
                </a:ext>
              </a:extLst>
            </p:cNvPr>
            <p:cNvSpPr/>
            <p:nvPr/>
          </p:nvSpPr>
          <p:spPr bwMode="auto">
            <a:xfrm>
              <a:off x="3794095" y="744180"/>
              <a:ext cx="4886748" cy="1180712"/>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8" name="TextBox 36">
              <a:extLst>
                <a:ext uri="{FF2B5EF4-FFF2-40B4-BE49-F238E27FC236}">
                  <a16:creationId xmlns:a16="http://schemas.microsoft.com/office/drawing/2014/main" id="{7DE206EC-8DBF-3FE4-66D3-7E6B76BD0085}"/>
                </a:ext>
              </a:extLst>
            </p:cNvPr>
            <p:cNvSpPr txBox="1"/>
            <p:nvPr/>
          </p:nvSpPr>
          <p:spPr>
            <a:xfrm>
              <a:off x="3893235" y="855716"/>
              <a:ext cx="4293696" cy="984885"/>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executed inside a TEE</a:t>
              </a:r>
              <a:r>
                <a:rPr kumimoji="0" lang="en-US" sz="1600" b="0" i="0" u="none" strike="noStrike" kern="1200" cap="none" spc="0" normalizeH="0" baseline="0" noProof="0">
                  <a:ln>
                    <a:noFill/>
                  </a:ln>
                  <a:solidFill>
                    <a:srgbClr val="FFFFFF"/>
                  </a:solidFill>
                  <a:effectLst/>
                  <a:uLnTx/>
                  <a:uFillTx/>
                  <a:latin typeface="Segoe UI"/>
                  <a:ea typeface="+mn-ea"/>
                  <a:cs typeface="+mn-cs"/>
                </a:rPr>
                <a:t>, whereby code and data within the entire VM is protected from the </a:t>
              </a:r>
              <a:r>
                <a:rPr kumimoji="0" lang="en-US" sz="1600" b="1" i="0" u="none" strike="noStrike" kern="1200" cap="none" spc="0" normalizeH="0" baseline="0" noProof="0">
                  <a:ln>
                    <a:noFill/>
                  </a:ln>
                  <a:solidFill>
                    <a:srgbClr val="FFFFFF"/>
                  </a:solidFill>
                  <a:effectLst/>
                  <a:uLnTx/>
                  <a:uFillTx/>
                  <a:latin typeface="Segoe UI"/>
                  <a:ea typeface="+mn-ea"/>
                  <a:cs typeface="+mn-cs"/>
                </a:rPr>
                <a:t>hypervisor</a:t>
              </a:r>
              <a:r>
                <a:rPr kumimoji="0" lang="en-US" sz="1600" b="0" i="0" u="none" strike="noStrike" kern="1200" cap="none" spc="0" normalizeH="0" baseline="0" noProof="0">
                  <a:ln>
                    <a:noFill/>
                  </a:ln>
                  <a:solidFill>
                    <a:srgbClr val="FFFFFF"/>
                  </a:solidFill>
                  <a:effectLst/>
                  <a:uLnTx/>
                  <a:uFillTx/>
                  <a:latin typeface="Segoe UI"/>
                  <a:ea typeface="+mn-ea"/>
                  <a:cs typeface="+mn-cs"/>
                </a:rPr>
                <a:t> and the </a:t>
              </a:r>
              <a:r>
                <a:rPr kumimoji="0" lang="en-US" sz="1600" b="1" i="0" u="none" strike="noStrike" kern="1200" cap="none" spc="0" normalizeH="0" baseline="0" noProof="0">
                  <a:ln>
                    <a:noFill/>
                  </a:ln>
                  <a:solidFill>
                    <a:srgbClr val="FFFFFF"/>
                  </a:solidFill>
                  <a:effectLst/>
                  <a:uLnTx/>
                  <a:uFillTx/>
                  <a:latin typeface="Segoe UI"/>
                  <a:ea typeface="+mn-ea"/>
                  <a:cs typeface="+mn-cs"/>
                </a:rPr>
                <a:t>host OS</a:t>
              </a:r>
              <a:r>
                <a:rPr kumimoji="0" lang="en-US" sz="1600" b="0" i="0" u="none" strike="noStrike" kern="1200" cap="none" spc="0" normalizeH="0" baseline="0" noProof="0">
                  <a:ln>
                    <a:noFill/>
                  </a:ln>
                  <a:solidFill>
                    <a:srgbClr val="FFFFFF"/>
                  </a:solidFill>
                  <a:effectLst/>
                  <a:uLnTx/>
                  <a:uFillTx/>
                  <a:latin typeface="Segoe UI"/>
                  <a:ea typeface="+mn-ea"/>
                  <a:cs typeface="+mn-cs"/>
                </a:rPr>
                <a:t>, as well as from other confidential VMs and </a:t>
              </a:r>
              <a:r>
                <a:rPr kumimoji="0" lang="en-US" sz="1600" b="1" i="0" u="none" strike="noStrike" kern="1200" cap="none" spc="0" normalizeH="0" baseline="0" noProof="0">
                  <a:ln>
                    <a:noFill/>
                  </a:ln>
                  <a:solidFill>
                    <a:srgbClr val="FFFFFF"/>
                  </a:solidFill>
                  <a:effectLst/>
                  <a:uLnTx/>
                  <a:uFillTx/>
                  <a:latin typeface="Segoe UI"/>
                  <a:ea typeface="+mn-ea"/>
                  <a:cs typeface="+mn-cs"/>
                </a:rPr>
                <a:t>any hosting environment </a:t>
              </a:r>
              <a:r>
                <a:rPr kumimoji="0" lang="en-US" sz="1600" b="0" i="0" u="none" strike="noStrike" kern="1200" cap="none" spc="0" normalizeH="0" baseline="0" noProof="0">
                  <a:ln>
                    <a:noFill/>
                  </a:ln>
                  <a:solidFill>
                    <a:srgbClr val="FFFFFF"/>
                  </a:solidFill>
                  <a:effectLst/>
                  <a:uLnTx/>
                  <a:uFillTx/>
                  <a:latin typeface="Segoe UI"/>
                  <a:ea typeface="+mn-ea"/>
                  <a:cs typeface="+mn-cs"/>
                </a:rPr>
                <a:t>in the TEE.</a:t>
              </a:r>
            </a:p>
          </p:txBody>
        </p:sp>
        <p:pic>
          <p:nvPicPr>
            <p:cNvPr id="9" name="Picture 2" descr="Image">
              <a:extLst>
                <a:ext uri="{FF2B5EF4-FFF2-40B4-BE49-F238E27FC236}">
                  <a16:creationId xmlns:a16="http://schemas.microsoft.com/office/drawing/2014/main" id="{DFC81B9D-413C-D522-FF37-C56D808AC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0424" y="1030945"/>
              <a:ext cx="538250" cy="56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826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786FFAC-167F-4717-A6B3-6EDFC2A0E675}"/>
              </a:ext>
            </a:extLst>
          </p:cNvPr>
          <p:cNvSpPr/>
          <p:nvPr/>
        </p:nvSpPr>
        <p:spPr>
          <a:xfrm>
            <a:off x="9894531" y="6198974"/>
            <a:ext cx="902351" cy="305938"/>
          </a:xfrm>
          <a:prstGeom prst="rect">
            <a:avLst/>
          </a:prstGeom>
        </p:spPr>
        <p:txBody>
          <a:bodyPr wrap="none">
            <a:spAutoFit/>
          </a:bodyPr>
          <a:lstStyle/>
          <a:p>
            <a:pPr defTabSz="914049">
              <a:defRPr/>
            </a:pPr>
            <a:r>
              <a:rPr lang="en-US" sz="1400" spc="294">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a:t>
            </a:r>
            <a:endParaRPr lang="en-US" spc="294">
              <a:solidFill>
                <a:srgbClr val="000000"/>
              </a:solidFill>
              <a:latin typeface="Calibri" panose="020F0502020204030204"/>
            </a:endParaRPr>
          </a:p>
        </p:txBody>
      </p:sp>
      <p:grpSp>
        <p:nvGrpSpPr>
          <p:cNvPr id="26" name="Group 25">
            <a:extLst>
              <a:ext uri="{FF2B5EF4-FFF2-40B4-BE49-F238E27FC236}">
                <a16:creationId xmlns:a16="http://schemas.microsoft.com/office/drawing/2014/main" id="{504DC20E-BBA8-42F5-98DD-BC28016F8CFA}"/>
              </a:ext>
            </a:extLst>
          </p:cNvPr>
          <p:cNvGrpSpPr/>
          <p:nvPr/>
        </p:nvGrpSpPr>
        <p:grpSpPr>
          <a:xfrm>
            <a:off x="627844" y="1529067"/>
            <a:ext cx="3348320" cy="5036491"/>
            <a:chOff x="782998" y="963952"/>
            <a:chExt cx="3609997" cy="5182376"/>
          </a:xfrm>
        </p:grpSpPr>
        <p:sp>
          <p:nvSpPr>
            <p:cNvPr id="19" name="Freeform: Shape 18">
              <a:extLst>
                <a:ext uri="{FF2B5EF4-FFF2-40B4-BE49-F238E27FC236}">
                  <a16:creationId xmlns:a16="http://schemas.microsoft.com/office/drawing/2014/main" id="{64E9F01B-77BA-4ED8-A47F-E9DB5CD32FFE}"/>
                </a:ext>
              </a:extLst>
            </p:cNvPr>
            <p:cNvSpPr/>
            <p:nvPr/>
          </p:nvSpPr>
          <p:spPr>
            <a:xfrm>
              <a:off x="782998" y="4075073"/>
              <a:ext cx="1796802" cy="1031387"/>
            </a:xfrm>
            <a:custGeom>
              <a:avLst/>
              <a:gdLst>
                <a:gd name="connsiteX0" fmla="*/ 898260 w 1796802"/>
                <a:gd name="connsiteY0" fmla="*/ 1031388 h 1031387"/>
                <a:gd name="connsiteX1" fmla="*/ 1796802 w 1796802"/>
                <a:gd name="connsiteY1" fmla="*/ 515552 h 1031387"/>
                <a:gd name="connsiteX2" fmla="*/ 906739 w 1796802"/>
                <a:gd name="connsiteY2" fmla="*/ 0 h 1031387"/>
                <a:gd name="connsiteX3" fmla="*/ 0 w 1796802"/>
                <a:gd name="connsiteY3" fmla="*/ 515552 h 1031387"/>
                <a:gd name="connsiteX4" fmla="*/ 898260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260" y="1031388"/>
                  </a:moveTo>
                  <a:lnTo>
                    <a:pt x="1796802" y="515552"/>
                  </a:lnTo>
                  <a:lnTo>
                    <a:pt x="906739" y="0"/>
                  </a:lnTo>
                  <a:lnTo>
                    <a:pt x="0" y="515552"/>
                  </a:lnTo>
                  <a:lnTo>
                    <a:pt x="898260"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0" name="Freeform: Shape 19">
              <a:extLst>
                <a:ext uri="{FF2B5EF4-FFF2-40B4-BE49-F238E27FC236}">
                  <a16:creationId xmlns:a16="http://schemas.microsoft.com/office/drawing/2014/main" id="{BF37E562-BD43-4C2D-B4FB-3C7EF271BE35}"/>
                </a:ext>
              </a:extLst>
            </p:cNvPr>
            <p:cNvSpPr/>
            <p:nvPr/>
          </p:nvSpPr>
          <p:spPr>
            <a:xfrm>
              <a:off x="782998" y="4590343"/>
              <a:ext cx="898259" cy="1555702"/>
            </a:xfrm>
            <a:custGeom>
              <a:avLst/>
              <a:gdLst>
                <a:gd name="connsiteX0" fmla="*/ 898260 w 898259"/>
                <a:gd name="connsiteY0" fmla="*/ 515835 h 1555702"/>
                <a:gd name="connsiteX1" fmla="*/ 890063 w 898259"/>
                <a:gd name="connsiteY1" fmla="*/ 1555702 h 1555702"/>
                <a:gd name="connsiteX2" fmla="*/ 0 w 898259"/>
                <a:gd name="connsiteY2" fmla="*/ 1039867 h 1555702"/>
                <a:gd name="connsiteX3" fmla="*/ 0 w 898259"/>
                <a:gd name="connsiteY3" fmla="*/ 0 h 1555702"/>
                <a:gd name="connsiteX4" fmla="*/ 898260 w 898259"/>
                <a:gd name="connsiteY4" fmla="*/ 515835 h 155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702">
                  <a:moveTo>
                    <a:pt x="898260" y="515835"/>
                  </a:moveTo>
                  <a:lnTo>
                    <a:pt x="890063" y="1555702"/>
                  </a:lnTo>
                  <a:lnTo>
                    <a:pt x="0" y="1039867"/>
                  </a:lnTo>
                  <a:lnTo>
                    <a:pt x="0" y="0"/>
                  </a:lnTo>
                  <a:lnTo>
                    <a:pt x="898260" y="515835"/>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1" name="Freeform: Shape 20">
              <a:extLst>
                <a:ext uri="{FF2B5EF4-FFF2-40B4-BE49-F238E27FC236}">
                  <a16:creationId xmlns:a16="http://schemas.microsoft.com/office/drawing/2014/main" id="{8DEC7397-FF37-4C59-BEC5-1DBFB61A9771}"/>
                </a:ext>
              </a:extLst>
            </p:cNvPr>
            <p:cNvSpPr/>
            <p:nvPr/>
          </p:nvSpPr>
          <p:spPr>
            <a:xfrm>
              <a:off x="2596193" y="963952"/>
              <a:ext cx="1796802" cy="1031387"/>
            </a:xfrm>
            <a:custGeom>
              <a:avLst/>
              <a:gdLst>
                <a:gd name="connsiteX0" fmla="*/ 898542 w 1796802"/>
                <a:gd name="connsiteY0" fmla="*/ 1031388 h 1031387"/>
                <a:gd name="connsiteX1" fmla="*/ 1796802 w 1796802"/>
                <a:gd name="connsiteY1" fmla="*/ 515553 h 1031387"/>
                <a:gd name="connsiteX2" fmla="*/ 906739 w 1796802"/>
                <a:gd name="connsiteY2" fmla="*/ 0 h 1031387"/>
                <a:gd name="connsiteX3" fmla="*/ 0 w 1796802"/>
                <a:gd name="connsiteY3" fmla="*/ 515835 h 1031387"/>
                <a:gd name="connsiteX4" fmla="*/ 898542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542" y="1031388"/>
                  </a:moveTo>
                  <a:lnTo>
                    <a:pt x="1796802" y="515553"/>
                  </a:lnTo>
                  <a:lnTo>
                    <a:pt x="906739" y="0"/>
                  </a:lnTo>
                  <a:lnTo>
                    <a:pt x="0" y="515835"/>
                  </a:lnTo>
                  <a:lnTo>
                    <a:pt x="898542"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2" name="Freeform: Shape 21">
              <a:extLst>
                <a:ext uri="{FF2B5EF4-FFF2-40B4-BE49-F238E27FC236}">
                  <a16:creationId xmlns:a16="http://schemas.microsoft.com/office/drawing/2014/main" id="{1DA044A6-D782-4477-B074-4391182706FC}"/>
                </a:ext>
              </a:extLst>
            </p:cNvPr>
            <p:cNvSpPr/>
            <p:nvPr/>
          </p:nvSpPr>
          <p:spPr>
            <a:xfrm>
              <a:off x="2596193" y="1479787"/>
              <a:ext cx="898542" cy="1555136"/>
            </a:xfrm>
            <a:custGeom>
              <a:avLst/>
              <a:gdLst>
                <a:gd name="connsiteX0" fmla="*/ 898542 w 898542"/>
                <a:gd name="connsiteY0" fmla="*/ 515553 h 1555136"/>
                <a:gd name="connsiteX1" fmla="*/ 890346 w 898542"/>
                <a:gd name="connsiteY1" fmla="*/ 1555137 h 1555136"/>
                <a:gd name="connsiteX2" fmla="*/ 0 w 898542"/>
                <a:gd name="connsiteY2" fmla="*/ 1039584 h 1555136"/>
                <a:gd name="connsiteX3" fmla="*/ 0 w 898542"/>
                <a:gd name="connsiteY3" fmla="*/ 0 h 1555136"/>
                <a:gd name="connsiteX4" fmla="*/ 898542 w 898542"/>
                <a:gd name="connsiteY4" fmla="*/ 515553 h 155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42" h="1555136">
                  <a:moveTo>
                    <a:pt x="898542" y="515553"/>
                  </a:moveTo>
                  <a:lnTo>
                    <a:pt x="890346" y="1555137"/>
                  </a:lnTo>
                  <a:lnTo>
                    <a:pt x="0" y="1039584"/>
                  </a:lnTo>
                  <a:lnTo>
                    <a:pt x="0" y="0"/>
                  </a:lnTo>
                  <a:lnTo>
                    <a:pt x="898542" y="515553"/>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3" name="Freeform: Shape 22">
              <a:extLst>
                <a:ext uri="{FF2B5EF4-FFF2-40B4-BE49-F238E27FC236}">
                  <a16:creationId xmlns:a16="http://schemas.microsoft.com/office/drawing/2014/main" id="{B2C8BD52-5670-4203-A7C4-D48F45EA58B1}"/>
                </a:ext>
              </a:extLst>
            </p:cNvPr>
            <p:cNvSpPr/>
            <p:nvPr/>
          </p:nvSpPr>
          <p:spPr>
            <a:xfrm>
              <a:off x="1689737" y="2519371"/>
              <a:ext cx="1796519" cy="1031670"/>
            </a:xfrm>
            <a:custGeom>
              <a:avLst/>
              <a:gdLst>
                <a:gd name="connsiteX0" fmla="*/ 898260 w 1796519"/>
                <a:gd name="connsiteY0" fmla="*/ 1031670 h 1031670"/>
                <a:gd name="connsiteX1" fmla="*/ 1796519 w 1796519"/>
                <a:gd name="connsiteY1" fmla="*/ 515835 h 1031670"/>
                <a:gd name="connsiteX2" fmla="*/ 906457 w 1796519"/>
                <a:gd name="connsiteY2" fmla="*/ 0 h 1031670"/>
                <a:gd name="connsiteX3" fmla="*/ 0 w 1796519"/>
                <a:gd name="connsiteY3" fmla="*/ 515835 h 1031670"/>
                <a:gd name="connsiteX4" fmla="*/ 898260 w 1796519"/>
                <a:gd name="connsiteY4" fmla="*/ 1031670 h 103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19" h="1031670">
                  <a:moveTo>
                    <a:pt x="898260" y="1031670"/>
                  </a:moveTo>
                  <a:lnTo>
                    <a:pt x="1796519" y="515835"/>
                  </a:lnTo>
                  <a:lnTo>
                    <a:pt x="906457" y="0"/>
                  </a:lnTo>
                  <a:lnTo>
                    <a:pt x="0" y="515835"/>
                  </a:lnTo>
                  <a:lnTo>
                    <a:pt x="898260" y="1031670"/>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4" name="Freeform: Shape 23">
              <a:extLst>
                <a:ext uri="{FF2B5EF4-FFF2-40B4-BE49-F238E27FC236}">
                  <a16:creationId xmlns:a16="http://schemas.microsoft.com/office/drawing/2014/main" id="{2D13BAB3-A92A-4447-94F0-48691D75081D}"/>
                </a:ext>
              </a:extLst>
            </p:cNvPr>
            <p:cNvSpPr/>
            <p:nvPr/>
          </p:nvSpPr>
          <p:spPr>
            <a:xfrm>
              <a:off x="1670579" y="1479787"/>
              <a:ext cx="2719934" cy="4666541"/>
            </a:xfrm>
            <a:custGeom>
              <a:avLst/>
              <a:gdLst>
                <a:gd name="connsiteX0" fmla="*/ 1821675 w 2719934"/>
                <a:gd name="connsiteY0" fmla="*/ 515835 h 4666541"/>
                <a:gd name="connsiteX1" fmla="*/ 1813479 w 2719934"/>
                <a:gd name="connsiteY1" fmla="*/ 1555420 h 4666541"/>
                <a:gd name="connsiteX2" fmla="*/ 914936 w 2719934"/>
                <a:gd name="connsiteY2" fmla="*/ 2071255 h 4666541"/>
                <a:gd name="connsiteX3" fmla="*/ 906739 w 2719934"/>
                <a:gd name="connsiteY3" fmla="*/ 3110839 h 4666541"/>
                <a:gd name="connsiteX4" fmla="*/ 8197 w 2719934"/>
                <a:gd name="connsiteY4" fmla="*/ 3626674 h 4666541"/>
                <a:gd name="connsiteX5" fmla="*/ 0 w 2719934"/>
                <a:gd name="connsiteY5" fmla="*/ 4666542 h 4666541"/>
                <a:gd name="connsiteX6" fmla="*/ 2719935 w 2719934"/>
                <a:gd name="connsiteY6" fmla="*/ 3111122 h 4666541"/>
                <a:gd name="connsiteX7" fmla="*/ 2719935 w 2719934"/>
                <a:gd name="connsiteY7" fmla="*/ 0 h 466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934" h="4666541">
                  <a:moveTo>
                    <a:pt x="1821675" y="515835"/>
                  </a:moveTo>
                  <a:lnTo>
                    <a:pt x="1813479" y="1555420"/>
                  </a:lnTo>
                  <a:lnTo>
                    <a:pt x="914936" y="2071255"/>
                  </a:lnTo>
                  <a:lnTo>
                    <a:pt x="906739" y="3110839"/>
                  </a:lnTo>
                  <a:lnTo>
                    <a:pt x="8197" y="3626674"/>
                  </a:lnTo>
                  <a:lnTo>
                    <a:pt x="0" y="4666542"/>
                  </a:lnTo>
                  <a:lnTo>
                    <a:pt x="2719935" y="3111122"/>
                  </a:lnTo>
                  <a:lnTo>
                    <a:pt x="2719935" y="0"/>
                  </a:lnTo>
                  <a:close/>
                </a:path>
              </a:pathLst>
            </a:custGeom>
            <a:gradFill flip="none" rotWithShape="1">
              <a:gsLst>
                <a:gs pos="88000">
                  <a:srgbClr val="50E6FF">
                    <a:alpha val="0"/>
                  </a:srgbClr>
                </a:gs>
                <a:gs pos="28000">
                  <a:schemeClr val="accent1"/>
                </a:gs>
              </a:gsLst>
              <a:lin ang="2700000" scaled="1"/>
              <a:tileRect/>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5" name="Freeform: Shape 24">
              <a:extLst>
                <a:ext uri="{FF2B5EF4-FFF2-40B4-BE49-F238E27FC236}">
                  <a16:creationId xmlns:a16="http://schemas.microsoft.com/office/drawing/2014/main" id="{FF36A23D-0572-4CA1-AB98-A15308D6C75B}"/>
                </a:ext>
              </a:extLst>
            </p:cNvPr>
            <p:cNvSpPr/>
            <p:nvPr/>
          </p:nvSpPr>
          <p:spPr>
            <a:xfrm>
              <a:off x="1689737" y="3035206"/>
              <a:ext cx="898259" cy="1555419"/>
            </a:xfrm>
            <a:custGeom>
              <a:avLst/>
              <a:gdLst>
                <a:gd name="connsiteX0" fmla="*/ 898260 w 898259"/>
                <a:gd name="connsiteY0" fmla="*/ 515552 h 1555419"/>
                <a:gd name="connsiteX1" fmla="*/ 890063 w 898259"/>
                <a:gd name="connsiteY1" fmla="*/ 1555420 h 1555419"/>
                <a:gd name="connsiteX2" fmla="*/ 0 w 898259"/>
                <a:gd name="connsiteY2" fmla="*/ 1039867 h 1555419"/>
                <a:gd name="connsiteX3" fmla="*/ 0 w 898259"/>
                <a:gd name="connsiteY3" fmla="*/ 0 h 1555419"/>
                <a:gd name="connsiteX4" fmla="*/ 898260 w 898259"/>
                <a:gd name="connsiteY4" fmla="*/ 515552 h 155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419">
                  <a:moveTo>
                    <a:pt x="898260" y="515552"/>
                  </a:moveTo>
                  <a:lnTo>
                    <a:pt x="890063" y="1555420"/>
                  </a:lnTo>
                  <a:lnTo>
                    <a:pt x="0" y="1039867"/>
                  </a:lnTo>
                  <a:lnTo>
                    <a:pt x="0" y="0"/>
                  </a:lnTo>
                  <a:lnTo>
                    <a:pt x="898260" y="515552"/>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grpSp>
      <p:cxnSp>
        <p:nvCxnSpPr>
          <p:cNvPr id="140" name="Straight Connector 139">
            <a:extLst>
              <a:ext uri="{FF2B5EF4-FFF2-40B4-BE49-F238E27FC236}">
                <a16:creationId xmlns:a16="http://schemas.microsoft.com/office/drawing/2014/main" id="{84BD27B3-4C2C-43EE-BAEB-988A2F892EDF}"/>
              </a:ext>
            </a:extLst>
          </p:cNvPr>
          <p:cNvCxnSpPr>
            <a:cxnSpLocks/>
          </p:cNvCxnSpPr>
          <p:nvPr/>
        </p:nvCxnSpPr>
        <p:spPr>
          <a:xfrm>
            <a:off x="3712806" y="2579539"/>
            <a:ext cx="7882667"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1B8F6EF-2ABD-4C65-83A9-40728507924E}"/>
              </a:ext>
            </a:extLst>
          </p:cNvPr>
          <p:cNvCxnSpPr>
            <a:cxnSpLocks/>
          </p:cNvCxnSpPr>
          <p:nvPr/>
        </p:nvCxnSpPr>
        <p:spPr>
          <a:xfrm>
            <a:off x="2869898" y="4379073"/>
            <a:ext cx="8736469"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8A9673-5AF7-43BE-AF9C-0D2B86B1D052}"/>
              </a:ext>
            </a:extLst>
          </p:cNvPr>
          <p:cNvCxnSpPr>
            <a:cxnSpLocks/>
          </p:cNvCxnSpPr>
          <p:nvPr/>
        </p:nvCxnSpPr>
        <p:spPr>
          <a:xfrm>
            <a:off x="1727486" y="6096376"/>
            <a:ext cx="9878881"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8C6A7CC6-06FB-4816-ABAB-B67DE71DF3A6}"/>
              </a:ext>
            </a:extLst>
          </p:cNvPr>
          <p:cNvGrpSpPr/>
          <p:nvPr/>
        </p:nvGrpSpPr>
        <p:grpSpPr>
          <a:xfrm>
            <a:off x="9179166" y="4708194"/>
            <a:ext cx="2333079" cy="1144876"/>
            <a:chOff x="9258452" y="798100"/>
            <a:chExt cx="2379862" cy="1167833"/>
          </a:xfrm>
        </p:grpSpPr>
        <p:grpSp>
          <p:nvGrpSpPr>
            <p:cNvPr id="256" name="Group 255">
              <a:extLst>
                <a:ext uri="{FF2B5EF4-FFF2-40B4-BE49-F238E27FC236}">
                  <a16:creationId xmlns:a16="http://schemas.microsoft.com/office/drawing/2014/main" id="{E4CA2F1B-6097-40B4-A7F5-0CD2CE1CD71F}"/>
                </a:ext>
              </a:extLst>
            </p:cNvPr>
            <p:cNvGrpSpPr/>
            <p:nvPr/>
          </p:nvGrpSpPr>
          <p:grpSpPr>
            <a:xfrm>
              <a:off x="10943035" y="819984"/>
              <a:ext cx="647613" cy="530812"/>
              <a:chOff x="11003680" y="887581"/>
              <a:chExt cx="647613" cy="530812"/>
            </a:xfrm>
          </p:grpSpPr>
          <p:grpSp>
            <p:nvGrpSpPr>
              <p:cNvPr id="280" name="server 2" descr="server">
                <a:extLst>
                  <a:ext uri="{FF2B5EF4-FFF2-40B4-BE49-F238E27FC236}">
                    <a16:creationId xmlns:a16="http://schemas.microsoft.com/office/drawing/2014/main" id="{965CD329-A3BE-4037-8925-9A67C4082BEB}"/>
                  </a:ext>
                </a:extLst>
              </p:cNvPr>
              <p:cNvGrpSpPr>
                <a:grpSpLocks noChangeAspect="1"/>
              </p:cNvGrpSpPr>
              <p:nvPr/>
            </p:nvGrpSpPr>
            <p:grpSpPr bwMode="auto">
              <a:xfrm rot="5400000">
                <a:off x="11165517" y="905332"/>
                <a:ext cx="323938" cy="288436"/>
                <a:chOff x="1608" y="1359"/>
                <a:chExt cx="292" cy="260"/>
              </a:xfrm>
            </p:grpSpPr>
            <p:sp>
              <p:nvSpPr>
                <p:cNvPr id="282" name="AutoShape 11">
                  <a:extLst>
                    <a:ext uri="{FF2B5EF4-FFF2-40B4-BE49-F238E27FC236}">
                      <a16:creationId xmlns:a16="http://schemas.microsoft.com/office/drawing/2014/main" id="{49E3BB2A-4489-4223-8FB4-16E06CA3E716}"/>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3" name="Rectangle 13">
                  <a:extLst>
                    <a:ext uri="{FF2B5EF4-FFF2-40B4-BE49-F238E27FC236}">
                      <a16:creationId xmlns:a16="http://schemas.microsoft.com/office/drawing/2014/main" id="{B2121BCF-2BF9-4649-BD84-AA2FB3E80F63}"/>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4" name="Rectangle 14">
                  <a:extLst>
                    <a:ext uri="{FF2B5EF4-FFF2-40B4-BE49-F238E27FC236}">
                      <a16:creationId xmlns:a16="http://schemas.microsoft.com/office/drawing/2014/main" id="{6B6618FF-3051-4BEA-80AE-3FE09E24654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5" name="Rectangle 15">
                  <a:extLst>
                    <a:ext uri="{FF2B5EF4-FFF2-40B4-BE49-F238E27FC236}">
                      <a16:creationId xmlns:a16="http://schemas.microsoft.com/office/drawing/2014/main" id="{F50CF36C-A318-4536-870C-0011D20A531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6" name="Rectangle 16">
                  <a:extLst>
                    <a:ext uri="{FF2B5EF4-FFF2-40B4-BE49-F238E27FC236}">
                      <a16:creationId xmlns:a16="http://schemas.microsoft.com/office/drawing/2014/main" id="{DA536FA4-8E9D-4CF4-B22B-7E4D8F8BBF4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7" name="Rectangle 17">
                  <a:extLst>
                    <a:ext uri="{FF2B5EF4-FFF2-40B4-BE49-F238E27FC236}">
                      <a16:creationId xmlns:a16="http://schemas.microsoft.com/office/drawing/2014/main" id="{155C54DD-E571-4A59-8944-51A5874EFC03}"/>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8" name="Rectangle 18">
                  <a:extLst>
                    <a:ext uri="{FF2B5EF4-FFF2-40B4-BE49-F238E27FC236}">
                      <a16:creationId xmlns:a16="http://schemas.microsoft.com/office/drawing/2014/main" id="{ADE91FB5-8769-4CE5-9B66-F918A84943F4}"/>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9" name="Rectangle 21">
                  <a:extLst>
                    <a:ext uri="{FF2B5EF4-FFF2-40B4-BE49-F238E27FC236}">
                      <a16:creationId xmlns:a16="http://schemas.microsoft.com/office/drawing/2014/main" id="{9FB874BA-2A83-4254-80DC-E6890A7B165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0" name="Rectangle 22">
                  <a:extLst>
                    <a:ext uri="{FF2B5EF4-FFF2-40B4-BE49-F238E27FC236}">
                      <a16:creationId xmlns:a16="http://schemas.microsoft.com/office/drawing/2014/main" id="{3F808E8D-6C96-4829-AE0B-42D1CEDFA85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1" name="Rectangle 23">
                  <a:extLst>
                    <a:ext uri="{FF2B5EF4-FFF2-40B4-BE49-F238E27FC236}">
                      <a16:creationId xmlns:a16="http://schemas.microsoft.com/office/drawing/2014/main" id="{7A655E3B-EF7B-478B-BCF5-8DAFE91FE644}"/>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81" name="TextBox 280">
                <a:extLst>
                  <a:ext uri="{FF2B5EF4-FFF2-40B4-BE49-F238E27FC236}">
                    <a16:creationId xmlns:a16="http://schemas.microsoft.com/office/drawing/2014/main" id="{B359484D-95C6-430B-86A1-115B4A5B1446}"/>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57" name="Group 256">
              <a:extLst>
                <a:ext uri="{FF2B5EF4-FFF2-40B4-BE49-F238E27FC236}">
                  <a16:creationId xmlns:a16="http://schemas.microsoft.com/office/drawing/2014/main" id="{73953AFA-D025-4345-946B-2E7746B32E0C}"/>
                </a:ext>
              </a:extLst>
            </p:cNvPr>
            <p:cNvGrpSpPr/>
            <p:nvPr/>
          </p:nvGrpSpPr>
          <p:grpSpPr>
            <a:xfrm>
              <a:off x="10098055" y="798100"/>
              <a:ext cx="565534" cy="552696"/>
              <a:chOff x="10146916" y="865697"/>
              <a:chExt cx="565534" cy="552696"/>
            </a:xfrm>
          </p:grpSpPr>
          <p:sp>
            <p:nvSpPr>
              <p:cNvPr id="278" name="Freeform 1906">
                <a:extLst>
                  <a:ext uri="{FF2B5EF4-FFF2-40B4-BE49-F238E27FC236}">
                    <a16:creationId xmlns:a16="http://schemas.microsoft.com/office/drawing/2014/main" id="{E2D12619-231A-4681-B3FE-54330B267BE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79" name="TextBox 278">
                <a:extLst>
                  <a:ext uri="{FF2B5EF4-FFF2-40B4-BE49-F238E27FC236}">
                    <a16:creationId xmlns:a16="http://schemas.microsoft.com/office/drawing/2014/main" id="{56CFB1EB-F7B7-4A58-B44C-894525F94D3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58" name="Group 257">
              <a:extLst>
                <a:ext uri="{FF2B5EF4-FFF2-40B4-BE49-F238E27FC236}">
                  <a16:creationId xmlns:a16="http://schemas.microsoft.com/office/drawing/2014/main" id="{BB8F9EF2-DF22-42A1-8DF7-9DFFCB3828A0}"/>
                </a:ext>
              </a:extLst>
            </p:cNvPr>
            <p:cNvGrpSpPr/>
            <p:nvPr/>
          </p:nvGrpSpPr>
          <p:grpSpPr>
            <a:xfrm>
              <a:off x="10264045" y="1514755"/>
              <a:ext cx="233554" cy="451178"/>
              <a:chOff x="10357503" y="1582352"/>
              <a:chExt cx="233554" cy="451178"/>
            </a:xfrm>
          </p:grpSpPr>
          <p:grpSp>
            <p:nvGrpSpPr>
              <p:cNvPr id="274" name="person" descr="person">
                <a:extLst>
                  <a:ext uri="{FF2B5EF4-FFF2-40B4-BE49-F238E27FC236}">
                    <a16:creationId xmlns:a16="http://schemas.microsoft.com/office/drawing/2014/main" id="{7B4958B7-557A-4BAC-A2CD-73604D73DF51}"/>
                  </a:ext>
                </a:extLst>
              </p:cNvPr>
              <p:cNvGrpSpPr/>
              <p:nvPr/>
            </p:nvGrpSpPr>
            <p:grpSpPr>
              <a:xfrm>
                <a:off x="10357503" y="1582352"/>
                <a:ext cx="233554" cy="282638"/>
                <a:chOff x="5517875" y="3368919"/>
                <a:chExt cx="233375" cy="282423"/>
              </a:xfrm>
            </p:grpSpPr>
            <p:sp>
              <p:nvSpPr>
                <p:cNvPr id="276" name="Freeform: Shape 275">
                  <a:extLst>
                    <a:ext uri="{FF2B5EF4-FFF2-40B4-BE49-F238E27FC236}">
                      <a16:creationId xmlns:a16="http://schemas.microsoft.com/office/drawing/2014/main" id="{9DAFDF6F-6A29-4DAA-A4B9-D7BCF488FD5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7" name="Freeform: Shape 276">
                  <a:extLst>
                    <a:ext uri="{FF2B5EF4-FFF2-40B4-BE49-F238E27FC236}">
                      <a16:creationId xmlns:a16="http://schemas.microsoft.com/office/drawing/2014/main" id="{7DAECF16-D238-4177-B47A-549B459AB28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5" name="TextBox 274">
                <a:extLst>
                  <a:ext uri="{FF2B5EF4-FFF2-40B4-BE49-F238E27FC236}">
                    <a16:creationId xmlns:a16="http://schemas.microsoft.com/office/drawing/2014/main" id="{4893A04D-51F0-4318-85B3-7864B531BD23}"/>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59" name="Group 258">
              <a:extLst>
                <a:ext uri="{FF2B5EF4-FFF2-40B4-BE49-F238E27FC236}">
                  <a16:creationId xmlns:a16="http://schemas.microsoft.com/office/drawing/2014/main" id="{33C03FCA-D904-4586-9AFB-795DAF48D42A}"/>
                </a:ext>
              </a:extLst>
            </p:cNvPr>
            <p:cNvGrpSpPr/>
            <p:nvPr/>
          </p:nvGrpSpPr>
          <p:grpSpPr>
            <a:xfrm>
              <a:off x="10895368" y="1484377"/>
              <a:ext cx="742946" cy="469245"/>
              <a:chOff x="10944229" y="1551974"/>
              <a:chExt cx="742946" cy="469245"/>
            </a:xfrm>
          </p:grpSpPr>
          <p:grpSp>
            <p:nvGrpSpPr>
              <p:cNvPr id="270" name="person" descr="person">
                <a:extLst>
                  <a:ext uri="{FF2B5EF4-FFF2-40B4-BE49-F238E27FC236}">
                    <a16:creationId xmlns:a16="http://schemas.microsoft.com/office/drawing/2014/main" id="{4BE5E439-A9EE-441D-BD19-08D3D1169F6F}"/>
                  </a:ext>
                </a:extLst>
              </p:cNvPr>
              <p:cNvGrpSpPr/>
              <p:nvPr/>
            </p:nvGrpSpPr>
            <p:grpSpPr>
              <a:xfrm>
                <a:off x="11198925" y="1551974"/>
                <a:ext cx="233554" cy="282638"/>
                <a:chOff x="5517875" y="3368919"/>
                <a:chExt cx="233375" cy="282423"/>
              </a:xfrm>
            </p:grpSpPr>
            <p:sp>
              <p:nvSpPr>
                <p:cNvPr id="272" name="Freeform: Shape 271">
                  <a:extLst>
                    <a:ext uri="{FF2B5EF4-FFF2-40B4-BE49-F238E27FC236}">
                      <a16:creationId xmlns:a16="http://schemas.microsoft.com/office/drawing/2014/main" id="{B116A7FB-E89C-4FF9-96B7-781C0BACA6D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3" name="Freeform: Shape 272">
                  <a:extLst>
                    <a:ext uri="{FF2B5EF4-FFF2-40B4-BE49-F238E27FC236}">
                      <a16:creationId xmlns:a16="http://schemas.microsoft.com/office/drawing/2014/main" id="{EB388105-9DD9-4A43-BDFC-7AEB129398D0}"/>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1" name="TextBox 270">
                <a:extLst>
                  <a:ext uri="{FF2B5EF4-FFF2-40B4-BE49-F238E27FC236}">
                    <a16:creationId xmlns:a16="http://schemas.microsoft.com/office/drawing/2014/main" id="{41AC7423-876F-495C-8284-CFE793469918}"/>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60" name="Group 259">
              <a:extLst>
                <a:ext uri="{FF2B5EF4-FFF2-40B4-BE49-F238E27FC236}">
                  <a16:creationId xmlns:a16="http://schemas.microsoft.com/office/drawing/2014/main" id="{0EB686AD-1D74-454B-AF7D-6DF61BD43FDA}"/>
                </a:ext>
              </a:extLst>
            </p:cNvPr>
            <p:cNvGrpSpPr/>
            <p:nvPr/>
          </p:nvGrpSpPr>
          <p:grpSpPr>
            <a:xfrm>
              <a:off x="9258627" y="1525837"/>
              <a:ext cx="482503" cy="440096"/>
              <a:chOff x="9301596" y="1593434"/>
              <a:chExt cx="482503" cy="440096"/>
            </a:xfrm>
          </p:grpSpPr>
          <p:grpSp>
            <p:nvGrpSpPr>
              <p:cNvPr id="266" name="person" descr="person">
                <a:extLst>
                  <a:ext uri="{FF2B5EF4-FFF2-40B4-BE49-F238E27FC236}">
                    <a16:creationId xmlns:a16="http://schemas.microsoft.com/office/drawing/2014/main" id="{785FC09F-6891-40E6-A93B-4D2F3FA739E1}"/>
                  </a:ext>
                </a:extLst>
              </p:cNvPr>
              <p:cNvGrpSpPr/>
              <p:nvPr/>
            </p:nvGrpSpPr>
            <p:grpSpPr>
              <a:xfrm>
                <a:off x="9426070" y="1593434"/>
                <a:ext cx="233554" cy="282638"/>
                <a:chOff x="5517875" y="3368919"/>
                <a:chExt cx="233375" cy="282423"/>
              </a:xfrm>
            </p:grpSpPr>
            <p:sp>
              <p:nvSpPr>
                <p:cNvPr id="268" name="Freeform: Shape 267">
                  <a:extLst>
                    <a:ext uri="{FF2B5EF4-FFF2-40B4-BE49-F238E27FC236}">
                      <a16:creationId xmlns:a16="http://schemas.microsoft.com/office/drawing/2014/main" id="{0DCE02C8-03D8-48B8-876B-096BD61B656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69" name="Freeform: Shape 268">
                  <a:extLst>
                    <a:ext uri="{FF2B5EF4-FFF2-40B4-BE49-F238E27FC236}">
                      <a16:creationId xmlns:a16="http://schemas.microsoft.com/office/drawing/2014/main" id="{AD1BBB02-1003-4273-BCC9-926BDDBE22BB}"/>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67" name="TextBox 266">
                <a:extLst>
                  <a:ext uri="{FF2B5EF4-FFF2-40B4-BE49-F238E27FC236}">
                    <a16:creationId xmlns:a16="http://schemas.microsoft.com/office/drawing/2014/main" id="{65B1D569-996C-4E66-993E-E60FAC53987F}"/>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61" name="Group 260">
              <a:extLst>
                <a:ext uri="{FF2B5EF4-FFF2-40B4-BE49-F238E27FC236}">
                  <a16:creationId xmlns:a16="http://schemas.microsoft.com/office/drawing/2014/main" id="{E4C5339E-3A99-4E4C-98D2-4395EB24D49C}"/>
                </a:ext>
              </a:extLst>
            </p:cNvPr>
            <p:cNvGrpSpPr/>
            <p:nvPr/>
          </p:nvGrpSpPr>
          <p:grpSpPr>
            <a:xfrm>
              <a:off x="9258452" y="800122"/>
              <a:ext cx="482852" cy="550674"/>
              <a:chOff x="9313031" y="867719"/>
              <a:chExt cx="482852" cy="550674"/>
            </a:xfrm>
          </p:grpSpPr>
          <p:grpSp>
            <p:nvGrpSpPr>
              <p:cNvPr id="262" name="Group 261">
                <a:extLst>
                  <a:ext uri="{FF2B5EF4-FFF2-40B4-BE49-F238E27FC236}">
                    <a16:creationId xmlns:a16="http://schemas.microsoft.com/office/drawing/2014/main" id="{D26AD36E-0149-40CD-AC9A-C603C56F2DB1}"/>
                  </a:ext>
                </a:extLst>
              </p:cNvPr>
              <p:cNvGrpSpPr/>
              <p:nvPr/>
            </p:nvGrpSpPr>
            <p:grpSpPr>
              <a:xfrm>
                <a:off x="9313031" y="867719"/>
                <a:ext cx="482852" cy="266170"/>
                <a:chOff x="10353134" y="5623346"/>
                <a:chExt cx="386304" cy="212948"/>
              </a:xfrm>
            </p:grpSpPr>
            <p:sp>
              <p:nvSpPr>
                <p:cNvPr id="264" name="cloud 4" descr="cloud">
                  <a:extLst>
                    <a:ext uri="{FF2B5EF4-FFF2-40B4-BE49-F238E27FC236}">
                      <a16:creationId xmlns:a16="http://schemas.microsoft.com/office/drawing/2014/main" id="{E9659FA3-8717-4D47-A5DC-6FF5F76A1A1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65" name="TextBox 264">
                  <a:extLst>
                    <a:ext uri="{FF2B5EF4-FFF2-40B4-BE49-F238E27FC236}">
                      <a16:creationId xmlns:a16="http://schemas.microsoft.com/office/drawing/2014/main" id="{6C1794E8-00C5-4D5A-B8E3-DA9E2CA8BD6A}"/>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63" name="TextBox 262">
                <a:extLst>
                  <a:ext uri="{FF2B5EF4-FFF2-40B4-BE49-F238E27FC236}">
                    <a16:creationId xmlns:a16="http://schemas.microsoft.com/office/drawing/2014/main" id="{5E5AC78A-12BE-4E21-9DB3-9CC25E93B6E6}"/>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2" name="Group 91">
            <a:extLst>
              <a:ext uri="{FF2B5EF4-FFF2-40B4-BE49-F238E27FC236}">
                <a16:creationId xmlns:a16="http://schemas.microsoft.com/office/drawing/2014/main" id="{DDD4E553-26EF-4C8A-BC7A-0921F6CD02C5}"/>
              </a:ext>
            </a:extLst>
          </p:cNvPr>
          <p:cNvGrpSpPr/>
          <p:nvPr/>
        </p:nvGrpSpPr>
        <p:grpSpPr>
          <a:xfrm>
            <a:off x="9171812" y="1097789"/>
            <a:ext cx="2340433" cy="1267333"/>
            <a:chOff x="9355725" y="799756"/>
            <a:chExt cx="2387364" cy="1292746"/>
          </a:xfrm>
        </p:grpSpPr>
        <p:grpSp>
          <p:nvGrpSpPr>
            <p:cNvPr id="81" name="Group 80">
              <a:extLst>
                <a:ext uri="{FF2B5EF4-FFF2-40B4-BE49-F238E27FC236}">
                  <a16:creationId xmlns:a16="http://schemas.microsoft.com/office/drawing/2014/main" id="{C99EBA41-81FB-4142-A477-E3978B121171}"/>
                </a:ext>
              </a:extLst>
            </p:cNvPr>
            <p:cNvGrpSpPr/>
            <p:nvPr/>
          </p:nvGrpSpPr>
          <p:grpSpPr>
            <a:xfrm>
              <a:off x="9363227" y="870172"/>
              <a:ext cx="2379862" cy="1167833"/>
              <a:chOff x="9258452" y="798100"/>
              <a:chExt cx="2379862" cy="1167833"/>
            </a:xfrm>
          </p:grpSpPr>
          <p:grpSp>
            <p:nvGrpSpPr>
              <p:cNvPr id="79" name="Group 78">
                <a:extLst>
                  <a:ext uri="{FF2B5EF4-FFF2-40B4-BE49-F238E27FC236}">
                    <a16:creationId xmlns:a16="http://schemas.microsoft.com/office/drawing/2014/main" id="{69CC6E96-A1A2-46DF-B7E4-E1462EC23693}"/>
                  </a:ext>
                </a:extLst>
              </p:cNvPr>
              <p:cNvGrpSpPr/>
              <p:nvPr/>
            </p:nvGrpSpPr>
            <p:grpSpPr>
              <a:xfrm>
                <a:off x="10943035" y="819984"/>
                <a:ext cx="647613" cy="530812"/>
                <a:chOff x="11003680" y="887581"/>
                <a:chExt cx="647613" cy="530812"/>
              </a:xfrm>
            </p:grpSpPr>
            <p:grpSp>
              <p:nvGrpSpPr>
                <p:cNvPr id="146" name="server 2" descr="server">
                  <a:extLst>
                    <a:ext uri="{FF2B5EF4-FFF2-40B4-BE49-F238E27FC236}">
                      <a16:creationId xmlns:a16="http://schemas.microsoft.com/office/drawing/2014/main" id="{D3B628F6-228B-4808-A766-9AA421F68E06}"/>
                    </a:ext>
                  </a:extLst>
                </p:cNvPr>
                <p:cNvGrpSpPr>
                  <a:grpSpLocks noChangeAspect="1"/>
                </p:cNvGrpSpPr>
                <p:nvPr/>
              </p:nvGrpSpPr>
              <p:grpSpPr bwMode="auto">
                <a:xfrm rot="5400000">
                  <a:off x="11165517" y="905332"/>
                  <a:ext cx="323938" cy="288436"/>
                  <a:chOff x="1608" y="1359"/>
                  <a:chExt cx="292" cy="260"/>
                </a:xfrm>
              </p:grpSpPr>
              <p:sp>
                <p:nvSpPr>
                  <p:cNvPr id="154" name="AutoShape 11">
                    <a:extLst>
                      <a:ext uri="{FF2B5EF4-FFF2-40B4-BE49-F238E27FC236}">
                        <a16:creationId xmlns:a16="http://schemas.microsoft.com/office/drawing/2014/main" id="{06DC8BAE-63CB-4B9C-BF69-C7A51399096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5" name="Rectangle 13">
                    <a:extLst>
                      <a:ext uri="{FF2B5EF4-FFF2-40B4-BE49-F238E27FC236}">
                        <a16:creationId xmlns:a16="http://schemas.microsoft.com/office/drawing/2014/main" id="{D8A05058-A456-4F02-9663-FBD72B4585C9}"/>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6" name="Rectangle 14">
                    <a:extLst>
                      <a:ext uri="{FF2B5EF4-FFF2-40B4-BE49-F238E27FC236}">
                        <a16:creationId xmlns:a16="http://schemas.microsoft.com/office/drawing/2014/main" id="{F5C78E87-B038-4C82-910E-713AF04F56F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Rectangle 15">
                    <a:extLst>
                      <a:ext uri="{FF2B5EF4-FFF2-40B4-BE49-F238E27FC236}">
                        <a16:creationId xmlns:a16="http://schemas.microsoft.com/office/drawing/2014/main" id="{6BE94088-89E7-4074-9AEA-B5C219C6846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Rectangle 16">
                    <a:extLst>
                      <a:ext uri="{FF2B5EF4-FFF2-40B4-BE49-F238E27FC236}">
                        <a16:creationId xmlns:a16="http://schemas.microsoft.com/office/drawing/2014/main" id="{F144E701-422D-43F7-B923-B0F6557EA9E8}"/>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Rectangle 17">
                    <a:extLst>
                      <a:ext uri="{FF2B5EF4-FFF2-40B4-BE49-F238E27FC236}">
                        <a16:creationId xmlns:a16="http://schemas.microsoft.com/office/drawing/2014/main" id="{3357591A-A6EA-4CBE-9C3B-DDB7D05C94C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6" name="Rectangle 18">
                    <a:extLst>
                      <a:ext uri="{FF2B5EF4-FFF2-40B4-BE49-F238E27FC236}">
                        <a16:creationId xmlns:a16="http://schemas.microsoft.com/office/drawing/2014/main" id="{65E0CEF2-8EA2-4832-A792-3FF37705292B}"/>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7" name="Rectangle 21">
                    <a:extLst>
                      <a:ext uri="{FF2B5EF4-FFF2-40B4-BE49-F238E27FC236}">
                        <a16:creationId xmlns:a16="http://schemas.microsoft.com/office/drawing/2014/main" id="{9120AD93-68F8-4C7B-AE71-09C2211F846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8" name="Rectangle 22">
                    <a:extLst>
                      <a:ext uri="{FF2B5EF4-FFF2-40B4-BE49-F238E27FC236}">
                        <a16:creationId xmlns:a16="http://schemas.microsoft.com/office/drawing/2014/main" id="{74043963-7946-4D8F-9241-67927256A5F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9" name="Rectangle 23">
                    <a:extLst>
                      <a:ext uri="{FF2B5EF4-FFF2-40B4-BE49-F238E27FC236}">
                        <a16:creationId xmlns:a16="http://schemas.microsoft.com/office/drawing/2014/main" id="{4845AE19-C49A-4DDB-974E-408884DE21C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48" name="TextBox 147">
                  <a:extLst>
                    <a:ext uri="{FF2B5EF4-FFF2-40B4-BE49-F238E27FC236}">
                      <a16:creationId xmlns:a16="http://schemas.microsoft.com/office/drawing/2014/main" id="{8CEBB5C4-1A04-4B76-B619-4983A074DB8E}"/>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76" name="Group 75">
                <a:extLst>
                  <a:ext uri="{FF2B5EF4-FFF2-40B4-BE49-F238E27FC236}">
                    <a16:creationId xmlns:a16="http://schemas.microsoft.com/office/drawing/2014/main" id="{9958FAED-3915-4E84-A13F-4184685804EE}"/>
                  </a:ext>
                </a:extLst>
              </p:cNvPr>
              <p:cNvGrpSpPr/>
              <p:nvPr/>
            </p:nvGrpSpPr>
            <p:grpSpPr>
              <a:xfrm>
                <a:off x="10098055" y="798100"/>
                <a:ext cx="565534" cy="552696"/>
                <a:chOff x="10146916" y="865697"/>
                <a:chExt cx="565534" cy="552696"/>
              </a:xfrm>
            </p:grpSpPr>
            <p:sp>
              <p:nvSpPr>
                <p:cNvPr id="147" name="Freeform 1906">
                  <a:extLst>
                    <a:ext uri="{FF2B5EF4-FFF2-40B4-BE49-F238E27FC236}">
                      <a16:creationId xmlns:a16="http://schemas.microsoft.com/office/drawing/2014/main" id="{715DCFF2-14B7-4E65-9799-2576FC10FB18}"/>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149" name="TextBox 148">
                  <a:extLst>
                    <a:ext uri="{FF2B5EF4-FFF2-40B4-BE49-F238E27FC236}">
                      <a16:creationId xmlns:a16="http://schemas.microsoft.com/office/drawing/2014/main" id="{70A974E4-5A96-457D-B454-708D35DC8C8C}"/>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68" name="Group 67">
                <a:extLst>
                  <a:ext uri="{FF2B5EF4-FFF2-40B4-BE49-F238E27FC236}">
                    <a16:creationId xmlns:a16="http://schemas.microsoft.com/office/drawing/2014/main" id="{EABFE7D7-4108-4745-8B92-09CFA0D55F30}"/>
                  </a:ext>
                </a:extLst>
              </p:cNvPr>
              <p:cNvGrpSpPr/>
              <p:nvPr/>
            </p:nvGrpSpPr>
            <p:grpSpPr>
              <a:xfrm>
                <a:off x="10264045" y="1514755"/>
                <a:ext cx="233554" cy="451178"/>
                <a:chOff x="10357503" y="1582352"/>
                <a:chExt cx="233554" cy="451178"/>
              </a:xfrm>
            </p:grpSpPr>
            <p:grpSp>
              <p:nvGrpSpPr>
                <p:cNvPr id="150" name="person" descr="person">
                  <a:extLst>
                    <a:ext uri="{FF2B5EF4-FFF2-40B4-BE49-F238E27FC236}">
                      <a16:creationId xmlns:a16="http://schemas.microsoft.com/office/drawing/2014/main" id="{72A0A4A5-2381-4190-A211-3E318C1E8E37}"/>
                    </a:ext>
                  </a:extLst>
                </p:cNvPr>
                <p:cNvGrpSpPr/>
                <p:nvPr/>
              </p:nvGrpSpPr>
              <p:grpSpPr>
                <a:xfrm>
                  <a:off x="10357503" y="1582352"/>
                  <a:ext cx="233554" cy="282638"/>
                  <a:chOff x="5517875" y="3368919"/>
                  <a:chExt cx="233375" cy="282423"/>
                </a:xfrm>
              </p:grpSpPr>
              <p:sp>
                <p:nvSpPr>
                  <p:cNvPr id="152" name="Freeform: Shape 151">
                    <a:extLst>
                      <a:ext uri="{FF2B5EF4-FFF2-40B4-BE49-F238E27FC236}">
                        <a16:creationId xmlns:a16="http://schemas.microsoft.com/office/drawing/2014/main" id="{1EB6D952-7ADB-484A-B077-24BEC6E5667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153" name="Freeform: Shape 152">
                    <a:extLst>
                      <a:ext uri="{FF2B5EF4-FFF2-40B4-BE49-F238E27FC236}">
                        <a16:creationId xmlns:a16="http://schemas.microsoft.com/office/drawing/2014/main" id="{90526486-648D-4ACF-805C-F11878DDED3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151" name="TextBox 150">
                  <a:extLst>
                    <a:ext uri="{FF2B5EF4-FFF2-40B4-BE49-F238E27FC236}">
                      <a16:creationId xmlns:a16="http://schemas.microsoft.com/office/drawing/2014/main" id="{5A376932-47A5-41A2-80A0-B6F3CFD37DDA}"/>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66" name="Group 65">
                <a:extLst>
                  <a:ext uri="{FF2B5EF4-FFF2-40B4-BE49-F238E27FC236}">
                    <a16:creationId xmlns:a16="http://schemas.microsoft.com/office/drawing/2014/main" id="{8BEB8EEF-45BB-4D24-B594-53320058BBA1}"/>
                  </a:ext>
                </a:extLst>
              </p:cNvPr>
              <p:cNvGrpSpPr/>
              <p:nvPr/>
            </p:nvGrpSpPr>
            <p:grpSpPr>
              <a:xfrm>
                <a:off x="10895368" y="1484377"/>
                <a:ext cx="742946" cy="469245"/>
                <a:chOff x="10944229" y="1551974"/>
                <a:chExt cx="742946" cy="469245"/>
              </a:xfrm>
            </p:grpSpPr>
            <p:grpSp>
              <p:nvGrpSpPr>
                <p:cNvPr id="202" name="person" descr="person">
                  <a:extLst>
                    <a:ext uri="{FF2B5EF4-FFF2-40B4-BE49-F238E27FC236}">
                      <a16:creationId xmlns:a16="http://schemas.microsoft.com/office/drawing/2014/main" id="{E4AD1D6A-1EA8-42F0-A124-2FAD02A43BB0}"/>
                    </a:ext>
                  </a:extLst>
                </p:cNvPr>
                <p:cNvGrpSpPr/>
                <p:nvPr/>
              </p:nvGrpSpPr>
              <p:grpSpPr>
                <a:xfrm>
                  <a:off x="11198925" y="1551974"/>
                  <a:ext cx="233554" cy="282638"/>
                  <a:chOff x="5517875" y="3368919"/>
                  <a:chExt cx="233375" cy="282423"/>
                </a:xfrm>
              </p:grpSpPr>
              <p:sp>
                <p:nvSpPr>
                  <p:cNvPr id="204" name="Freeform: Shape 203">
                    <a:extLst>
                      <a:ext uri="{FF2B5EF4-FFF2-40B4-BE49-F238E27FC236}">
                        <a16:creationId xmlns:a16="http://schemas.microsoft.com/office/drawing/2014/main" id="{E7BC4826-45DA-4D4C-BE4D-8419AADF531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05" name="Freeform: Shape 204">
                    <a:extLst>
                      <a:ext uri="{FF2B5EF4-FFF2-40B4-BE49-F238E27FC236}">
                        <a16:creationId xmlns:a16="http://schemas.microsoft.com/office/drawing/2014/main" id="{6ACDF423-D603-4A7A-A292-427B6691A51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03" name="TextBox 202">
                  <a:extLst>
                    <a:ext uri="{FF2B5EF4-FFF2-40B4-BE49-F238E27FC236}">
                      <a16:creationId xmlns:a16="http://schemas.microsoft.com/office/drawing/2014/main" id="{E1557A80-536A-44F2-B15A-128BB54899CF}"/>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70" name="Group 69">
                <a:extLst>
                  <a:ext uri="{FF2B5EF4-FFF2-40B4-BE49-F238E27FC236}">
                    <a16:creationId xmlns:a16="http://schemas.microsoft.com/office/drawing/2014/main" id="{08308AF9-79A5-4A72-B075-B3B3B7420E08}"/>
                  </a:ext>
                </a:extLst>
              </p:cNvPr>
              <p:cNvGrpSpPr/>
              <p:nvPr/>
            </p:nvGrpSpPr>
            <p:grpSpPr>
              <a:xfrm>
                <a:off x="9258627" y="1525837"/>
                <a:ext cx="482503" cy="440096"/>
                <a:chOff x="9301596" y="1593434"/>
                <a:chExt cx="482503" cy="440096"/>
              </a:xfrm>
            </p:grpSpPr>
            <p:grpSp>
              <p:nvGrpSpPr>
                <p:cNvPr id="214" name="person" descr="person">
                  <a:extLst>
                    <a:ext uri="{FF2B5EF4-FFF2-40B4-BE49-F238E27FC236}">
                      <a16:creationId xmlns:a16="http://schemas.microsoft.com/office/drawing/2014/main" id="{C4108994-713A-4281-BEAD-B6C0BF97A77E}"/>
                    </a:ext>
                  </a:extLst>
                </p:cNvPr>
                <p:cNvGrpSpPr/>
                <p:nvPr/>
              </p:nvGrpSpPr>
              <p:grpSpPr>
                <a:xfrm>
                  <a:off x="9426070" y="1593434"/>
                  <a:ext cx="233554" cy="282638"/>
                  <a:chOff x="5517875" y="3368919"/>
                  <a:chExt cx="233375" cy="282423"/>
                </a:xfrm>
              </p:grpSpPr>
              <p:sp>
                <p:nvSpPr>
                  <p:cNvPr id="216" name="Freeform: Shape 215">
                    <a:extLst>
                      <a:ext uri="{FF2B5EF4-FFF2-40B4-BE49-F238E27FC236}">
                        <a16:creationId xmlns:a16="http://schemas.microsoft.com/office/drawing/2014/main" id="{0D642DC1-6E65-48D8-94E9-83F9CDAEF63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931EC198-229A-445C-BC9B-2E3929A8D3C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15" name="TextBox 214">
                  <a:extLst>
                    <a:ext uri="{FF2B5EF4-FFF2-40B4-BE49-F238E27FC236}">
                      <a16:creationId xmlns:a16="http://schemas.microsoft.com/office/drawing/2014/main" id="{F80BA715-9705-443E-9C76-5AB512E073F3}"/>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72" name="Group 71">
                <a:extLst>
                  <a:ext uri="{FF2B5EF4-FFF2-40B4-BE49-F238E27FC236}">
                    <a16:creationId xmlns:a16="http://schemas.microsoft.com/office/drawing/2014/main" id="{22F5729C-DE2D-401E-823E-AA39C2571FCD}"/>
                  </a:ext>
                </a:extLst>
              </p:cNvPr>
              <p:cNvGrpSpPr/>
              <p:nvPr/>
            </p:nvGrpSpPr>
            <p:grpSpPr>
              <a:xfrm>
                <a:off x="9258452" y="800122"/>
                <a:ext cx="482852" cy="550674"/>
                <a:chOff x="9313031" y="867719"/>
                <a:chExt cx="482852" cy="550674"/>
              </a:xfrm>
            </p:grpSpPr>
            <p:grpSp>
              <p:nvGrpSpPr>
                <p:cNvPr id="210" name="Group 209">
                  <a:extLst>
                    <a:ext uri="{FF2B5EF4-FFF2-40B4-BE49-F238E27FC236}">
                      <a16:creationId xmlns:a16="http://schemas.microsoft.com/office/drawing/2014/main" id="{A5081F58-4B3E-4CCA-8695-B07257758BA2}"/>
                    </a:ext>
                  </a:extLst>
                </p:cNvPr>
                <p:cNvGrpSpPr/>
                <p:nvPr/>
              </p:nvGrpSpPr>
              <p:grpSpPr>
                <a:xfrm>
                  <a:off x="9313031" y="867719"/>
                  <a:ext cx="482852" cy="266170"/>
                  <a:chOff x="10353134" y="5623346"/>
                  <a:chExt cx="386304" cy="212948"/>
                </a:xfrm>
              </p:grpSpPr>
              <p:sp>
                <p:nvSpPr>
                  <p:cNvPr id="212" name="cloud 4" descr="cloud">
                    <a:extLst>
                      <a:ext uri="{FF2B5EF4-FFF2-40B4-BE49-F238E27FC236}">
                        <a16:creationId xmlns:a16="http://schemas.microsoft.com/office/drawing/2014/main" id="{C067C3F0-2318-48F6-AD07-5334D879A63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13" name="TextBox 212">
                    <a:extLst>
                      <a:ext uri="{FF2B5EF4-FFF2-40B4-BE49-F238E27FC236}">
                        <a16:creationId xmlns:a16="http://schemas.microsoft.com/office/drawing/2014/main" id="{8CFF945E-0CAE-46D3-A487-B61138E4EBCB}"/>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11" name="TextBox 210">
                  <a:extLst>
                    <a:ext uri="{FF2B5EF4-FFF2-40B4-BE49-F238E27FC236}">
                      <a16:creationId xmlns:a16="http://schemas.microsoft.com/office/drawing/2014/main" id="{4E40F84C-3380-4C3C-BDBF-7E4A5D7DEA6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0" name="Group 89">
              <a:extLst>
                <a:ext uri="{FF2B5EF4-FFF2-40B4-BE49-F238E27FC236}">
                  <a16:creationId xmlns:a16="http://schemas.microsoft.com/office/drawing/2014/main" id="{631A4D80-D762-4FD8-91AD-4EC9ED6E41FE}"/>
                </a:ext>
              </a:extLst>
            </p:cNvPr>
            <p:cNvGrpSpPr/>
            <p:nvPr/>
          </p:nvGrpSpPr>
          <p:grpSpPr>
            <a:xfrm>
              <a:off x="9355725" y="799756"/>
              <a:ext cx="2283389" cy="1292746"/>
              <a:chOff x="9355725" y="727684"/>
              <a:chExt cx="2283389" cy="1292746"/>
            </a:xfrm>
          </p:grpSpPr>
          <p:grpSp>
            <p:nvGrpSpPr>
              <p:cNvPr id="89" name="Group 88">
                <a:extLst>
                  <a:ext uri="{FF2B5EF4-FFF2-40B4-BE49-F238E27FC236}">
                    <a16:creationId xmlns:a16="http://schemas.microsoft.com/office/drawing/2014/main" id="{3B6575AA-41A0-44B2-90F0-8D941078905B}"/>
                  </a:ext>
                </a:extLst>
              </p:cNvPr>
              <p:cNvGrpSpPr/>
              <p:nvPr/>
            </p:nvGrpSpPr>
            <p:grpSpPr>
              <a:xfrm>
                <a:off x="10165890" y="727684"/>
                <a:ext cx="1473224" cy="586529"/>
                <a:chOff x="10165890" y="727684"/>
                <a:chExt cx="1473224" cy="586529"/>
              </a:xfrm>
            </p:grpSpPr>
            <p:cxnSp>
              <p:nvCxnSpPr>
                <p:cNvPr id="292" name="Straight Connector 291">
                  <a:extLst>
                    <a:ext uri="{FF2B5EF4-FFF2-40B4-BE49-F238E27FC236}">
                      <a16:creationId xmlns:a16="http://schemas.microsoft.com/office/drawing/2014/main" id="{AB1D1DC5-1C7A-44E9-872B-F3B240A60DD5}"/>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BA4ED8C-E4AF-43E6-B1D4-6305FA528A76}"/>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95A1A7AF-8FD5-4155-90FF-C96A50E5BF3E}"/>
                  </a:ext>
                </a:extLst>
              </p:cNvPr>
              <p:cNvGrpSpPr/>
              <p:nvPr/>
            </p:nvGrpSpPr>
            <p:grpSpPr>
              <a:xfrm>
                <a:off x="9355725" y="1433901"/>
                <a:ext cx="2283389" cy="586529"/>
                <a:chOff x="9355725" y="727684"/>
                <a:chExt cx="2283389" cy="586529"/>
              </a:xfrm>
            </p:grpSpPr>
            <p:cxnSp>
              <p:nvCxnSpPr>
                <p:cNvPr id="299" name="Straight Connector 298">
                  <a:extLst>
                    <a:ext uri="{FF2B5EF4-FFF2-40B4-BE49-F238E27FC236}">
                      <a16:creationId xmlns:a16="http://schemas.microsoft.com/office/drawing/2014/main" id="{BFE41BCD-19AA-491A-AFB6-DE8D5A6F2758}"/>
                    </a:ext>
                  </a:extLst>
                </p:cNvPr>
                <p:cNvCxnSpPr>
                  <a:cxnSpLocks/>
                </p:cNvCxnSpPr>
                <p:nvPr/>
              </p:nvCxnSpPr>
              <p:spPr>
                <a:xfrm flipH="1">
                  <a:off x="9355725"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63C908DB-5455-4141-804B-2AEB67DAE02C}"/>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241BB18-5017-4120-8875-4998657A7B5A}"/>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91" name="Group 90">
            <a:extLst>
              <a:ext uri="{FF2B5EF4-FFF2-40B4-BE49-F238E27FC236}">
                <a16:creationId xmlns:a16="http://schemas.microsoft.com/office/drawing/2014/main" id="{51A6FA42-8F05-4FE7-B02D-309FB0FDFBAE}"/>
              </a:ext>
            </a:extLst>
          </p:cNvPr>
          <p:cNvGrpSpPr/>
          <p:nvPr/>
        </p:nvGrpSpPr>
        <p:grpSpPr>
          <a:xfrm>
            <a:off x="9179166" y="2858148"/>
            <a:ext cx="2333079" cy="1267333"/>
            <a:chOff x="9363227" y="2595413"/>
            <a:chExt cx="2379862" cy="1292746"/>
          </a:xfrm>
        </p:grpSpPr>
        <p:grpSp>
          <p:nvGrpSpPr>
            <p:cNvPr id="218" name="Group 217">
              <a:extLst>
                <a:ext uri="{FF2B5EF4-FFF2-40B4-BE49-F238E27FC236}">
                  <a16:creationId xmlns:a16="http://schemas.microsoft.com/office/drawing/2014/main" id="{08F49A48-422F-4AF4-817A-090ED460B1F2}"/>
                </a:ext>
              </a:extLst>
            </p:cNvPr>
            <p:cNvGrpSpPr/>
            <p:nvPr/>
          </p:nvGrpSpPr>
          <p:grpSpPr>
            <a:xfrm>
              <a:off x="9363227" y="2640590"/>
              <a:ext cx="2379862" cy="1167833"/>
              <a:chOff x="9258452" y="798100"/>
              <a:chExt cx="2379862" cy="1167833"/>
            </a:xfrm>
          </p:grpSpPr>
          <p:grpSp>
            <p:nvGrpSpPr>
              <p:cNvPr id="219" name="Group 218">
                <a:extLst>
                  <a:ext uri="{FF2B5EF4-FFF2-40B4-BE49-F238E27FC236}">
                    <a16:creationId xmlns:a16="http://schemas.microsoft.com/office/drawing/2014/main" id="{55511A29-97CD-4D05-A6C9-14A6D32BC0AF}"/>
                  </a:ext>
                </a:extLst>
              </p:cNvPr>
              <p:cNvGrpSpPr/>
              <p:nvPr/>
            </p:nvGrpSpPr>
            <p:grpSpPr>
              <a:xfrm>
                <a:off x="10943035" y="819984"/>
                <a:ext cx="647613" cy="530812"/>
                <a:chOff x="11003680" y="887581"/>
                <a:chExt cx="647613" cy="530812"/>
              </a:xfrm>
            </p:grpSpPr>
            <p:grpSp>
              <p:nvGrpSpPr>
                <p:cNvPr id="243" name="server 2" descr="server">
                  <a:extLst>
                    <a:ext uri="{FF2B5EF4-FFF2-40B4-BE49-F238E27FC236}">
                      <a16:creationId xmlns:a16="http://schemas.microsoft.com/office/drawing/2014/main" id="{DB1337AE-2C56-4103-939A-0D2E3C3D056B}"/>
                    </a:ext>
                  </a:extLst>
                </p:cNvPr>
                <p:cNvGrpSpPr>
                  <a:grpSpLocks noChangeAspect="1"/>
                </p:cNvGrpSpPr>
                <p:nvPr/>
              </p:nvGrpSpPr>
              <p:grpSpPr bwMode="auto">
                <a:xfrm rot="5400000">
                  <a:off x="11165517" y="905332"/>
                  <a:ext cx="323938" cy="288436"/>
                  <a:chOff x="1608" y="1359"/>
                  <a:chExt cx="292" cy="260"/>
                </a:xfrm>
              </p:grpSpPr>
              <p:sp>
                <p:nvSpPr>
                  <p:cNvPr id="245" name="AutoShape 11">
                    <a:extLst>
                      <a:ext uri="{FF2B5EF4-FFF2-40B4-BE49-F238E27FC236}">
                        <a16:creationId xmlns:a16="http://schemas.microsoft.com/office/drawing/2014/main" id="{4E954071-8E20-4D11-A841-14362F0F12F5}"/>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6" name="Rectangle 13">
                    <a:extLst>
                      <a:ext uri="{FF2B5EF4-FFF2-40B4-BE49-F238E27FC236}">
                        <a16:creationId xmlns:a16="http://schemas.microsoft.com/office/drawing/2014/main" id="{2B9A9D21-F2EE-49AA-ACF4-746794DFBEFA}"/>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7" name="Rectangle 14">
                    <a:extLst>
                      <a:ext uri="{FF2B5EF4-FFF2-40B4-BE49-F238E27FC236}">
                        <a16:creationId xmlns:a16="http://schemas.microsoft.com/office/drawing/2014/main" id="{6D051E5B-5B8C-4CFF-8370-9879C04A1DE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8" name="Rectangle 15">
                    <a:extLst>
                      <a:ext uri="{FF2B5EF4-FFF2-40B4-BE49-F238E27FC236}">
                        <a16:creationId xmlns:a16="http://schemas.microsoft.com/office/drawing/2014/main" id="{9F7A972B-D423-4D09-974E-F99223B144F8}"/>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9" name="Rectangle 16">
                    <a:extLst>
                      <a:ext uri="{FF2B5EF4-FFF2-40B4-BE49-F238E27FC236}">
                        <a16:creationId xmlns:a16="http://schemas.microsoft.com/office/drawing/2014/main" id="{ED86D4BD-19AA-46B9-AA4C-0FD054E950A7}"/>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0" name="Rectangle 17">
                    <a:extLst>
                      <a:ext uri="{FF2B5EF4-FFF2-40B4-BE49-F238E27FC236}">
                        <a16:creationId xmlns:a16="http://schemas.microsoft.com/office/drawing/2014/main" id="{AD106D52-2E4D-42DC-B79D-17F04C983EA7}"/>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1" name="Rectangle 18">
                    <a:extLst>
                      <a:ext uri="{FF2B5EF4-FFF2-40B4-BE49-F238E27FC236}">
                        <a16:creationId xmlns:a16="http://schemas.microsoft.com/office/drawing/2014/main" id="{FBCD071B-5530-4D49-8B3B-104F8E20E470}"/>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2" name="Rectangle 21">
                    <a:extLst>
                      <a:ext uri="{FF2B5EF4-FFF2-40B4-BE49-F238E27FC236}">
                        <a16:creationId xmlns:a16="http://schemas.microsoft.com/office/drawing/2014/main" id="{06E80507-8FBD-4FB4-AECD-C87271A58D5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3" name="Rectangle 22">
                    <a:extLst>
                      <a:ext uri="{FF2B5EF4-FFF2-40B4-BE49-F238E27FC236}">
                        <a16:creationId xmlns:a16="http://schemas.microsoft.com/office/drawing/2014/main" id="{E2CABB6C-8F2C-4613-90AF-E14A3C3B8B5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4" name="Rectangle 23">
                    <a:extLst>
                      <a:ext uri="{FF2B5EF4-FFF2-40B4-BE49-F238E27FC236}">
                        <a16:creationId xmlns:a16="http://schemas.microsoft.com/office/drawing/2014/main" id="{BB4234D0-F9C4-42F8-BA13-D242D17DFBFB}"/>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44" name="TextBox 243">
                  <a:extLst>
                    <a:ext uri="{FF2B5EF4-FFF2-40B4-BE49-F238E27FC236}">
                      <a16:creationId xmlns:a16="http://schemas.microsoft.com/office/drawing/2014/main" id="{F224125F-2A46-49B2-893C-A7BB013BEAB8}"/>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20" name="Group 219">
                <a:extLst>
                  <a:ext uri="{FF2B5EF4-FFF2-40B4-BE49-F238E27FC236}">
                    <a16:creationId xmlns:a16="http://schemas.microsoft.com/office/drawing/2014/main" id="{1F44FBE9-F569-40C7-8292-32B404A75E60}"/>
                  </a:ext>
                </a:extLst>
              </p:cNvPr>
              <p:cNvGrpSpPr/>
              <p:nvPr/>
            </p:nvGrpSpPr>
            <p:grpSpPr>
              <a:xfrm>
                <a:off x="10098055" y="798100"/>
                <a:ext cx="565534" cy="552696"/>
                <a:chOff x="10146916" y="865697"/>
                <a:chExt cx="565534" cy="552696"/>
              </a:xfrm>
            </p:grpSpPr>
            <p:sp>
              <p:nvSpPr>
                <p:cNvPr id="241" name="Freeform 1906">
                  <a:extLst>
                    <a:ext uri="{FF2B5EF4-FFF2-40B4-BE49-F238E27FC236}">
                      <a16:creationId xmlns:a16="http://schemas.microsoft.com/office/drawing/2014/main" id="{F0D8DD3D-8317-4601-81D8-94ED7D76E01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42" name="TextBox 241">
                  <a:extLst>
                    <a:ext uri="{FF2B5EF4-FFF2-40B4-BE49-F238E27FC236}">
                      <a16:creationId xmlns:a16="http://schemas.microsoft.com/office/drawing/2014/main" id="{8BCFAFDB-C6AE-4869-ABCD-3460499330C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21" name="Group 220">
                <a:extLst>
                  <a:ext uri="{FF2B5EF4-FFF2-40B4-BE49-F238E27FC236}">
                    <a16:creationId xmlns:a16="http://schemas.microsoft.com/office/drawing/2014/main" id="{4E4DB69C-8DA2-4370-AA97-7AAE75F1653E}"/>
                  </a:ext>
                </a:extLst>
              </p:cNvPr>
              <p:cNvGrpSpPr/>
              <p:nvPr/>
            </p:nvGrpSpPr>
            <p:grpSpPr>
              <a:xfrm>
                <a:off x="10264045" y="1514755"/>
                <a:ext cx="233554" cy="451178"/>
                <a:chOff x="10357503" y="1582352"/>
                <a:chExt cx="233554" cy="451178"/>
              </a:xfrm>
            </p:grpSpPr>
            <p:grpSp>
              <p:nvGrpSpPr>
                <p:cNvPr id="237" name="person" descr="person">
                  <a:extLst>
                    <a:ext uri="{FF2B5EF4-FFF2-40B4-BE49-F238E27FC236}">
                      <a16:creationId xmlns:a16="http://schemas.microsoft.com/office/drawing/2014/main" id="{53271249-5CBE-49C7-AEF7-E9BF20026D50}"/>
                    </a:ext>
                  </a:extLst>
                </p:cNvPr>
                <p:cNvGrpSpPr/>
                <p:nvPr/>
              </p:nvGrpSpPr>
              <p:grpSpPr>
                <a:xfrm>
                  <a:off x="10357503" y="1582352"/>
                  <a:ext cx="233554" cy="282638"/>
                  <a:chOff x="5517875" y="3368919"/>
                  <a:chExt cx="233375" cy="282423"/>
                </a:xfrm>
              </p:grpSpPr>
              <p:sp>
                <p:nvSpPr>
                  <p:cNvPr id="239" name="Freeform: Shape 238">
                    <a:extLst>
                      <a:ext uri="{FF2B5EF4-FFF2-40B4-BE49-F238E27FC236}">
                        <a16:creationId xmlns:a16="http://schemas.microsoft.com/office/drawing/2014/main" id="{AF3BA101-CCB3-4875-9C30-6BA3FD81AD8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40" name="Freeform: Shape 239">
                    <a:extLst>
                      <a:ext uri="{FF2B5EF4-FFF2-40B4-BE49-F238E27FC236}">
                        <a16:creationId xmlns:a16="http://schemas.microsoft.com/office/drawing/2014/main" id="{7B81952F-4631-45BE-A03E-782C92DEEF8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8" name="TextBox 237">
                  <a:extLst>
                    <a:ext uri="{FF2B5EF4-FFF2-40B4-BE49-F238E27FC236}">
                      <a16:creationId xmlns:a16="http://schemas.microsoft.com/office/drawing/2014/main" id="{BF8A3C46-26AB-47AE-9243-6C1A4966DF5B}"/>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22" name="Group 221">
                <a:extLst>
                  <a:ext uri="{FF2B5EF4-FFF2-40B4-BE49-F238E27FC236}">
                    <a16:creationId xmlns:a16="http://schemas.microsoft.com/office/drawing/2014/main" id="{3E87275A-2168-4056-9EA8-F87D6B6ACAE3}"/>
                  </a:ext>
                </a:extLst>
              </p:cNvPr>
              <p:cNvGrpSpPr/>
              <p:nvPr/>
            </p:nvGrpSpPr>
            <p:grpSpPr>
              <a:xfrm>
                <a:off x="10895368" y="1484377"/>
                <a:ext cx="742946" cy="469245"/>
                <a:chOff x="10944229" y="1551974"/>
                <a:chExt cx="742946" cy="469245"/>
              </a:xfrm>
            </p:grpSpPr>
            <p:grpSp>
              <p:nvGrpSpPr>
                <p:cNvPr id="233" name="person" descr="person">
                  <a:extLst>
                    <a:ext uri="{FF2B5EF4-FFF2-40B4-BE49-F238E27FC236}">
                      <a16:creationId xmlns:a16="http://schemas.microsoft.com/office/drawing/2014/main" id="{ACD4DA5C-4969-4C75-AD3E-383C6E4CBCD9}"/>
                    </a:ext>
                  </a:extLst>
                </p:cNvPr>
                <p:cNvGrpSpPr/>
                <p:nvPr/>
              </p:nvGrpSpPr>
              <p:grpSpPr>
                <a:xfrm>
                  <a:off x="11198925" y="1551974"/>
                  <a:ext cx="233554" cy="282638"/>
                  <a:chOff x="5517875" y="3368919"/>
                  <a:chExt cx="233375" cy="282423"/>
                </a:xfrm>
              </p:grpSpPr>
              <p:sp>
                <p:nvSpPr>
                  <p:cNvPr id="235" name="Freeform: Shape 234">
                    <a:extLst>
                      <a:ext uri="{FF2B5EF4-FFF2-40B4-BE49-F238E27FC236}">
                        <a16:creationId xmlns:a16="http://schemas.microsoft.com/office/drawing/2014/main" id="{CDB055A5-A3A6-4015-B06E-E01B3637A71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6" name="Freeform: Shape 235">
                    <a:extLst>
                      <a:ext uri="{FF2B5EF4-FFF2-40B4-BE49-F238E27FC236}">
                        <a16:creationId xmlns:a16="http://schemas.microsoft.com/office/drawing/2014/main" id="{2C21E9EF-F54F-4244-B146-E752069ADEE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4" name="TextBox 233">
                  <a:extLst>
                    <a:ext uri="{FF2B5EF4-FFF2-40B4-BE49-F238E27FC236}">
                      <a16:creationId xmlns:a16="http://schemas.microsoft.com/office/drawing/2014/main" id="{41D05590-D428-4E87-8FAE-7FC5C932A5F9}"/>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23" name="Group 222">
                <a:extLst>
                  <a:ext uri="{FF2B5EF4-FFF2-40B4-BE49-F238E27FC236}">
                    <a16:creationId xmlns:a16="http://schemas.microsoft.com/office/drawing/2014/main" id="{9AA5136F-7A2A-4268-ABA6-931E928D3047}"/>
                  </a:ext>
                </a:extLst>
              </p:cNvPr>
              <p:cNvGrpSpPr/>
              <p:nvPr/>
            </p:nvGrpSpPr>
            <p:grpSpPr>
              <a:xfrm>
                <a:off x="9258627" y="1525837"/>
                <a:ext cx="482503" cy="440096"/>
                <a:chOff x="9301596" y="1593434"/>
                <a:chExt cx="482503" cy="440096"/>
              </a:xfrm>
            </p:grpSpPr>
            <p:grpSp>
              <p:nvGrpSpPr>
                <p:cNvPr id="229" name="person" descr="person">
                  <a:extLst>
                    <a:ext uri="{FF2B5EF4-FFF2-40B4-BE49-F238E27FC236}">
                      <a16:creationId xmlns:a16="http://schemas.microsoft.com/office/drawing/2014/main" id="{9644B7A1-8EE8-413A-8D18-0A0FB1A086FB}"/>
                    </a:ext>
                  </a:extLst>
                </p:cNvPr>
                <p:cNvGrpSpPr/>
                <p:nvPr/>
              </p:nvGrpSpPr>
              <p:grpSpPr>
                <a:xfrm>
                  <a:off x="9426070" y="1593434"/>
                  <a:ext cx="233554" cy="282638"/>
                  <a:chOff x="5517875" y="3368919"/>
                  <a:chExt cx="233375" cy="282423"/>
                </a:xfrm>
              </p:grpSpPr>
              <p:sp>
                <p:nvSpPr>
                  <p:cNvPr id="231" name="Freeform: Shape 230">
                    <a:extLst>
                      <a:ext uri="{FF2B5EF4-FFF2-40B4-BE49-F238E27FC236}">
                        <a16:creationId xmlns:a16="http://schemas.microsoft.com/office/drawing/2014/main" id="{C7A4721F-BD9F-4C76-BAED-2DC5C2C2BCB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2" name="Freeform: Shape 231">
                    <a:extLst>
                      <a:ext uri="{FF2B5EF4-FFF2-40B4-BE49-F238E27FC236}">
                        <a16:creationId xmlns:a16="http://schemas.microsoft.com/office/drawing/2014/main" id="{5001B5C2-B16E-40BA-B086-04D83DD256D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0" name="TextBox 229">
                  <a:extLst>
                    <a:ext uri="{FF2B5EF4-FFF2-40B4-BE49-F238E27FC236}">
                      <a16:creationId xmlns:a16="http://schemas.microsoft.com/office/drawing/2014/main" id="{8473DF4F-A753-45D0-B4F7-7241C2C75CBA}"/>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24" name="Group 223">
                <a:extLst>
                  <a:ext uri="{FF2B5EF4-FFF2-40B4-BE49-F238E27FC236}">
                    <a16:creationId xmlns:a16="http://schemas.microsoft.com/office/drawing/2014/main" id="{4F401BE6-C019-4B16-ACAB-ABDD2DC02A35}"/>
                  </a:ext>
                </a:extLst>
              </p:cNvPr>
              <p:cNvGrpSpPr/>
              <p:nvPr/>
            </p:nvGrpSpPr>
            <p:grpSpPr>
              <a:xfrm>
                <a:off x="9258452" y="800122"/>
                <a:ext cx="482852" cy="550674"/>
                <a:chOff x="9313031" y="867719"/>
                <a:chExt cx="482852" cy="550674"/>
              </a:xfrm>
            </p:grpSpPr>
            <p:grpSp>
              <p:nvGrpSpPr>
                <p:cNvPr id="225" name="Group 224">
                  <a:extLst>
                    <a:ext uri="{FF2B5EF4-FFF2-40B4-BE49-F238E27FC236}">
                      <a16:creationId xmlns:a16="http://schemas.microsoft.com/office/drawing/2014/main" id="{9A5A57C8-C201-4A4A-B447-EC364A4D3A6E}"/>
                    </a:ext>
                  </a:extLst>
                </p:cNvPr>
                <p:cNvGrpSpPr/>
                <p:nvPr/>
              </p:nvGrpSpPr>
              <p:grpSpPr>
                <a:xfrm>
                  <a:off x="9313031" y="867719"/>
                  <a:ext cx="482852" cy="266170"/>
                  <a:chOff x="10353134" y="5623346"/>
                  <a:chExt cx="386304" cy="212948"/>
                </a:xfrm>
              </p:grpSpPr>
              <p:sp>
                <p:nvSpPr>
                  <p:cNvPr id="227" name="cloud 4" descr="cloud">
                    <a:extLst>
                      <a:ext uri="{FF2B5EF4-FFF2-40B4-BE49-F238E27FC236}">
                        <a16:creationId xmlns:a16="http://schemas.microsoft.com/office/drawing/2014/main" id="{CC1F5BFE-EF7A-4408-9D23-A531895B5B9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28" name="TextBox 227">
                    <a:extLst>
                      <a:ext uri="{FF2B5EF4-FFF2-40B4-BE49-F238E27FC236}">
                        <a16:creationId xmlns:a16="http://schemas.microsoft.com/office/drawing/2014/main" id="{695983B1-6FEC-4FF5-97F4-01BCCDC358D1}"/>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26" name="TextBox 225">
                  <a:extLst>
                    <a:ext uri="{FF2B5EF4-FFF2-40B4-BE49-F238E27FC236}">
                      <a16:creationId xmlns:a16="http://schemas.microsoft.com/office/drawing/2014/main" id="{7D1B0361-BD0D-4C22-A800-D3D18F4EAF8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302" name="Group 301">
              <a:extLst>
                <a:ext uri="{FF2B5EF4-FFF2-40B4-BE49-F238E27FC236}">
                  <a16:creationId xmlns:a16="http://schemas.microsoft.com/office/drawing/2014/main" id="{033D3E3D-8CB8-42F8-AF43-0E4E93B521DC}"/>
                </a:ext>
              </a:extLst>
            </p:cNvPr>
            <p:cNvGrpSpPr/>
            <p:nvPr/>
          </p:nvGrpSpPr>
          <p:grpSpPr>
            <a:xfrm>
              <a:off x="10165890" y="2595413"/>
              <a:ext cx="1473224" cy="1292746"/>
              <a:chOff x="10165890" y="727684"/>
              <a:chExt cx="1473224" cy="1292746"/>
            </a:xfrm>
          </p:grpSpPr>
          <p:grpSp>
            <p:nvGrpSpPr>
              <p:cNvPr id="303" name="Group 302">
                <a:extLst>
                  <a:ext uri="{FF2B5EF4-FFF2-40B4-BE49-F238E27FC236}">
                    <a16:creationId xmlns:a16="http://schemas.microsoft.com/office/drawing/2014/main" id="{3D3A7378-7379-43AE-A35E-F99186A02D51}"/>
                  </a:ext>
                </a:extLst>
              </p:cNvPr>
              <p:cNvGrpSpPr/>
              <p:nvPr/>
            </p:nvGrpSpPr>
            <p:grpSpPr>
              <a:xfrm>
                <a:off x="10165890" y="727684"/>
                <a:ext cx="1473224" cy="586529"/>
                <a:chOff x="10165890" y="727684"/>
                <a:chExt cx="1473224" cy="586529"/>
              </a:xfrm>
            </p:grpSpPr>
            <p:cxnSp>
              <p:nvCxnSpPr>
                <p:cNvPr id="309" name="Straight Connector 308">
                  <a:extLst>
                    <a:ext uri="{FF2B5EF4-FFF2-40B4-BE49-F238E27FC236}">
                      <a16:creationId xmlns:a16="http://schemas.microsoft.com/office/drawing/2014/main" id="{4BE1D4EA-A29E-49DE-AD16-5E2DCB005B53}"/>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221A96D-1C63-4508-816C-61283BD07EBF}"/>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AAA7CC5A-219F-4003-BEC5-6B15D1D788D5}"/>
                  </a:ext>
                </a:extLst>
              </p:cNvPr>
              <p:cNvGrpSpPr/>
              <p:nvPr/>
            </p:nvGrpSpPr>
            <p:grpSpPr>
              <a:xfrm>
                <a:off x="10165890" y="1433901"/>
                <a:ext cx="1473224" cy="586529"/>
                <a:chOff x="10165890" y="727684"/>
                <a:chExt cx="1473224" cy="586529"/>
              </a:xfrm>
            </p:grpSpPr>
            <p:cxnSp>
              <p:nvCxnSpPr>
                <p:cNvPr id="306" name="Straight Connector 305">
                  <a:extLst>
                    <a:ext uri="{FF2B5EF4-FFF2-40B4-BE49-F238E27FC236}">
                      <a16:creationId xmlns:a16="http://schemas.microsoft.com/office/drawing/2014/main" id="{6E693487-921B-41D7-AFC0-9E5D046F7099}"/>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63CC74B-D2CE-4C8E-8965-5217E97D24D8}"/>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C818C81D-8F06-4604-A0EE-B8EE8896F808}"/>
              </a:ext>
            </a:extLst>
          </p:cNvPr>
          <p:cNvGrpSpPr/>
          <p:nvPr/>
        </p:nvGrpSpPr>
        <p:grpSpPr>
          <a:xfrm>
            <a:off x="4435291" y="1185043"/>
            <a:ext cx="4321134" cy="1332489"/>
            <a:chOff x="4524226" y="888759"/>
            <a:chExt cx="4407781" cy="1359208"/>
          </a:xfrm>
        </p:grpSpPr>
        <p:sp>
          <p:nvSpPr>
            <p:cNvPr id="80" name="TextBox 79">
              <a:extLst>
                <a:ext uri="{FF2B5EF4-FFF2-40B4-BE49-F238E27FC236}">
                  <a16:creationId xmlns:a16="http://schemas.microsoft.com/office/drawing/2014/main" id="{7723530F-A103-40AB-87D3-439AF3B83B05}"/>
                </a:ext>
              </a:extLst>
            </p:cNvPr>
            <p:cNvSpPr txBox="1"/>
            <p:nvPr/>
          </p:nvSpPr>
          <p:spPr>
            <a:xfrm>
              <a:off x="4524226" y="1214353"/>
              <a:ext cx="4407781" cy="686891"/>
            </a:xfrm>
            <a:prstGeom prst="rect">
              <a:avLst/>
            </a:prstGeom>
            <a:noFill/>
          </p:spPr>
          <p:txBody>
            <a:bodyPr wrap="square" lIns="0" tIns="0" rIns="0" bIns="0" rtlCol="0">
              <a:spAutoFit/>
            </a:bodyPr>
            <a:lstStyle/>
            <a:p>
              <a:pPr defTabSz="914049">
                <a:defRPr/>
              </a:pP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Containers on ACI</a:t>
              </a:r>
              <a:b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Pods (Containers) on AKS (</a:t>
              </a:r>
              <a:r>
                <a:rPr lang="en-US" sz="1400" i="1" dirty="0">
                  <a:solidFill>
                    <a:srgbClr val="000000"/>
                  </a:solidFill>
                  <a:latin typeface="Segoe UI" panose="020B0502040204020203" pitchFamily="34" charset="0"/>
                  <a:ea typeface="Segoe UI Historic" panose="020B0502040204020203" pitchFamily="34" charset="0"/>
                  <a:cs typeface="Segoe UI" panose="020B0502040204020203" pitchFamily="34" charset="0"/>
                  <a:hlinkClick r:id="rId3"/>
                </a:rPr>
                <a:t>Preview</a:t>
              </a: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a:t>
              </a:r>
            </a:p>
            <a:p>
              <a:pPr defTabSz="914049">
                <a:defRPr/>
              </a:pPr>
              <a:r>
                <a:rPr lang="en-US" sz="1176" dirty="0">
                  <a:solidFill>
                    <a:srgbClr val="000000"/>
                  </a:solidFill>
                  <a:latin typeface="Segoe UI"/>
                  <a:ea typeface="Segoe UI Historic" panose="020B0502040204020203" pitchFamily="34" charset="0"/>
                  <a:cs typeface="Segoe UI Semibold" panose="020B0702040204020203" pitchFamily="34" charset="0"/>
                </a:rPr>
                <a:t>Technology: Attestation, Secure Key Release, Cloud sealing</a:t>
              </a:r>
            </a:p>
          </p:txBody>
        </p:sp>
        <p:sp>
          <p:nvSpPr>
            <p:cNvPr id="138" name="TextBox 137">
              <a:extLst>
                <a:ext uri="{FF2B5EF4-FFF2-40B4-BE49-F238E27FC236}">
                  <a16:creationId xmlns:a16="http://schemas.microsoft.com/office/drawing/2014/main" id="{793899E0-81D5-4AAB-9D9C-A6881EFD4A62}"/>
                </a:ext>
              </a:extLst>
            </p:cNvPr>
            <p:cNvSpPr txBox="1"/>
            <p:nvPr/>
          </p:nvSpPr>
          <p:spPr>
            <a:xfrm>
              <a:off x="4893295" y="1940190"/>
              <a:ext cx="4008928" cy="307777"/>
            </a:xfrm>
            <a:prstGeom prst="rect">
              <a:avLst/>
            </a:prstGeom>
            <a:noFill/>
          </p:spPr>
          <p:txBody>
            <a:bodyPr wrap="square" lIns="0">
              <a:spAutoFit/>
            </a:bodyPr>
            <a:lstStyle/>
            <a:p>
              <a:pPr defTabSz="914225"/>
              <a:r>
                <a:rPr lang="en-US" sz="1372" i="1" dirty="0">
                  <a:solidFill>
                    <a:srgbClr val="000000"/>
                  </a:solidFill>
                  <a:latin typeface="Segoe UI"/>
                </a:rPr>
                <a:t>“I just trust my app code and the chip.”</a:t>
              </a:r>
            </a:p>
          </p:txBody>
        </p:sp>
        <p:pic>
          <p:nvPicPr>
            <p:cNvPr id="139" name="chat" descr="chat">
              <a:extLst>
                <a:ext uri="{FF2B5EF4-FFF2-40B4-BE49-F238E27FC236}">
                  <a16:creationId xmlns:a16="http://schemas.microsoft.com/office/drawing/2014/main" id="{C795A11B-7955-4556-AF1E-5F9E09E967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7703" y="1970718"/>
              <a:ext cx="264776" cy="264775"/>
            </a:xfrm>
            <a:prstGeom prst="rect">
              <a:avLst/>
            </a:prstGeom>
          </p:spPr>
        </p:pic>
        <p:sp>
          <p:nvSpPr>
            <p:cNvPr id="163" name="TextBox 162">
              <a:extLst>
                <a:ext uri="{FF2B5EF4-FFF2-40B4-BE49-F238E27FC236}">
                  <a16:creationId xmlns:a16="http://schemas.microsoft.com/office/drawing/2014/main" id="{030027CA-346B-4B21-B6CF-FED70BE2B51B}"/>
                </a:ext>
              </a:extLst>
            </p:cNvPr>
            <p:cNvSpPr txBox="1"/>
            <p:nvPr/>
          </p:nvSpPr>
          <p:spPr>
            <a:xfrm>
              <a:off x="4524226" y="888759"/>
              <a:ext cx="1750800" cy="230832"/>
            </a:xfrm>
            <a:prstGeom prst="rect">
              <a:avLst/>
            </a:prstGeom>
            <a:solidFill>
              <a:schemeClr val="accent1"/>
            </a:solidFill>
          </p:spPr>
          <p:txBody>
            <a:bodyPr wrap="none">
              <a:spAutoFit/>
            </a:bodyPr>
            <a:lstStyle/>
            <a:p>
              <a:pPr defTabSz="914049">
                <a:spcBef>
                  <a:spcPts val="588"/>
                </a:spcBef>
                <a:defRPr/>
              </a:pPr>
              <a:r>
                <a:rPr lang="en-US" sz="882" spc="294" dirty="0">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4" name="Group 3">
            <a:extLst>
              <a:ext uri="{FF2B5EF4-FFF2-40B4-BE49-F238E27FC236}">
                <a16:creationId xmlns:a16="http://schemas.microsoft.com/office/drawing/2014/main" id="{BB2A7EC0-2FC3-4481-992A-3ECCB35CA0FC}"/>
              </a:ext>
            </a:extLst>
          </p:cNvPr>
          <p:cNvGrpSpPr/>
          <p:nvPr/>
        </p:nvGrpSpPr>
        <p:grpSpPr>
          <a:xfrm>
            <a:off x="4435290" y="2813778"/>
            <a:ext cx="4699914" cy="1330768"/>
            <a:chOff x="4524226" y="2550153"/>
            <a:chExt cx="4794157" cy="1357453"/>
          </a:xfrm>
        </p:grpSpPr>
        <p:sp>
          <p:nvSpPr>
            <p:cNvPr id="82" name="TextBox 81">
              <a:extLst>
                <a:ext uri="{FF2B5EF4-FFF2-40B4-BE49-F238E27FC236}">
                  <a16:creationId xmlns:a16="http://schemas.microsoft.com/office/drawing/2014/main" id="{BCDB022F-2697-415A-9DE9-040625438ED9}"/>
                </a:ext>
              </a:extLst>
            </p:cNvPr>
            <p:cNvSpPr txBox="1"/>
            <p:nvPr/>
          </p:nvSpPr>
          <p:spPr>
            <a:xfrm>
              <a:off x="4524226" y="2854929"/>
              <a:ext cx="4794157" cy="618216"/>
            </a:xfrm>
            <a:prstGeom prst="rect">
              <a:avLst/>
            </a:prstGeom>
            <a:noFill/>
          </p:spPr>
          <p:txBody>
            <a:bodyPr wrap="square" lIns="0" tIns="0" rIns="0" bIns="0" rtlCol="0">
              <a:spAutoFit/>
            </a:bodyPr>
            <a:lstStyle/>
            <a:p>
              <a:pPr defTabSz="914049">
                <a:lnSpc>
                  <a:spcPct val="90000"/>
                </a:lnSpc>
                <a:defRPr/>
              </a:pP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VMs with AMD SEV-SNP</a:t>
              </a:r>
              <a:b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VM node pool support on AKS</a:t>
              </a:r>
              <a:b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176" dirty="0">
                  <a:solidFill>
                    <a:srgbClr val="000000"/>
                  </a:solidFill>
                  <a:latin typeface="Segoe UI"/>
                  <a:ea typeface="Segoe UI Historic" panose="020B0502040204020203" pitchFamily="34" charset="0"/>
                  <a:cs typeface="Segoe UI Semibold" panose="020B0702040204020203" pitchFamily="34" charset="0"/>
                </a:rPr>
                <a:t>Technology: (Trusted VM), Secure Key Release, Blind Hypervisor</a:t>
              </a:r>
            </a:p>
          </p:txBody>
        </p:sp>
        <p:sp>
          <p:nvSpPr>
            <p:cNvPr id="136" name="TextBox 135">
              <a:extLst>
                <a:ext uri="{FF2B5EF4-FFF2-40B4-BE49-F238E27FC236}">
                  <a16:creationId xmlns:a16="http://schemas.microsoft.com/office/drawing/2014/main" id="{9B956B07-7D8D-43ED-BC76-F36A5A24FF25}"/>
                </a:ext>
              </a:extLst>
            </p:cNvPr>
            <p:cNvSpPr txBox="1"/>
            <p:nvPr/>
          </p:nvSpPr>
          <p:spPr>
            <a:xfrm>
              <a:off x="4905057" y="3599829"/>
              <a:ext cx="4008928" cy="307777"/>
            </a:xfrm>
            <a:prstGeom prst="rect">
              <a:avLst/>
            </a:prstGeom>
            <a:noFill/>
          </p:spPr>
          <p:txBody>
            <a:bodyPr wrap="square" lIns="0">
              <a:spAutoFit/>
            </a:bodyPr>
            <a:lstStyle/>
            <a:p>
              <a:pPr defTabSz="914225"/>
              <a:r>
                <a:rPr lang="en-US" sz="1372" i="1">
                  <a:solidFill>
                    <a:srgbClr val="000000"/>
                  </a:solidFill>
                  <a:latin typeface="Segoe UI"/>
                </a:rPr>
                <a:t>“Microsoft cannot touch my stuff in my VM.”</a:t>
              </a:r>
            </a:p>
          </p:txBody>
        </p:sp>
        <p:pic>
          <p:nvPicPr>
            <p:cNvPr id="137" name="chat" descr="chat">
              <a:extLst>
                <a:ext uri="{FF2B5EF4-FFF2-40B4-BE49-F238E27FC236}">
                  <a16:creationId xmlns:a16="http://schemas.microsoft.com/office/drawing/2014/main" id="{72245158-E9AE-415A-9FB8-C534327A8D7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4227" y="3628404"/>
              <a:ext cx="264776" cy="264775"/>
            </a:xfrm>
            <a:prstGeom prst="rect">
              <a:avLst/>
            </a:prstGeom>
          </p:spPr>
        </p:pic>
        <p:sp>
          <p:nvSpPr>
            <p:cNvPr id="164" name="TextBox 163">
              <a:extLst>
                <a:ext uri="{FF2B5EF4-FFF2-40B4-BE49-F238E27FC236}">
                  <a16:creationId xmlns:a16="http://schemas.microsoft.com/office/drawing/2014/main" id="{61734711-60F6-41AD-B0FD-BC7CB5109C07}"/>
                </a:ext>
              </a:extLst>
            </p:cNvPr>
            <p:cNvSpPr txBox="1"/>
            <p:nvPr/>
          </p:nvSpPr>
          <p:spPr>
            <a:xfrm>
              <a:off x="4524226" y="2550153"/>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5" name="Group 4">
            <a:extLst>
              <a:ext uri="{FF2B5EF4-FFF2-40B4-BE49-F238E27FC236}">
                <a16:creationId xmlns:a16="http://schemas.microsoft.com/office/drawing/2014/main" id="{C7A9B998-B244-492A-8615-71091B36D75C}"/>
              </a:ext>
            </a:extLst>
          </p:cNvPr>
          <p:cNvGrpSpPr/>
          <p:nvPr/>
        </p:nvGrpSpPr>
        <p:grpSpPr>
          <a:xfrm>
            <a:off x="4435290" y="4610520"/>
            <a:ext cx="4303466" cy="1326516"/>
            <a:chOff x="4524226" y="4348804"/>
            <a:chExt cx="4389759" cy="1353115"/>
          </a:xfrm>
        </p:grpSpPr>
        <p:sp>
          <p:nvSpPr>
            <p:cNvPr id="85" name="TextBox 84">
              <a:extLst>
                <a:ext uri="{FF2B5EF4-FFF2-40B4-BE49-F238E27FC236}">
                  <a16:creationId xmlns:a16="http://schemas.microsoft.com/office/drawing/2014/main" id="{60A24605-4C86-4C32-91B6-AB95426B140B}"/>
                </a:ext>
              </a:extLst>
            </p:cNvPr>
            <p:cNvSpPr txBox="1"/>
            <p:nvPr/>
          </p:nvSpPr>
          <p:spPr>
            <a:xfrm>
              <a:off x="4524227" y="4653055"/>
              <a:ext cx="4008928" cy="620491"/>
            </a:xfrm>
            <a:prstGeom prst="rect">
              <a:avLst/>
            </a:prstGeom>
          </p:spPr>
          <p:txBody>
            <a:bodyPr wrap="square" lIns="0" tIns="0" rIns="0" bIns="0" rtlCol="0">
              <a:spAutoFit/>
            </a:bodyPr>
            <a:lstStyle/>
            <a:p>
              <a:pPr defTabSz="914049">
                <a:defRPr/>
              </a:pPr>
              <a:r>
                <a:rPr lang="en-US" sz="1600" dirty="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Trusted Launch VMs as default</a:t>
              </a:r>
            </a:p>
            <a:p>
              <a:pPr defTabSz="914049">
                <a:defRPr/>
              </a:pPr>
              <a:r>
                <a:rPr lang="en-US" sz="1176" dirty="0">
                  <a:solidFill>
                    <a:srgbClr val="000000"/>
                  </a:solidFill>
                  <a:latin typeface="Segoe UI"/>
                  <a:ea typeface="Segoe UI Historic" panose="020B0502040204020203" pitchFamily="34" charset="0"/>
                  <a:cs typeface="Segoe UI Semibold" panose="020B0702040204020203" pitchFamily="34" charset="0"/>
                </a:rPr>
                <a:t>Technology: VM Attestation, VM Secure Boot, vTPM, Virtualization-Based Security</a:t>
              </a:r>
            </a:p>
          </p:txBody>
        </p:sp>
        <p:sp>
          <p:nvSpPr>
            <p:cNvPr id="7" name="TextBox 6">
              <a:extLst>
                <a:ext uri="{FF2B5EF4-FFF2-40B4-BE49-F238E27FC236}">
                  <a16:creationId xmlns:a16="http://schemas.microsoft.com/office/drawing/2014/main" id="{9ACBD253-0D9C-47EB-98E9-42DEC072D161}"/>
                </a:ext>
              </a:extLst>
            </p:cNvPr>
            <p:cNvSpPr txBox="1"/>
            <p:nvPr/>
          </p:nvSpPr>
          <p:spPr>
            <a:xfrm>
              <a:off x="4905057" y="5394142"/>
              <a:ext cx="4008928" cy="307777"/>
            </a:xfrm>
            <a:prstGeom prst="rect">
              <a:avLst/>
            </a:prstGeom>
            <a:noFill/>
          </p:spPr>
          <p:txBody>
            <a:bodyPr wrap="square" lIns="0">
              <a:spAutoFit/>
            </a:bodyPr>
            <a:lstStyle/>
            <a:p>
              <a:pPr defTabSz="914225"/>
              <a:r>
                <a:rPr lang="en-US" sz="1372" i="1">
                  <a:solidFill>
                    <a:srgbClr val="000000"/>
                  </a:solidFill>
                  <a:latin typeface="Segoe UI"/>
                </a:rPr>
                <a:t>“Only known, trusted code is running on my VM.”</a:t>
              </a:r>
            </a:p>
          </p:txBody>
        </p:sp>
        <p:pic>
          <p:nvPicPr>
            <p:cNvPr id="8" name="chat" descr="chat">
              <a:extLst>
                <a:ext uri="{FF2B5EF4-FFF2-40B4-BE49-F238E27FC236}">
                  <a16:creationId xmlns:a16="http://schemas.microsoft.com/office/drawing/2014/main" id="{ACCFD240-DD14-4871-9032-C11A9B83839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4227" y="5422717"/>
              <a:ext cx="264776" cy="264775"/>
            </a:xfrm>
            <a:prstGeom prst="rect">
              <a:avLst/>
            </a:prstGeom>
          </p:spPr>
        </p:pic>
        <p:sp>
          <p:nvSpPr>
            <p:cNvPr id="165" name="TextBox 164">
              <a:extLst>
                <a:ext uri="{FF2B5EF4-FFF2-40B4-BE49-F238E27FC236}">
                  <a16:creationId xmlns:a16="http://schemas.microsoft.com/office/drawing/2014/main" id="{9D227BA7-886A-455E-9108-360F3EBE4DB2}"/>
                </a:ext>
              </a:extLst>
            </p:cNvPr>
            <p:cNvSpPr txBox="1"/>
            <p:nvPr/>
          </p:nvSpPr>
          <p:spPr>
            <a:xfrm>
              <a:off x="4524226" y="4348804"/>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sp>
        <p:nvSpPr>
          <p:cNvPr id="2" name="TextBox 1">
            <a:extLst>
              <a:ext uri="{FF2B5EF4-FFF2-40B4-BE49-F238E27FC236}">
                <a16:creationId xmlns:a16="http://schemas.microsoft.com/office/drawing/2014/main" id="{92BE9A12-D3AF-4080-9CFE-EEF5BFC14556}"/>
              </a:ext>
            </a:extLst>
          </p:cNvPr>
          <p:cNvSpPr txBox="1"/>
          <p:nvPr/>
        </p:nvSpPr>
        <p:spPr>
          <a:xfrm>
            <a:off x="1628013" y="5300007"/>
            <a:ext cx="635260"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Trusted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0" name="TextBox 159">
            <a:extLst>
              <a:ext uri="{FF2B5EF4-FFF2-40B4-BE49-F238E27FC236}">
                <a16:creationId xmlns:a16="http://schemas.microsoft.com/office/drawing/2014/main" id="{D2432340-9741-4B4B-8F8A-DEF72C436B66}"/>
              </a:ext>
            </a:extLst>
          </p:cNvPr>
          <p:cNvSpPr txBox="1"/>
          <p:nvPr/>
        </p:nvSpPr>
        <p:spPr>
          <a:xfrm>
            <a:off x="2253483" y="3862264"/>
            <a:ext cx="1019898"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Confidential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1" name="TextBox 160">
            <a:extLst>
              <a:ext uri="{FF2B5EF4-FFF2-40B4-BE49-F238E27FC236}">
                <a16:creationId xmlns:a16="http://schemas.microsoft.com/office/drawing/2014/main" id="{701E777E-36A3-400D-8245-8C1F49E82A8B}"/>
              </a:ext>
            </a:extLst>
          </p:cNvPr>
          <p:cNvSpPr txBox="1"/>
          <p:nvPr/>
        </p:nvSpPr>
        <p:spPr>
          <a:xfrm>
            <a:off x="3135151" y="2318681"/>
            <a:ext cx="869477" cy="211148"/>
          </a:xfrm>
          <a:prstGeom prst="rect">
            <a:avLst/>
          </a:prstGeom>
          <a:noFill/>
          <a:scene3d>
            <a:camera prst="isometricOffAxis1Right">
              <a:rot lat="2190017" lon="18668169" rev="21377386"/>
            </a:camera>
            <a:lightRig rig="threePt" dir="t"/>
          </a:scene3d>
        </p:spPr>
        <p:txBody>
          <a:bodyPr wrap="square" lIns="0" tIns="0" rIns="0" bIns="0" rtlCol="0">
            <a:spAutoFit/>
          </a:bodyPr>
          <a:lstStyle/>
          <a:p>
            <a:pPr algn="ctr" defTabSz="914367"/>
            <a:r>
              <a:rPr lang="en-US" sz="1372" dirty="0">
                <a:gradFill>
                  <a:gsLst>
                    <a:gs pos="2917">
                      <a:srgbClr val="000000"/>
                    </a:gs>
                    <a:gs pos="30000">
                      <a:srgbClr val="000000"/>
                    </a:gs>
                  </a:gsLst>
                  <a:lin ang="5400000" scaled="0"/>
                </a:gradFill>
                <a:latin typeface="Segoe UI Semibold"/>
              </a:rPr>
              <a:t>Containers</a:t>
            </a:r>
          </a:p>
        </p:txBody>
      </p:sp>
      <p:sp>
        <p:nvSpPr>
          <p:cNvPr id="10" name="TextBox 9">
            <a:extLst>
              <a:ext uri="{FF2B5EF4-FFF2-40B4-BE49-F238E27FC236}">
                <a16:creationId xmlns:a16="http://schemas.microsoft.com/office/drawing/2014/main" id="{6F41E438-AA1A-6093-1D1F-652D46AABF6A}"/>
              </a:ext>
            </a:extLst>
          </p:cNvPr>
          <p:cNvSpPr txBox="1"/>
          <p:nvPr/>
        </p:nvSpPr>
        <p:spPr>
          <a:xfrm>
            <a:off x="577881" y="164272"/>
            <a:ext cx="9742769" cy="584775"/>
          </a:xfrm>
          <a:prstGeom prst="rect">
            <a:avLst/>
          </a:prstGeom>
          <a:noFill/>
        </p:spPr>
        <p:txBody>
          <a:bodyPr wrap="square" rtlCol="0">
            <a:spAutoFit/>
          </a:bodyPr>
          <a:lstStyle/>
          <a:p>
            <a:r>
              <a:rPr lang="en-US" sz="3200" noProof="0" dirty="0">
                <a:latin typeface="Segoe UI Semibold" panose="020B0702040204020203" pitchFamily="34" charset="0"/>
                <a:cs typeface="Segoe UI Semibold" panose="020B0702040204020203" pitchFamily="34" charset="0"/>
              </a:rPr>
              <a:t>Azure confidential computing and AMD SEV-SNP</a:t>
            </a:r>
            <a:endParaRPr lang="en-US" sz="32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546195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50"/>
                                        <p:tgtEl>
                                          <p:spTgt spid="26"/>
                                        </p:tgtEl>
                                      </p:cBhvr>
                                    </p:animEffect>
                                  </p:childTnLst>
                                </p:cTn>
                              </p:par>
                              <p:par>
                                <p:cTn id="8" presetID="42" presetClass="path" presetSubtype="0" decel="100000" fill="hold" nodeType="withEffect">
                                  <p:stCondLst>
                                    <p:cond delay="0"/>
                                  </p:stCondLst>
                                  <p:childTnLst>
                                    <p:animMotion origin="layout" path="M -2.4432E-6 -4.79346E-6 L -2.4432E-6 0.02565 " pathEditMode="relative" rAng="0" ptsTypes="AA">
                                      <p:cBhvr>
                                        <p:cTn id="9" dur="450" spd="-100000" fill="hold"/>
                                        <p:tgtEl>
                                          <p:spTgt spid="26"/>
                                        </p:tgtEl>
                                        <p:attrNameLst>
                                          <p:attrName>ppt_x</p:attrName>
                                          <p:attrName>ppt_y</p:attrName>
                                        </p:attrNameLst>
                                      </p:cBhvr>
                                      <p:rCtr x="0" y="1271"/>
                                    </p:animMotion>
                                  </p:childTnLst>
                                </p:cTn>
                              </p:par>
                              <p:par>
                                <p:cTn id="10" presetID="10" presetClass="entr" presetSubtype="0"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450"/>
                                        <p:tgtEl>
                                          <p:spTgt spid="160"/>
                                        </p:tgtEl>
                                      </p:cBhvr>
                                    </p:animEffect>
                                  </p:childTnLst>
                                </p:cTn>
                              </p:par>
                              <p:par>
                                <p:cTn id="13" presetID="42" presetClass="path" presetSubtype="0" decel="100000" fill="hold" grpId="1" nodeType="withEffect">
                                  <p:stCondLst>
                                    <p:cond delay="0"/>
                                  </p:stCondLst>
                                  <p:childTnLst>
                                    <p:animMotion origin="layout" path="M -2.4432E-6 -4.79346E-6 L -2.4432E-6 0.02565 " pathEditMode="relative" rAng="0" ptsTypes="AA">
                                      <p:cBhvr>
                                        <p:cTn id="14" dur="450" spd="-100000" fill="hold"/>
                                        <p:tgtEl>
                                          <p:spTgt spid="160"/>
                                        </p:tgtEl>
                                        <p:attrNameLst>
                                          <p:attrName>ppt_x</p:attrName>
                                          <p:attrName>ppt_y</p:attrName>
                                        </p:attrNameLst>
                                      </p:cBhvr>
                                      <p:rCtr x="0" y="1271"/>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grpId="1" nodeType="withEffect">
                                  <p:stCondLst>
                                    <p:cond delay="0"/>
                                  </p:stCondLst>
                                  <p:childTnLst>
                                    <p:animMotion origin="layout" path="M -2.4432E-6 -4.79346E-6 L -2.4432E-6 0.02565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450"/>
                                        <p:tgtEl>
                                          <p:spTgt spid="161"/>
                                        </p:tgtEl>
                                      </p:cBhvr>
                                    </p:animEffect>
                                  </p:childTnLst>
                                </p:cTn>
                              </p:par>
                              <p:par>
                                <p:cTn id="23" presetID="42" presetClass="path" presetSubtype="0" decel="100000" fill="hold" grpId="1" nodeType="withEffect">
                                  <p:stCondLst>
                                    <p:cond delay="0"/>
                                  </p:stCondLst>
                                  <p:childTnLst>
                                    <p:animMotion origin="layout" path="M -2.4432E-6 -4.79346E-6 L -2.4432E-6 0.02565 " pathEditMode="relative" rAng="0" ptsTypes="AA">
                                      <p:cBhvr>
                                        <p:cTn id="24" dur="450" spd="-100000" fill="hold"/>
                                        <p:tgtEl>
                                          <p:spTgt spid="161"/>
                                        </p:tgtEl>
                                        <p:attrNameLst>
                                          <p:attrName>ppt_x</p:attrName>
                                          <p:attrName>ppt_y</p:attrName>
                                        </p:attrNameLst>
                                      </p:cBhvr>
                                      <p:rCtr x="0" y="1271"/>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1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10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450"/>
                                        <p:tgtEl>
                                          <p:spTgt spid="92"/>
                                        </p:tgtEl>
                                      </p:cBhvr>
                                    </p:animEffect>
                                  </p:childTnLst>
                                </p:cTn>
                              </p:par>
                              <p:par>
                                <p:cTn id="33" presetID="42" presetClass="path" presetSubtype="0" decel="100000" fill="hold" nodeType="withEffect">
                                  <p:stCondLst>
                                    <p:cond delay="100"/>
                                  </p:stCondLst>
                                  <p:childTnLst>
                                    <p:animMotion origin="layout" path="M 1.01353E-6 -3.70404E-6 L 1.01353E-6 0.02565 " pathEditMode="relative" rAng="0" ptsTypes="AA">
                                      <p:cBhvr>
                                        <p:cTn id="34" dur="450" spd="-100000" fill="hold"/>
                                        <p:tgtEl>
                                          <p:spTgt spid="92"/>
                                        </p:tgtEl>
                                        <p:attrNameLst>
                                          <p:attrName>ppt_x</p:attrName>
                                          <p:attrName>ppt_y</p:attrName>
                                        </p:attrNameLst>
                                      </p:cBhvr>
                                      <p:rCtr x="0" y="1271"/>
                                    </p:animMotion>
                                  </p:childTnLst>
                                </p:cTn>
                              </p:par>
                              <p:par>
                                <p:cTn id="35" presetID="22" presetClass="entr" presetSubtype="8" fill="hold" nodeType="withEffect">
                                  <p:stCondLst>
                                    <p:cond delay="100"/>
                                  </p:stCondLst>
                                  <p:childTnLst>
                                    <p:set>
                                      <p:cBhvr>
                                        <p:cTn id="36" dur="1" fill="hold">
                                          <p:stCondLst>
                                            <p:cond delay="0"/>
                                          </p:stCondLst>
                                        </p:cTn>
                                        <p:tgtEl>
                                          <p:spTgt spid="140"/>
                                        </p:tgtEl>
                                        <p:attrNameLst>
                                          <p:attrName>style.visibility</p:attrName>
                                        </p:attrNameLst>
                                      </p:cBhvr>
                                      <p:to>
                                        <p:strVal val="visible"/>
                                      </p:to>
                                    </p:set>
                                    <p:animEffect transition="in" filter="wipe(left)">
                                      <p:cBhvr>
                                        <p:cTn id="37" dur="500"/>
                                        <p:tgtEl>
                                          <p:spTgt spid="140"/>
                                        </p:tgtEl>
                                      </p:cBhvr>
                                    </p:animEffect>
                                  </p:childTnLst>
                                </p:cTn>
                              </p:par>
                            </p:childTnLst>
                          </p:cTn>
                        </p:par>
                        <p:par>
                          <p:cTn id="38" fill="hold">
                            <p:stCondLst>
                              <p:cond delay="600"/>
                            </p:stCondLst>
                            <p:childTnLst>
                              <p:par>
                                <p:cTn id="39" presetID="10" presetClass="entr" presetSubtype="0" fill="hold" nodeType="afterEffect">
                                  <p:stCondLst>
                                    <p:cond delay="2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450"/>
                                        <p:tgtEl>
                                          <p:spTgt spid="4"/>
                                        </p:tgtEl>
                                      </p:cBhvr>
                                    </p:animEffect>
                                  </p:childTnLst>
                                </p:cTn>
                              </p:par>
                              <p:par>
                                <p:cTn id="42" presetID="42" presetClass="path" presetSubtype="0" decel="100000" fill="hold" nodeType="withEffect">
                                  <p:stCondLst>
                                    <p:cond delay="200"/>
                                  </p:stCondLst>
                                  <p:childTnLst>
                                    <p:animMotion origin="layout" path="M -4.16667E-7 -4.07407E-6 L -4.16667E-7 0.0257 " pathEditMode="relative" rAng="0" ptsTypes="AA">
                                      <p:cBhvr>
                                        <p:cTn id="43" dur="450" spd="-100000" fill="hold"/>
                                        <p:tgtEl>
                                          <p:spTgt spid="4"/>
                                        </p:tgtEl>
                                        <p:attrNameLst>
                                          <p:attrName>ppt_x</p:attrName>
                                          <p:attrName>ppt_y</p:attrName>
                                        </p:attrNameLst>
                                      </p:cBhvr>
                                      <p:rCtr x="0" y="1273"/>
                                    </p:animMotion>
                                  </p:childTnLst>
                                </p:cTn>
                              </p:par>
                              <p:par>
                                <p:cTn id="44" presetID="10" presetClass="entr" presetSubtype="0" fill="hold" nodeType="withEffect">
                                  <p:stCondLst>
                                    <p:cond delay="2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450"/>
                                        <p:tgtEl>
                                          <p:spTgt spid="91"/>
                                        </p:tgtEl>
                                      </p:cBhvr>
                                    </p:animEffect>
                                  </p:childTnLst>
                                </p:cTn>
                              </p:par>
                              <p:par>
                                <p:cTn id="47" presetID="42" presetClass="path" presetSubtype="0" decel="100000" fill="hold" nodeType="withEffect">
                                  <p:stCondLst>
                                    <p:cond delay="200"/>
                                  </p:stCondLst>
                                  <p:childTnLst>
                                    <p:animMotion origin="layout" path="M 1.01353E-6 -3.70404E-6 L 1.01353E-6 0.02565 " pathEditMode="relative" rAng="0" ptsTypes="AA">
                                      <p:cBhvr>
                                        <p:cTn id="48" dur="450" spd="-100000" fill="hold"/>
                                        <p:tgtEl>
                                          <p:spTgt spid="91"/>
                                        </p:tgtEl>
                                        <p:attrNameLst>
                                          <p:attrName>ppt_x</p:attrName>
                                          <p:attrName>ppt_y</p:attrName>
                                        </p:attrNameLst>
                                      </p:cBhvr>
                                      <p:rCtr x="0" y="1271"/>
                                    </p:animMotion>
                                  </p:childTnLst>
                                </p:cTn>
                              </p:par>
                              <p:par>
                                <p:cTn id="49" presetID="22" presetClass="entr" presetSubtype="8" fill="hold" nodeType="withEffect">
                                  <p:stCondLst>
                                    <p:cond delay="200"/>
                                  </p:stCondLst>
                                  <p:childTnLst>
                                    <p:set>
                                      <p:cBhvr>
                                        <p:cTn id="50" dur="1" fill="hold">
                                          <p:stCondLst>
                                            <p:cond delay="0"/>
                                          </p:stCondLst>
                                        </p:cTn>
                                        <p:tgtEl>
                                          <p:spTgt spid="141"/>
                                        </p:tgtEl>
                                        <p:attrNameLst>
                                          <p:attrName>style.visibility</p:attrName>
                                        </p:attrNameLst>
                                      </p:cBhvr>
                                      <p:to>
                                        <p:strVal val="visible"/>
                                      </p:to>
                                    </p:set>
                                    <p:animEffect transition="in" filter="wipe(left)">
                                      <p:cBhvr>
                                        <p:cTn id="51" dur="500"/>
                                        <p:tgtEl>
                                          <p:spTgt spid="141"/>
                                        </p:tgtEl>
                                      </p:cBhvr>
                                    </p:animEffect>
                                  </p:childTnLst>
                                </p:cTn>
                              </p:par>
                            </p:childTnLst>
                          </p:cTn>
                        </p:par>
                        <p:par>
                          <p:cTn id="52" fill="hold">
                            <p:stCondLst>
                              <p:cond delay="1300"/>
                            </p:stCondLst>
                            <p:childTnLst>
                              <p:par>
                                <p:cTn id="53" presetID="10" presetClass="entr" presetSubtype="0" fill="hold" nodeType="afterEffect">
                                  <p:stCondLst>
                                    <p:cond delay="2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450"/>
                                        <p:tgtEl>
                                          <p:spTgt spid="5"/>
                                        </p:tgtEl>
                                      </p:cBhvr>
                                    </p:animEffect>
                                  </p:childTnLst>
                                </p:cTn>
                              </p:par>
                              <p:par>
                                <p:cTn id="56" presetID="42" presetClass="path" presetSubtype="0" decel="100000" fill="hold" nodeType="withEffect">
                                  <p:stCondLst>
                                    <p:cond delay="200"/>
                                  </p:stCondLst>
                                  <p:childTnLst>
                                    <p:animMotion origin="layout" path="M 6.56114E-7 -1.82025E-6 L 6.56114E-7 0.02565 " pathEditMode="relative" rAng="0" ptsTypes="AA">
                                      <p:cBhvr>
                                        <p:cTn id="57" dur="450" spd="-100000" fill="hold"/>
                                        <p:tgtEl>
                                          <p:spTgt spid="5"/>
                                        </p:tgtEl>
                                        <p:attrNameLst>
                                          <p:attrName>ppt_x</p:attrName>
                                          <p:attrName>ppt_y</p:attrName>
                                        </p:attrNameLst>
                                      </p:cBhvr>
                                      <p:rCtr x="0" y="1271"/>
                                    </p:animMotion>
                                  </p:childTnLst>
                                </p:cTn>
                              </p:par>
                              <p:par>
                                <p:cTn id="58" presetID="10" presetClass="entr" presetSubtype="0" fill="hold" nodeType="withEffect">
                                  <p:stCondLst>
                                    <p:cond delay="30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450"/>
                                        <p:tgtEl>
                                          <p:spTgt spid="255"/>
                                        </p:tgtEl>
                                      </p:cBhvr>
                                    </p:animEffect>
                                  </p:childTnLst>
                                </p:cTn>
                              </p:par>
                              <p:par>
                                <p:cTn id="61" presetID="42" presetClass="path" presetSubtype="0" decel="100000" fill="hold" nodeType="withEffect">
                                  <p:stCondLst>
                                    <p:cond delay="300"/>
                                  </p:stCondLst>
                                  <p:childTnLst>
                                    <p:animMotion origin="layout" path="M 1.01353E-6 -3.70404E-6 L 1.01353E-6 0.02565 " pathEditMode="relative" rAng="0" ptsTypes="AA">
                                      <p:cBhvr>
                                        <p:cTn id="62" dur="450" spd="-100000" fill="hold"/>
                                        <p:tgtEl>
                                          <p:spTgt spid="255"/>
                                        </p:tgtEl>
                                        <p:attrNameLst>
                                          <p:attrName>ppt_x</p:attrName>
                                          <p:attrName>ppt_y</p:attrName>
                                        </p:attrNameLst>
                                      </p:cBhvr>
                                      <p:rCtr x="0" y="1271"/>
                                    </p:animMotion>
                                  </p:childTnLst>
                                </p:cTn>
                              </p:par>
                              <p:par>
                                <p:cTn id="63" presetID="22" presetClass="entr" presetSubtype="8" fill="hold" nodeType="withEffect">
                                  <p:stCondLst>
                                    <p:cond delay="300"/>
                                  </p:stCondLst>
                                  <p:childTnLst>
                                    <p:set>
                                      <p:cBhvr>
                                        <p:cTn id="64" dur="1" fill="hold">
                                          <p:stCondLst>
                                            <p:cond delay="0"/>
                                          </p:stCondLst>
                                        </p:cTn>
                                        <p:tgtEl>
                                          <p:spTgt spid="142"/>
                                        </p:tgtEl>
                                        <p:attrNameLst>
                                          <p:attrName>style.visibility</p:attrName>
                                        </p:attrNameLst>
                                      </p:cBhvr>
                                      <p:to>
                                        <p:strVal val="visible"/>
                                      </p:to>
                                    </p:set>
                                    <p:animEffect transition="in" filter="wipe(left)">
                                      <p:cBhvr>
                                        <p:cTn id="65" dur="500"/>
                                        <p:tgtEl>
                                          <p:spTgt spid="1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450"/>
                                        <p:tgtEl>
                                          <p:spTgt spid="30"/>
                                        </p:tgtEl>
                                      </p:cBhvr>
                                    </p:animEffect>
                                  </p:childTnLst>
                                </p:cTn>
                              </p:par>
                              <p:par>
                                <p:cTn id="69" presetID="42" presetClass="path" presetSubtype="0" decel="100000" fill="hold" grpId="1" nodeType="withEffect">
                                  <p:stCondLst>
                                    <p:cond delay="0"/>
                                  </p:stCondLst>
                                  <p:childTnLst>
                                    <p:animMotion origin="layout" path="M 1.01353E-6 -3.70404E-6 L 1.01353E-6 0.02565 " pathEditMode="relative" rAng="0" ptsTypes="AA">
                                      <p:cBhvr>
                                        <p:cTn id="70" dur="450" spd="-100000" fill="hold"/>
                                        <p:tgtEl>
                                          <p:spTgt spid="30"/>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2" grpId="0"/>
      <p:bldP spid="2" grpId="1"/>
      <p:bldP spid="160" grpId="0"/>
      <p:bldP spid="160" grpId="1"/>
      <p:bldP spid="161" grpId="0"/>
      <p:bldP spid="161"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dirty="0">
                <a:ln w="3175">
                  <a:noFill/>
                </a:ln>
                <a:solidFill>
                  <a:srgbClr val="50E6FF"/>
                </a:solidFill>
                <a:latin typeface="Segoe UI Semibold" panose="020B0702040204020203" pitchFamily="34" charset="0"/>
                <a:cs typeface="Segoe UI Semibold" panose="020B0702040204020203" pitchFamily="34" charset="0"/>
              </a:rPr>
              <a:t>Azure Confidential VMs with AMD SEV-SNP </a:t>
            </a:r>
          </a:p>
        </p:txBody>
      </p:sp>
    </p:spTree>
    <p:extLst>
      <p:ext uri="{BB962C8B-B14F-4D97-AF65-F5344CB8AC3E}">
        <p14:creationId xmlns:p14="http://schemas.microsoft.com/office/powerpoint/2010/main" val="1687349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5867A-30A1-77D1-11CD-81041E58DEA9}"/>
              </a:ext>
            </a:extLst>
          </p:cNvPr>
          <p:cNvSpPr txBox="1"/>
          <p:nvPr/>
        </p:nvSpPr>
        <p:spPr>
          <a:xfrm>
            <a:off x="577881" y="164272"/>
            <a:ext cx="9742769" cy="584775"/>
          </a:xfrm>
          <a:prstGeom prst="rect">
            <a:avLst/>
          </a:prstGeom>
          <a:noFill/>
        </p:spPr>
        <p:txBody>
          <a:bodyPr wrap="square" rtlCol="0">
            <a:spAutoFit/>
          </a:bodyPr>
          <a:lstStyle/>
          <a:p>
            <a:r>
              <a:rPr lang="en-US" sz="3200" noProof="0" dirty="0">
                <a:latin typeface="Segoe UI Semibold" panose="020B0702040204020203" pitchFamily="34" charset="0"/>
                <a:cs typeface="Segoe UI Semibold" panose="020B0702040204020203" pitchFamily="34" charset="0"/>
              </a:rPr>
              <a:t>Confidential Virtual Machine with AMD SEV-SNP</a:t>
            </a:r>
            <a:endParaRPr lang="en-US" sz="3200" dirty="0">
              <a:latin typeface="Segoe UI Semibold" panose="020B0702040204020203" pitchFamily="34" charset="0"/>
              <a:cs typeface="Segoe UI Semibold" panose="020B0702040204020203" pitchFamily="34" charset="0"/>
            </a:endParaRPr>
          </a:p>
        </p:txBody>
      </p:sp>
      <p:sp>
        <p:nvSpPr>
          <p:cNvPr id="4" name="Rounded Rectangle 18" descr="Preview coming&#10;">
            <a:extLst>
              <a:ext uri="{FF2B5EF4-FFF2-40B4-BE49-F238E27FC236}">
                <a16:creationId xmlns:a16="http://schemas.microsoft.com/office/drawing/2014/main" id="{F4A49E48-9381-8F25-B850-7096B98D1FE2}"/>
              </a:ext>
            </a:extLst>
          </p:cNvPr>
          <p:cNvSpPr/>
          <p:nvPr/>
        </p:nvSpPr>
        <p:spPr bwMode="auto">
          <a:xfrm>
            <a:off x="577881" y="1394648"/>
            <a:ext cx="2170204" cy="432000"/>
          </a:xfrm>
          <a:prstGeom prst="roundRect">
            <a:avLst>
              <a:gd name="adj" fmla="val 50000"/>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CA" sz="1600" b="1" dirty="0">
                <a:ln w="3175">
                  <a:noFill/>
                </a:ln>
                <a:gradFill>
                  <a:gsLst>
                    <a:gs pos="55747">
                      <a:srgbClr val="000000"/>
                    </a:gs>
                    <a:gs pos="37000">
                      <a:srgbClr val="000000"/>
                    </a:gs>
                  </a:gsLst>
                  <a:lin ang="5400000" scaled="1"/>
                </a:gradFill>
                <a:latin typeface="+mj-lt"/>
                <a:cs typeface="Segoe UI" pitchFamily="34" charset="0"/>
              </a:rPr>
              <a:t>Generally available</a:t>
            </a:r>
          </a:p>
        </p:txBody>
      </p:sp>
      <p:sp>
        <p:nvSpPr>
          <p:cNvPr id="5" name="TextBox 4">
            <a:extLst>
              <a:ext uri="{FF2B5EF4-FFF2-40B4-BE49-F238E27FC236}">
                <a16:creationId xmlns:a16="http://schemas.microsoft.com/office/drawing/2014/main" id="{D60A01B6-FB93-8D97-56E7-E432FC056144}"/>
              </a:ext>
            </a:extLst>
          </p:cNvPr>
          <p:cNvSpPr txBox="1"/>
          <p:nvPr/>
        </p:nvSpPr>
        <p:spPr>
          <a:xfrm>
            <a:off x="906530" y="1851421"/>
            <a:ext cx="2416338" cy="430887"/>
          </a:xfrm>
          <a:prstGeom prst="rect">
            <a:avLst/>
          </a:prstGeom>
          <a:noFill/>
        </p:spPr>
        <p:txBody>
          <a:bodyPr wrap="square" lIns="0" tIns="0" rIns="0" bIns="0" rtlCol="0">
            <a:spAutoFit/>
          </a:bodyPr>
          <a:lstStyle/>
          <a:p>
            <a:r>
              <a:rPr lang="en-US" sz="2800" b="1" dirty="0">
                <a:latin typeface="Segoe UI Semibold" panose="020B0502040204020203" pitchFamily="34" charset="0"/>
                <a:cs typeface="Segoe UI Semibold" panose="020B0502040204020203" pitchFamily="34" charset="0"/>
              </a:rPr>
              <a:t>AMD SEV-SNP</a:t>
            </a:r>
          </a:p>
        </p:txBody>
      </p:sp>
      <p:grpSp>
        <p:nvGrpSpPr>
          <p:cNvPr id="6" name="Group 5">
            <a:extLst>
              <a:ext uri="{FF2B5EF4-FFF2-40B4-BE49-F238E27FC236}">
                <a16:creationId xmlns:a16="http://schemas.microsoft.com/office/drawing/2014/main" id="{534ADAD1-ABA7-4938-BD69-18C796E8B59C}"/>
              </a:ext>
            </a:extLst>
          </p:cNvPr>
          <p:cNvGrpSpPr/>
          <p:nvPr/>
        </p:nvGrpSpPr>
        <p:grpSpPr>
          <a:xfrm>
            <a:off x="5341257" y="1394648"/>
            <a:ext cx="6446189" cy="4749419"/>
            <a:chOff x="4537701" y="1129284"/>
            <a:chExt cx="7249745" cy="5341463"/>
          </a:xfrm>
        </p:grpSpPr>
        <p:sp>
          <p:nvSpPr>
            <p:cNvPr id="8" name="Rounded Rectangle 19" descr="Diagram: &#10;&#10;Top left container: General Purpose Virtual Machine and an Application contained within. &#10;&#10;Top right container: Confidential Virtual machine highlighted with a lock. Contains Application 1. Attest with an arrow to 2. Execute.&#10;&#10;Below that are two items side by side:&#10;Optional Encrypted memory and Encrypted memory (Confidentiality &amp; Integrity)&#10;&#10;Dotted line between the second and third section. &#10;&#10;Third section below the dotted line contains four items: Hypervisor, Smart NIC, BIOS, SMM, Device Drivers, ...., and Embedded FW. &#10;&#10;Final row below is highlighted: CPU Hardware with a lock. &#10;&#10;The text: &quot;CVM is isolated by CPU hardware from Hypervisor and Smart NIC&quot;  has an arrow pointing to the Confidential Virtual Machine container. ">
              <a:extLst>
                <a:ext uri="{FF2B5EF4-FFF2-40B4-BE49-F238E27FC236}">
                  <a16:creationId xmlns:a16="http://schemas.microsoft.com/office/drawing/2014/main" id="{3B6A0D3E-0DAD-216B-0602-9C11CE837FEB}"/>
                </a:ext>
              </a:extLst>
            </p:cNvPr>
            <p:cNvSpPr/>
            <p:nvPr/>
          </p:nvSpPr>
          <p:spPr>
            <a:xfrm>
              <a:off x="4587939" y="1346701"/>
              <a:ext cx="2650215" cy="2407563"/>
            </a:xfrm>
            <a:prstGeom prst="roundRect">
              <a:avLst>
                <a:gd name="adj" fmla="val 392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400" dirty="0">
                  <a:solidFill>
                    <a:srgbClr val="FFFFFF"/>
                  </a:solidFill>
                  <a:latin typeface="Segoe UI Semibold"/>
                </a:rPr>
                <a:t>General Purpose</a:t>
              </a:r>
            </a:p>
            <a:p>
              <a:pPr algn="ctr">
                <a:lnSpc>
                  <a:spcPct val="95000"/>
                </a:lnSpc>
              </a:pPr>
              <a:r>
                <a:rPr lang="en-US" sz="1400" dirty="0">
                  <a:solidFill>
                    <a:srgbClr val="FFFFFF"/>
                  </a:solidFill>
                  <a:latin typeface="Segoe UI Semibold"/>
                </a:rPr>
                <a:t>Virtual Machine</a:t>
              </a:r>
            </a:p>
          </p:txBody>
        </p:sp>
        <p:sp>
          <p:nvSpPr>
            <p:cNvPr id="9" name="Rounded Rectangle 9">
              <a:extLst>
                <a:ext uri="{FF2B5EF4-FFF2-40B4-BE49-F238E27FC236}">
                  <a16:creationId xmlns:a16="http://schemas.microsoft.com/office/drawing/2014/main" id="{30B89666-6C5E-70C2-F06F-11B65C190FE8}"/>
                </a:ext>
                <a:ext uri="{C183D7F6-B498-43B3-948B-1728B52AA6E4}">
                  <adec:decorative xmlns:adec="http://schemas.microsoft.com/office/drawing/2017/decorative" val="1"/>
                </a:ext>
              </a:extLst>
            </p:cNvPr>
            <p:cNvSpPr/>
            <p:nvPr/>
          </p:nvSpPr>
          <p:spPr>
            <a:xfrm>
              <a:off x="4587940" y="4902712"/>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10" name="Rounded Rectangle 17">
              <a:extLst>
                <a:ext uri="{FF2B5EF4-FFF2-40B4-BE49-F238E27FC236}">
                  <a16:creationId xmlns:a16="http://schemas.microsoft.com/office/drawing/2014/main" id="{7DFA85D7-9CB3-A832-E5F8-A7A878B7846D}"/>
                </a:ext>
                <a:ext uri="{C183D7F6-B498-43B3-948B-1728B52AA6E4}">
                  <adec:decorative xmlns:adec="http://schemas.microsoft.com/office/drawing/2017/decorative" val="1"/>
                </a:ext>
              </a:extLst>
            </p:cNvPr>
            <p:cNvSpPr/>
            <p:nvPr/>
          </p:nvSpPr>
          <p:spPr>
            <a:xfrm>
              <a:off x="8130976" y="4902712"/>
              <a:ext cx="195193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Smart NIC</a:t>
              </a:r>
            </a:p>
          </p:txBody>
        </p:sp>
        <p:sp>
          <p:nvSpPr>
            <p:cNvPr id="11" name="Rounded Rectangle 20">
              <a:extLst>
                <a:ext uri="{FF2B5EF4-FFF2-40B4-BE49-F238E27FC236}">
                  <a16:creationId xmlns:a16="http://schemas.microsoft.com/office/drawing/2014/main" id="{6A7772AF-815F-BC05-EB8C-026A977A68FB}"/>
                </a:ext>
                <a:ext uri="{C183D7F6-B498-43B3-948B-1728B52AA6E4}">
                  <adec:decorative xmlns:adec="http://schemas.microsoft.com/office/drawing/2017/decorative" val="1"/>
                </a:ext>
              </a:extLst>
            </p:cNvPr>
            <p:cNvSpPr/>
            <p:nvPr/>
          </p:nvSpPr>
          <p:spPr>
            <a:xfrm>
              <a:off x="5211046" y="2140261"/>
              <a:ext cx="1404000" cy="1404000"/>
            </a:xfrm>
            <a:prstGeom prst="roundRect">
              <a:avLst>
                <a:gd name="adj" fmla="val 6527"/>
              </a:avLst>
            </a:prstGeom>
            <a:solidFill>
              <a:srgbClr val="091F2C">
                <a:alpha val="65000"/>
              </a:srgbClr>
            </a:solidFill>
            <a:ln w="9525" cap="flat" cmpd="sng" algn="ctr">
              <a:noFill/>
              <a:prstDash val="solid"/>
            </a:ln>
            <a:effectLst/>
          </p:spPr>
          <p:txBody>
            <a:bodyPr lIns="0" tIns="3600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200" kern="0">
                  <a:solidFill>
                    <a:srgbClr val="FFFFFF"/>
                  </a:solidFill>
                  <a:latin typeface="Segoe UI Semibold"/>
                </a:rPr>
                <a:t>Application</a:t>
              </a:r>
            </a:p>
          </p:txBody>
        </p:sp>
        <p:sp>
          <p:nvSpPr>
            <p:cNvPr id="12" name="Rounded Rectangle 21">
              <a:extLst>
                <a:ext uri="{FF2B5EF4-FFF2-40B4-BE49-F238E27FC236}">
                  <a16:creationId xmlns:a16="http://schemas.microsoft.com/office/drawing/2014/main" id="{832A0719-D820-A6DD-3E09-24033438F24D}"/>
                </a:ext>
                <a:ext uri="{C183D7F6-B498-43B3-948B-1728B52AA6E4}">
                  <adec:decorative xmlns:adec="http://schemas.microsoft.com/office/drawing/2017/decorative" val="1"/>
                </a:ext>
              </a:extLst>
            </p:cNvPr>
            <p:cNvSpPr/>
            <p:nvPr/>
          </p:nvSpPr>
          <p:spPr>
            <a:xfrm>
              <a:off x="4587939" y="3918477"/>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Optional</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Encrypted memory</a:t>
              </a:r>
            </a:p>
          </p:txBody>
        </p:sp>
        <p:sp>
          <p:nvSpPr>
            <p:cNvPr id="13" name="Rounded Rectangle 7">
              <a:extLst>
                <a:ext uri="{FF2B5EF4-FFF2-40B4-BE49-F238E27FC236}">
                  <a16:creationId xmlns:a16="http://schemas.microsoft.com/office/drawing/2014/main" id="{EBD9E9EA-A883-127B-A01F-3084B7FC62C5}"/>
                </a:ext>
                <a:ext uri="{C183D7F6-B498-43B3-948B-1728B52AA6E4}">
                  <adec:decorative xmlns:adec="http://schemas.microsoft.com/office/drawing/2017/decorative" val="1"/>
                </a:ext>
              </a:extLst>
            </p:cNvPr>
            <p:cNvSpPr/>
            <p:nvPr/>
          </p:nvSpPr>
          <p:spPr>
            <a:xfrm>
              <a:off x="4587939" y="5413356"/>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BIOS, SMM, Device Drivers, …</a:t>
              </a:r>
            </a:p>
          </p:txBody>
        </p:sp>
        <p:sp>
          <p:nvSpPr>
            <p:cNvPr id="14" name="Rounded Rectangle 16">
              <a:extLst>
                <a:ext uri="{FF2B5EF4-FFF2-40B4-BE49-F238E27FC236}">
                  <a16:creationId xmlns:a16="http://schemas.microsoft.com/office/drawing/2014/main" id="{F2F3F7BC-C681-475C-2ED6-E18F67E668BD}"/>
                </a:ext>
                <a:ext uri="{C183D7F6-B498-43B3-948B-1728B52AA6E4}">
                  <adec:decorative xmlns:adec="http://schemas.microsoft.com/office/drawing/2017/decorative" val="1"/>
                </a:ext>
              </a:extLst>
            </p:cNvPr>
            <p:cNvSpPr/>
            <p:nvPr/>
          </p:nvSpPr>
          <p:spPr>
            <a:xfrm>
              <a:off x="8130974" y="5413356"/>
              <a:ext cx="1951932"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Embedded FW</a:t>
              </a:r>
            </a:p>
          </p:txBody>
        </p:sp>
        <p:sp>
          <p:nvSpPr>
            <p:cNvPr id="15" name="Rounded Rectangle 14">
              <a:extLst>
                <a:ext uri="{FF2B5EF4-FFF2-40B4-BE49-F238E27FC236}">
                  <a16:creationId xmlns:a16="http://schemas.microsoft.com/office/drawing/2014/main" id="{7A563F7D-6586-AE09-71C1-E01948958F08}"/>
                </a:ext>
                <a:ext uri="{C183D7F6-B498-43B3-948B-1728B52AA6E4}">
                  <adec:decorative xmlns:adec="http://schemas.microsoft.com/office/drawing/2017/decorative" val="1"/>
                </a:ext>
              </a:extLst>
            </p:cNvPr>
            <p:cNvSpPr/>
            <p:nvPr/>
          </p:nvSpPr>
          <p:spPr>
            <a:xfrm>
              <a:off x="4587940" y="5960103"/>
              <a:ext cx="5481177" cy="441703"/>
            </a:xfrm>
            <a:prstGeom prst="roundRect">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GB" sz="1200">
                  <a:solidFill>
                    <a:srgbClr val="FFFFFF"/>
                  </a:solidFill>
                  <a:latin typeface="Segoe UI Semibold"/>
                </a:rPr>
                <a:t>CPU Hardware</a:t>
              </a:r>
            </a:p>
          </p:txBody>
        </p:sp>
        <p:cxnSp>
          <p:nvCxnSpPr>
            <p:cNvPr id="16" name="Straight Connector 15">
              <a:extLst>
                <a:ext uri="{FF2B5EF4-FFF2-40B4-BE49-F238E27FC236}">
                  <a16:creationId xmlns:a16="http://schemas.microsoft.com/office/drawing/2014/main" id="{F6E69342-7211-E1F8-93D0-F66BAB19A528}"/>
                </a:ext>
                <a:ext uri="{C183D7F6-B498-43B3-948B-1728B52AA6E4}">
                  <adec:decorative xmlns:adec="http://schemas.microsoft.com/office/drawing/2017/decorative" val="1"/>
                </a:ext>
              </a:extLst>
            </p:cNvPr>
            <p:cNvCxnSpPr>
              <a:cxnSpLocks/>
            </p:cNvCxnSpPr>
            <p:nvPr/>
          </p:nvCxnSpPr>
          <p:spPr>
            <a:xfrm>
              <a:off x="4537701" y="4752018"/>
              <a:ext cx="5581658" cy="328"/>
            </a:xfrm>
            <a:prstGeom prst="line">
              <a:avLst/>
            </a:prstGeom>
            <a:noFill/>
            <a:ln w="19050">
              <a:solidFill>
                <a:srgbClr val="8DE971"/>
              </a:solidFill>
              <a:prstDash val="sysDot"/>
            </a:ln>
          </p:spPr>
        </p:cxnSp>
        <p:sp>
          <p:nvSpPr>
            <p:cNvPr id="17" name="Graphic 22">
              <a:extLst>
                <a:ext uri="{FF2B5EF4-FFF2-40B4-BE49-F238E27FC236}">
                  <a16:creationId xmlns:a16="http://schemas.microsoft.com/office/drawing/2014/main" id="{731310CE-99EA-13A5-37D1-2E95788A7D53}"/>
                </a:ext>
                <a:ext uri="{C183D7F6-B498-43B3-948B-1728B52AA6E4}">
                  <adec:decorative xmlns:adec="http://schemas.microsoft.com/office/drawing/2017/decorative" val="1"/>
                </a:ext>
              </a:extLst>
            </p:cNvPr>
            <p:cNvSpPr>
              <a:spLocks noChangeAspect="1"/>
            </p:cNvSpPr>
            <p:nvPr/>
          </p:nvSpPr>
          <p:spPr>
            <a:xfrm>
              <a:off x="9534423" y="6067272"/>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2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18" name="Group 17">
              <a:extLst>
                <a:ext uri="{FF2B5EF4-FFF2-40B4-BE49-F238E27FC236}">
                  <a16:creationId xmlns:a16="http://schemas.microsoft.com/office/drawing/2014/main" id="{4E5AE50F-83DE-B4A2-4E14-4309D93EB641}"/>
                </a:ext>
                <a:ext uri="{C183D7F6-B498-43B3-948B-1728B52AA6E4}">
                  <adec:decorative xmlns:adec="http://schemas.microsoft.com/office/drawing/2017/decorative" val="1"/>
                </a:ext>
              </a:extLst>
            </p:cNvPr>
            <p:cNvGrpSpPr/>
            <p:nvPr/>
          </p:nvGrpSpPr>
          <p:grpSpPr>
            <a:xfrm>
              <a:off x="7432378" y="1129284"/>
              <a:ext cx="4355068" cy="3473714"/>
              <a:chOff x="3950077" y="1188998"/>
              <a:chExt cx="4355068" cy="3473714"/>
            </a:xfrm>
          </p:grpSpPr>
          <p:sp>
            <p:nvSpPr>
              <p:cNvPr id="19" name="Rounded Rectangle 2">
                <a:extLst>
                  <a:ext uri="{FF2B5EF4-FFF2-40B4-BE49-F238E27FC236}">
                    <a16:creationId xmlns:a16="http://schemas.microsoft.com/office/drawing/2014/main" id="{6CDB96F9-F1BF-345C-2507-C2761885D762}"/>
                  </a:ext>
                  <a:ext uri="{C183D7F6-B498-43B3-948B-1728B52AA6E4}">
                    <adec:decorative xmlns:adec="http://schemas.microsoft.com/office/drawing/2017/decorative" val="1"/>
                  </a:ext>
                </a:extLst>
              </p:cNvPr>
              <p:cNvSpPr/>
              <p:nvPr/>
            </p:nvSpPr>
            <p:spPr>
              <a:xfrm>
                <a:off x="3950077" y="1406415"/>
                <a:ext cx="2650215" cy="2407563"/>
              </a:xfrm>
              <a:prstGeom prst="roundRect">
                <a:avLst>
                  <a:gd name="adj" fmla="val 3920"/>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400">
                    <a:solidFill>
                      <a:srgbClr val="FFFFFF"/>
                    </a:solidFill>
                    <a:latin typeface="Segoe UI Semibold"/>
                  </a:rPr>
                  <a:t>Confidential</a:t>
                </a:r>
              </a:p>
              <a:p>
                <a:pPr algn="ctr">
                  <a:lnSpc>
                    <a:spcPct val="95000"/>
                  </a:lnSpc>
                </a:pPr>
                <a:r>
                  <a:rPr lang="en-US" sz="1400">
                    <a:solidFill>
                      <a:srgbClr val="FFFFFF"/>
                    </a:solidFill>
                    <a:latin typeface="Segoe UI Semibold"/>
                  </a:rPr>
                  <a:t>Virtual Machine</a:t>
                </a:r>
              </a:p>
            </p:txBody>
          </p:sp>
          <p:sp>
            <p:nvSpPr>
              <p:cNvPr id="20" name="Rounded Rectangle 13">
                <a:extLst>
                  <a:ext uri="{FF2B5EF4-FFF2-40B4-BE49-F238E27FC236}">
                    <a16:creationId xmlns:a16="http://schemas.microsoft.com/office/drawing/2014/main" id="{6CCEF67F-E8BD-8AC8-B766-E29A569D95BF}"/>
                  </a:ext>
                  <a:ext uri="{C183D7F6-B498-43B3-948B-1728B52AA6E4}">
                    <adec:decorative xmlns:adec="http://schemas.microsoft.com/office/drawing/2017/decorative" val="1"/>
                  </a:ext>
                </a:extLst>
              </p:cNvPr>
              <p:cNvSpPr/>
              <p:nvPr/>
            </p:nvSpPr>
            <p:spPr>
              <a:xfrm>
                <a:off x="3950390" y="3978191"/>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1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21" name="Graphic 22">
                <a:extLst>
                  <a:ext uri="{FF2B5EF4-FFF2-40B4-BE49-F238E27FC236}">
                    <a16:creationId xmlns:a16="http://schemas.microsoft.com/office/drawing/2014/main" id="{92387EDF-EDC2-34F5-7A63-4527CC5D9E8F}"/>
                  </a:ext>
                  <a:ext uri="{C183D7F6-B498-43B3-948B-1728B52AA6E4}">
                    <adec:decorative xmlns:adec="http://schemas.microsoft.com/office/drawing/2017/decorative" val="1"/>
                  </a:ext>
                </a:extLst>
              </p:cNvPr>
              <p:cNvSpPr>
                <a:spLocks noChangeAspect="1"/>
              </p:cNvSpPr>
              <p:nvPr/>
            </p:nvSpPr>
            <p:spPr>
              <a:xfrm>
                <a:off x="6080467" y="1188998"/>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2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6">
                <a:extLst>
                  <a:ext uri="{FF2B5EF4-FFF2-40B4-BE49-F238E27FC236}">
                    <a16:creationId xmlns:a16="http://schemas.microsoft.com/office/drawing/2014/main" id="{7953EC8B-6D7C-FABC-95F9-4D3C7C5466F5}"/>
                  </a:ext>
                  <a:ext uri="{C183D7F6-B498-43B3-948B-1728B52AA6E4}">
                    <adec:decorative xmlns:adec="http://schemas.microsoft.com/office/drawing/2017/decorative" val="1"/>
                  </a:ext>
                </a:extLst>
              </p:cNvPr>
              <p:cNvSpPr/>
              <p:nvPr/>
            </p:nvSpPr>
            <p:spPr>
              <a:xfrm>
                <a:off x="4573184" y="2199975"/>
                <a:ext cx="1404000" cy="1404000"/>
              </a:xfrm>
              <a:prstGeom prst="roundRect">
                <a:avLst>
                  <a:gd name="adj" fmla="val 6527"/>
                </a:avLst>
              </a:prstGeom>
              <a:solidFill>
                <a:srgbClr val="091F2C">
                  <a:alpha val="65000"/>
                </a:srgbClr>
              </a:solidFill>
              <a:ln w="9525" cap="flat" cmpd="sng" algn="ctr">
                <a:noFill/>
                <a:prstDash val="solid"/>
              </a:ln>
              <a:effectLst/>
            </p:spPr>
            <p:txBody>
              <a:bodyPr lIns="0" tIns="108000" r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200" kern="0">
                    <a:solidFill>
                      <a:srgbClr val="FFFFFF"/>
                    </a:solidFill>
                    <a:latin typeface="Segoe UI Semibold"/>
                  </a:rPr>
                  <a:t>Application</a:t>
                </a:r>
              </a:p>
            </p:txBody>
          </p:sp>
          <p:sp>
            <p:nvSpPr>
              <p:cNvPr id="23" name="Oval 22">
                <a:extLst>
                  <a:ext uri="{FF2B5EF4-FFF2-40B4-BE49-F238E27FC236}">
                    <a16:creationId xmlns:a16="http://schemas.microsoft.com/office/drawing/2014/main" id="{978747BC-806F-B61D-F455-BFFECFF12075}"/>
                  </a:ext>
                  <a:ext uri="{C183D7F6-B498-43B3-948B-1728B52AA6E4}">
                    <adec:decorative xmlns:adec="http://schemas.microsoft.com/office/drawing/2017/decorative" val="1"/>
                  </a:ext>
                </a:extLst>
              </p:cNvPr>
              <p:cNvSpPr/>
              <p:nvPr/>
            </p:nvSpPr>
            <p:spPr bwMode="auto">
              <a:xfrm>
                <a:off x="4766134" y="3143241"/>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100" b="1">
                    <a:ln w="3175">
                      <a:noFill/>
                    </a:ln>
                    <a:solidFill>
                      <a:srgbClr val="000000"/>
                    </a:solidFill>
                    <a:latin typeface="+mj-lt"/>
                    <a:cs typeface="Segoe UI" pitchFamily="34" charset="0"/>
                  </a:rPr>
                  <a:t>2</a:t>
                </a:r>
              </a:p>
            </p:txBody>
          </p:sp>
          <p:sp>
            <p:nvSpPr>
              <p:cNvPr id="24" name="Rectangle 23">
                <a:extLst>
                  <a:ext uri="{FF2B5EF4-FFF2-40B4-BE49-F238E27FC236}">
                    <a16:creationId xmlns:a16="http://schemas.microsoft.com/office/drawing/2014/main" id="{C0C75D51-098C-B423-DCEB-B3D45C6E2D6F}"/>
                  </a:ext>
                  <a:ext uri="{C183D7F6-B498-43B3-948B-1728B52AA6E4}">
                    <adec:decorative xmlns:adec="http://schemas.microsoft.com/office/drawing/2017/decorative" val="1"/>
                  </a:ext>
                </a:extLst>
              </p:cNvPr>
              <p:cNvSpPr/>
              <p:nvPr/>
            </p:nvSpPr>
            <p:spPr>
              <a:xfrm>
                <a:off x="5158696" y="3195714"/>
                <a:ext cx="537242" cy="190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Execute</a:t>
                </a:r>
                <a:endParaRPr kumimoji="0" lang="en-US" sz="9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5" name="Oval 24">
                <a:extLst>
                  <a:ext uri="{FF2B5EF4-FFF2-40B4-BE49-F238E27FC236}">
                    <a16:creationId xmlns:a16="http://schemas.microsoft.com/office/drawing/2014/main" id="{71B35C30-A269-1CB2-20DE-3B139545BEE2}"/>
                  </a:ext>
                  <a:ext uri="{C183D7F6-B498-43B3-948B-1728B52AA6E4}">
                    <adec:decorative xmlns:adec="http://schemas.microsoft.com/office/drawing/2017/decorative" val="1"/>
                  </a:ext>
                </a:extLst>
              </p:cNvPr>
              <p:cNvSpPr/>
              <p:nvPr/>
            </p:nvSpPr>
            <p:spPr bwMode="auto">
              <a:xfrm>
                <a:off x="4766134" y="2617772"/>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100" b="1">
                    <a:ln w="3175">
                      <a:noFill/>
                    </a:ln>
                    <a:solidFill>
                      <a:srgbClr val="000000"/>
                    </a:solidFill>
                    <a:latin typeface="+mj-lt"/>
                    <a:cs typeface="Segoe UI" pitchFamily="34" charset="0"/>
                  </a:rPr>
                  <a:t>1</a:t>
                </a:r>
              </a:p>
            </p:txBody>
          </p:sp>
          <p:sp>
            <p:nvSpPr>
              <p:cNvPr id="26" name="Rectangle 25">
                <a:extLst>
                  <a:ext uri="{FF2B5EF4-FFF2-40B4-BE49-F238E27FC236}">
                    <a16:creationId xmlns:a16="http://schemas.microsoft.com/office/drawing/2014/main" id="{2711E9E8-90B3-9996-826F-A6B09957382C}"/>
                  </a:ext>
                  <a:ext uri="{C183D7F6-B498-43B3-948B-1728B52AA6E4}">
                    <adec:decorative xmlns:adec="http://schemas.microsoft.com/office/drawing/2017/decorative" val="1"/>
                  </a:ext>
                </a:extLst>
              </p:cNvPr>
              <p:cNvSpPr/>
              <p:nvPr/>
            </p:nvSpPr>
            <p:spPr>
              <a:xfrm>
                <a:off x="5158696" y="2670244"/>
                <a:ext cx="414651" cy="1903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1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Attest</a:t>
                </a:r>
              </a:p>
            </p:txBody>
          </p:sp>
          <p:cxnSp>
            <p:nvCxnSpPr>
              <p:cNvPr id="27" name="Straight Arrow Connector 26">
                <a:extLst>
                  <a:ext uri="{FF2B5EF4-FFF2-40B4-BE49-F238E27FC236}">
                    <a16:creationId xmlns:a16="http://schemas.microsoft.com/office/drawing/2014/main" id="{1A9E0C0D-AF97-A313-82D1-38B38769E061}"/>
                  </a:ext>
                  <a:ext uri="{C183D7F6-B498-43B3-948B-1728B52AA6E4}">
                    <adec:decorative xmlns:adec="http://schemas.microsoft.com/office/drawing/2017/decorative" val="1"/>
                  </a:ext>
                </a:extLst>
              </p:cNvPr>
              <p:cNvCxnSpPr>
                <a:cxnSpLocks/>
              </p:cNvCxnSpPr>
              <p:nvPr/>
            </p:nvCxnSpPr>
            <p:spPr>
              <a:xfrm>
                <a:off x="4913794" y="2906870"/>
                <a:ext cx="0" cy="200774"/>
              </a:xfrm>
              <a:prstGeom prst="straightConnector1">
                <a:avLst/>
              </a:prstGeom>
              <a:ln w="19050" cap="rnd">
                <a:gradFill flip="none" rotWithShape="1">
                  <a:gsLst>
                    <a:gs pos="0">
                      <a:srgbClr val="FFFFFF">
                        <a:alpha val="0"/>
                      </a:srgbClr>
                    </a:gs>
                    <a:gs pos="44000">
                      <a:srgbClr val="FFFFFF"/>
                    </a:gs>
                  </a:gsLst>
                  <a:lin ang="54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0033AAE-1EB3-F350-0DC9-02CCF15A8D57}"/>
                  </a:ext>
                  <a:ext uri="{C183D7F6-B498-43B3-948B-1728B52AA6E4}">
                    <adec:decorative xmlns:adec="http://schemas.microsoft.com/office/drawing/2017/decorative" val="1"/>
                  </a:ext>
                </a:extLst>
              </p:cNvPr>
              <p:cNvSpPr txBox="1"/>
              <p:nvPr/>
            </p:nvSpPr>
            <p:spPr>
              <a:xfrm>
                <a:off x="6897950" y="2180705"/>
                <a:ext cx="1407195" cy="861774"/>
              </a:xfrm>
              <a:prstGeom prst="rect">
                <a:avLst/>
              </a:prstGeom>
              <a:noFill/>
            </p:spPr>
            <p:txBody>
              <a:bodyPr wrap="square" lIns="0" tIns="0" rIns="0" bIns="0" rtlCol="0">
                <a:spAutoFit/>
              </a:bodyPr>
              <a:lstStyle/>
              <a:p>
                <a:r>
                  <a:rPr lang="en-US" sz="1200" b="1">
                    <a:latin typeface="Segoe UI Semibold" panose="020B0502040204020203" pitchFamily="34" charset="0"/>
                    <a:cs typeface="Segoe UI Semibold" panose="020B0502040204020203" pitchFamily="34" charset="0"/>
                  </a:rPr>
                  <a:t>CVM is isolated by CPU hardware from Hypervisor and Smart NIC</a:t>
                </a:r>
              </a:p>
            </p:txBody>
          </p:sp>
          <p:cxnSp>
            <p:nvCxnSpPr>
              <p:cNvPr id="29" name="Straight Arrow Connector 28">
                <a:extLst>
                  <a:ext uri="{FF2B5EF4-FFF2-40B4-BE49-F238E27FC236}">
                    <a16:creationId xmlns:a16="http://schemas.microsoft.com/office/drawing/2014/main" id="{50478132-FF06-C950-E954-448D73202F2F}"/>
                  </a:ext>
                  <a:ext uri="{C183D7F6-B498-43B3-948B-1728B52AA6E4}">
                    <adec:decorative xmlns:adec="http://schemas.microsoft.com/office/drawing/2017/decorative" val="1"/>
                  </a:ext>
                </a:extLst>
              </p:cNvPr>
              <p:cNvCxnSpPr>
                <a:cxnSpLocks/>
              </p:cNvCxnSpPr>
              <p:nvPr/>
            </p:nvCxnSpPr>
            <p:spPr>
              <a:xfrm flipH="1">
                <a:off x="6374903" y="2610196"/>
                <a:ext cx="472530" cy="0"/>
              </a:xfrm>
              <a:prstGeom prst="straightConnector1">
                <a:avLst/>
              </a:prstGeom>
              <a:ln w="19050" cap="rnd">
                <a:gradFill flip="none" rotWithShape="1">
                  <a:gsLst>
                    <a:gs pos="0">
                      <a:srgbClr val="8DE971">
                        <a:alpha val="0"/>
                      </a:srgbClr>
                    </a:gs>
                    <a:gs pos="48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grpSp>
      <p:sp>
        <p:nvSpPr>
          <p:cNvPr id="2" name="Rectangle 1">
            <a:extLst>
              <a:ext uri="{FF2B5EF4-FFF2-40B4-BE49-F238E27FC236}">
                <a16:creationId xmlns:a16="http://schemas.microsoft.com/office/drawing/2014/main" id="{7AB01624-754D-2294-309A-26375EEB75EE}"/>
              </a:ext>
            </a:extLst>
          </p:cNvPr>
          <p:cNvSpPr/>
          <p:nvPr/>
        </p:nvSpPr>
        <p:spPr>
          <a:xfrm>
            <a:off x="729724" y="2880992"/>
            <a:ext cx="4057490" cy="2904322"/>
          </a:xfrm>
          <a:prstGeom prst="rect">
            <a:avLst/>
          </a:prstGeom>
          <a:solidFill>
            <a:schemeClr val="bg1"/>
          </a:solidFill>
          <a:ln>
            <a:noFill/>
            <a:headEnd type="none" w="med" len="med"/>
            <a:tailEnd type="none" w="med" len="med"/>
          </a:ln>
          <a:effectLst>
            <a:outerShdw blurRad="1524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82880" numCol="1" spcCol="0" rtlCol="0" fromWordArt="0" anchor="t" anchorCtr="0" forceAA="0" compatLnSpc="1">
            <a:prstTxWarp prst="textNoShape">
              <a:avLst/>
            </a:prstTxWarp>
            <a:noAutofit/>
          </a:bodyPr>
          <a:lstStyle/>
          <a:p>
            <a:pPr>
              <a:lnSpc>
                <a:spcPct val="150000"/>
              </a:lnSpc>
            </a:pPr>
            <a:r>
              <a:rPr lang="en-US" sz="1200" b="1" dirty="0">
                <a:solidFill>
                  <a:schemeClr val="tx1"/>
                </a:solidFill>
                <a:latin typeface="Segoe UI" panose="020B0502040204020203" pitchFamily="34" charset="0"/>
                <a:cs typeface="Segoe UI" panose="020B0502040204020203" pitchFamily="34" charset="0"/>
              </a:rPr>
              <a:t>Benefits</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A VM that is Confidential</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Isolation from Azure as the CSP</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No code changes required</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Independent hardware Root Of Trust (</a:t>
            </a:r>
            <a:r>
              <a:rPr lang="en-US" sz="1300" dirty="0" err="1">
                <a:solidFill>
                  <a:schemeClr val="tx1"/>
                </a:solidFill>
                <a:latin typeface="Segoe UI" panose="020B0502040204020203" pitchFamily="34" charset="0"/>
                <a:cs typeface="Segoe UI" panose="020B0502040204020203" pitchFamily="34" charset="0"/>
              </a:rPr>
              <a:t>RoT</a:t>
            </a:r>
            <a:r>
              <a:rPr lang="en-US" sz="1300" dirty="0">
                <a:solidFill>
                  <a:schemeClr val="tx1"/>
                </a:solidFill>
                <a:latin typeface="Segoe UI" panose="020B0502040204020203" pitchFamily="34" charset="0"/>
                <a:cs typeface="Segoe UI" panose="020B0502040204020203" pitchFamily="34" charset="0"/>
              </a:rPr>
              <a:t>)</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Customer verifiable attestation</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Confidential key management</a:t>
            </a:r>
          </a:p>
          <a:p>
            <a:pPr marL="342900" indent="-342900">
              <a:lnSpc>
                <a:spcPct val="150000"/>
              </a:lnSpc>
              <a:buFont typeface="Arial" panose="020B0604020202020204" pitchFamily="34" charset="0"/>
              <a:buChar char="•"/>
            </a:pPr>
            <a:r>
              <a:rPr lang="en-US" sz="1300" dirty="0">
                <a:solidFill>
                  <a:schemeClr val="tx1"/>
                </a:solidFill>
                <a:latin typeface="Segoe UI" panose="020B0502040204020203" pitchFamily="34" charset="0"/>
                <a:cs typeface="Segoe UI" panose="020B0502040204020203" pitchFamily="34" charset="0"/>
              </a:rPr>
              <a:t>Achieve near general purpose performance</a:t>
            </a:r>
          </a:p>
        </p:txBody>
      </p:sp>
    </p:spTree>
    <p:extLst>
      <p:ext uri="{BB962C8B-B14F-4D97-AF65-F5344CB8AC3E}">
        <p14:creationId xmlns:p14="http://schemas.microsoft.com/office/powerpoint/2010/main" val="285584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4.58333E-6 -3.7037E-6 L 4.58333E-6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0"/>
                                  </p:stCondLst>
                                  <p:childTnLst>
                                    <p:animMotion origin="layout" path="M 2.91667E-6 -2.59259E-6 L 2.91667E-6 0.03542 " pathEditMode="relative" rAng="0" ptsTypes="AA">
                                      <p:cBhvr>
                                        <p:cTn id="14"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7F0605-33E7-DF1E-4B5D-59A4D1D4E266}"/>
              </a:ext>
            </a:extLst>
          </p:cNvPr>
          <p:cNvSpPr txBox="1"/>
          <p:nvPr/>
        </p:nvSpPr>
        <p:spPr>
          <a:xfrm>
            <a:off x="577881" y="486919"/>
            <a:ext cx="9742769" cy="523220"/>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Workshop overview</a:t>
            </a:r>
          </a:p>
        </p:txBody>
      </p:sp>
      <p:pic>
        <p:nvPicPr>
          <p:cNvPr id="1028" name="Picture 4">
            <a:extLst>
              <a:ext uri="{FF2B5EF4-FFF2-40B4-BE49-F238E27FC236}">
                <a16:creationId xmlns:a16="http://schemas.microsoft.com/office/drawing/2014/main" id="{E1BCF418-B577-0E5B-CE22-BCA735049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09" y="1392842"/>
            <a:ext cx="5318952" cy="43110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6145B76-796C-6B9B-936F-0A33E4EEED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2" r="3806" b="2226"/>
          <a:stretch/>
        </p:blipFill>
        <p:spPr bwMode="auto">
          <a:xfrm>
            <a:off x="6221956" y="1392842"/>
            <a:ext cx="5320254" cy="4322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61A28C-588B-17FF-F04A-840935988D6C}"/>
              </a:ext>
            </a:extLst>
          </p:cNvPr>
          <p:cNvSpPr txBox="1"/>
          <p:nvPr/>
        </p:nvSpPr>
        <p:spPr>
          <a:xfrm>
            <a:off x="7927455" y="6467679"/>
            <a:ext cx="3785133" cy="307777"/>
          </a:xfrm>
          <a:prstGeom prst="rect">
            <a:avLst/>
          </a:prstGeom>
          <a:noFill/>
        </p:spPr>
        <p:txBody>
          <a:bodyPr wrap="square">
            <a:spAutoFit/>
          </a:bodyPr>
          <a:lstStyle/>
          <a:p>
            <a:pPr algn="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5"/>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66751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3DFC6E78-6CE3-BC8E-ACA9-009915784411}"/>
              </a:ext>
              <a:ext uri="{C183D7F6-B498-43B3-948B-1728B52AA6E4}">
                <adec:decorative xmlns:adec="http://schemas.microsoft.com/office/drawing/2017/decorative" val="1"/>
              </a:ext>
            </a:extLst>
          </p:cNvPr>
          <p:cNvSpPr/>
          <p:nvPr/>
        </p:nvSpPr>
        <p:spPr bwMode="auto">
          <a:xfrm>
            <a:off x="1440399" y="2566718"/>
            <a:ext cx="9079400" cy="2840322"/>
          </a:xfrm>
          <a:prstGeom prst="round2SameRect">
            <a:avLst>
              <a:gd name="adj1" fmla="val 0"/>
              <a:gd name="adj2" fmla="val 4535"/>
            </a:avLst>
          </a:prstGeom>
          <a:solidFill>
            <a:srgbClr val="252525"/>
          </a:solidFill>
          <a:ln w="254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 name="Group 3" descr="Availability: GA&#10;">
            <a:extLst>
              <a:ext uri="{FF2B5EF4-FFF2-40B4-BE49-F238E27FC236}">
                <a16:creationId xmlns:a16="http://schemas.microsoft.com/office/drawing/2014/main" id="{5EA82C7E-0B6D-7EFA-1419-551E2261E88C}"/>
              </a:ext>
            </a:extLst>
          </p:cNvPr>
          <p:cNvGrpSpPr/>
          <p:nvPr/>
        </p:nvGrpSpPr>
        <p:grpSpPr>
          <a:xfrm>
            <a:off x="8640477" y="2608691"/>
            <a:ext cx="1879322" cy="374355"/>
            <a:chOff x="5781040" y="82884"/>
            <a:chExt cx="1493837" cy="1034716"/>
          </a:xfrm>
        </p:grpSpPr>
        <p:sp>
          <p:nvSpPr>
            <p:cNvPr id="5" name="Rectangle 4">
              <a:extLst>
                <a:ext uri="{FF2B5EF4-FFF2-40B4-BE49-F238E27FC236}">
                  <a16:creationId xmlns:a16="http://schemas.microsoft.com/office/drawing/2014/main" id="{1F8ED63C-E41E-B11A-5046-4A6B680DDB9B}"/>
                </a:ext>
              </a:extLst>
            </p:cNvPr>
            <p:cNvSpPr/>
            <p:nvPr/>
          </p:nvSpPr>
          <p:spPr bwMode="auto">
            <a:xfrm>
              <a:off x="5781040" y="82884"/>
              <a:ext cx="1493837" cy="1034716"/>
            </a:xfrm>
            <a:prstGeom prst="rect">
              <a:avLst/>
            </a:prstGeom>
            <a:gradFill>
              <a:gsLst>
                <a:gs pos="0">
                  <a:srgbClr val="000000"/>
                </a:gs>
                <a:gs pos="100000">
                  <a:srgbClr val="3A39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Availability: GA</a:t>
              </a:r>
            </a:p>
          </p:txBody>
        </p:sp>
        <p:sp>
          <p:nvSpPr>
            <p:cNvPr id="6" name="Rectangle 5">
              <a:extLst>
                <a:ext uri="{FF2B5EF4-FFF2-40B4-BE49-F238E27FC236}">
                  <a16:creationId xmlns:a16="http://schemas.microsoft.com/office/drawing/2014/main" id="{CB127D56-C5D1-BE1F-5421-048C4A4CDDDE}"/>
                </a:ext>
              </a:extLst>
            </p:cNvPr>
            <p:cNvSpPr/>
            <p:nvPr/>
          </p:nvSpPr>
          <p:spPr bwMode="auto">
            <a:xfrm>
              <a:off x="5781040" y="82884"/>
              <a:ext cx="45719" cy="103471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C9CAB915-ADD5-1368-F915-E9C599AEEC79}"/>
              </a:ext>
            </a:extLst>
          </p:cNvPr>
          <p:cNvSpPr>
            <a:spLocks/>
          </p:cNvSpPr>
          <p:nvPr/>
        </p:nvSpPr>
        <p:spPr bwMode="auto">
          <a:xfrm>
            <a:off x="1440399" y="1594824"/>
            <a:ext cx="9079400" cy="783314"/>
          </a:xfrm>
          <a:prstGeom prst="rect">
            <a:avLst/>
          </a:prstGeom>
          <a:solidFill>
            <a:schemeClr val="accent1"/>
          </a:solidFill>
          <a:ln w="25400">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2648" tIns="146304" rIns="59436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Make your applications confidential without any code changes.</a:t>
            </a:r>
          </a:p>
        </p:txBody>
      </p:sp>
      <p:cxnSp>
        <p:nvCxnSpPr>
          <p:cNvPr id="9" name="Straight Connector 8">
            <a:extLst>
              <a:ext uri="{FF2B5EF4-FFF2-40B4-BE49-F238E27FC236}">
                <a16:creationId xmlns:a16="http://schemas.microsoft.com/office/drawing/2014/main" id="{74C24CB1-94E8-4BA2-184D-1FDF395C083E}"/>
              </a:ext>
              <a:ext uri="{C183D7F6-B498-43B3-948B-1728B52AA6E4}">
                <adec:decorative xmlns:adec="http://schemas.microsoft.com/office/drawing/2017/decorative" val="1"/>
              </a:ext>
            </a:extLst>
          </p:cNvPr>
          <p:cNvCxnSpPr>
            <a:cxnSpLocks/>
          </p:cNvCxnSpPr>
          <p:nvPr/>
        </p:nvCxnSpPr>
        <p:spPr>
          <a:xfrm>
            <a:off x="1440399" y="2566718"/>
            <a:ext cx="9079400" cy="0"/>
          </a:xfrm>
          <a:prstGeom prst="line">
            <a:avLst/>
          </a:prstGeom>
          <a:ln w="25400">
            <a:gradFill flip="none" rotWithShape="1">
              <a:gsLst>
                <a:gs pos="100000">
                  <a:srgbClr val="DF5F7C"/>
                </a:gs>
                <a:gs pos="66000">
                  <a:srgbClr val="C73ECC"/>
                </a:gs>
                <a:gs pos="0">
                  <a:srgbClr val="0078D3"/>
                </a:gs>
                <a:gs pos="33000">
                  <a:srgbClr val="4C008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BA57A6-4FE0-628B-A3F9-107210174AFF}"/>
              </a:ext>
            </a:extLst>
          </p:cNvPr>
          <p:cNvCxnSpPr>
            <a:cxnSpLocks/>
          </p:cNvCxnSpPr>
          <p:nvPr/>
        </p:nvCxnSpPr>
        <p:spPr>
          <a:xfrm>
            <a:off x="4598484"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2A7EFD-9B34-B03E-03F4-36FA75534A54}"/>
              </a:ext>
            </a:extLst>
          </p:cNvPr>
          <p:cNvCxnSpPr>
            <a:cxnSpLocks/>
          </p:cNvCxnSpPr>
          <p:nvPr/>
        </p:nvCxnSpPr>
        <p:spPr>
          <a:xfrm>
            <a:off x="7888188"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descr="A laptop device with AMD logo on the screen">
            <a:extLst>
              <a:ext uri="{FF2B5EF4-FFF2-40B4-BE49-F238E27FC236}">
                <a16:creationId xmlns:a16="http://schemas.microsoft.com/office/drawing/2014/main" id="{0228BA80-712C-2464-14C3-3DD341502301}"/>
              </a:ext>
            </a:extLst>
          </p:cNvPr>
          <p:cNvGrpSpPr/>
          <p:nvPr/>
        </p:nvGrpSpPr>
        <p:grpSpPr>
          <a:xfrm>
            <a:off x="5498292" y="2797268"/>
            <a:ext cx="963614" cy="975364"/>
            <a:chOff x="7716836" y="2762662"/>
            <a:chExt cx="963614" cy="975364"/>
          </a:xfrm>
          <a:effectLst>
            <a:outerShdw blurRad="63500" sx="102000" sy="102000" algn="ctr" rotWithShape="0">
              <a:prstClr val="black">
                <a:alpha val="40000"/>
              </a:prstClr>
            </a:outerShdw>
          </a:effectLst>
        </p:grpSpPr>
        <p:grpSp>
          <p:nvGrpSpPr>
            <p:cNvPr id="13" name="Group 12">
              <a:extLst>
                <a:ext uri="{FF2B5EF4-FFF2-40B4-BE49-F238E27FC236}">
                  <a16:creationId xmlns:a16="http://schemas.microsoft.com/office/drawing/2014/main" id="{0B5E9F7A-6572-A2C8-1E7D-35141FF4792D}"/>
                </a:ext>
              </a:extLst>
            </p:cNvPr>
            <p:cNvGrpSpPr>
              <a:grpSpLocks/>
            </p:cNvGrpSpPr>
            <p:nvPr/>
          </p:nvGrpSpPr>
          <p:grpSpPr>
            <a:xfrm>
              <a:off x="7716836" y="2762662"/>
              <a:ext cx="963614" cy="975364"/>
              <a:chOff x="6699906" y="-1760708"/>
              <a:chExt cx="1207811" cy="1207811"/>
            </a:xfrm>
          </p:grpSpPr>
          <p:sp>
            <p:nvSpPr>
              <p:cNvPr id="17" name="Oval 16">
                <a:extLst>
                  <a:ext uri="{FF2B5EF4-FFF2-40B4-BE49-F238E27FC236}">
                    <a16:creationId xmlns:a16="http://schemas.microsoft.com/office/drawing/2014/main" id="{D0126127-F293-312D-662F-45C8E01239B1}"/>
                  </a:ext>
                </a:extLst>
              </p:cNvPr>
              <p:cNvSpPr/>
              <p:nvPr/>
            </p:nvSpPr>
            <p:spPr bwMode="auto">
              <a:xfrm>
                <a:off x="6699906" y="-1760708"/>
                <a:ext cx="1207811" cy="1207811"/>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62E98278-E104-F2A9-B2B9-F63360B2D133}"/>
                  </a:ext>
                </a:extLst>
              </p:cNvPr>
              <p:cNvSpPr/>
              <p:nvPr/>
            </p:nvSpPr>
            <p:spPr bwMode="auto">
              <a:xfrm>
                <a:off x="6699906" y="-1760708"/>
                <a:ext cx="1207811" cy="1207811"/>
              </a:xfrm>
              <a:prstGeom prst="ellipse">
                <a:avLst/>
              </a:prstGeom>
              <a:gradFill flip="none" rotWithShape="1">
                <a:gsLst>
                  <a:gs pos="100000">
                    <a:srgbClr val="E2DBDF">
                      <a:alpha val="23000"/>
                    </a:srgbClr>
                  </a:gs>
                  <a:gs pos="0">
                    <a:srgbClr val="F9F9F9">
                      <a:alpha val="0"/>
                    </a:srgbClr>
                  </a:gs>
                </a:gsLst>
                <a:path path="circle">
                  <a:fillToRect l="100000" t="100000"/>
                </a:path>
                <a:tileRect r="-100000" b="-100000"/>
              </a:gradFill>
              <a:ln w="9525">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2D3692A7-DE6E-F316-6CCB-0D4EA4B71ACE}"/>
                </a:ext>
              </a:extLst>
            </p:cNvPr>
            <p:cNvGrpSpPr>
              <a:grpSpLocks/>
            </p:cNvGrpSpPr>
            <p:nvPr/>
          </p:nvGrpSpPr>
          <p:grpSpPr>
            <a:xfrm>
              <a:off x="7817643" y="3016982"/>
              <a:ext cx="762000" cy="466725"/>
              <a:chOff x="8386887" y="3113968"/>
              <a:chExt cx="380214" cy="232882"/>
            </a:xfrm>
          </p:grpSpPr>
          <p:pic>
            <p:nvPicPr>
              <p:cNvPr id="15" name="Graphic 14">
                <a:extLst>
                  <a:ext uri="{FF2B5EF4-FFF2-40B4-BE49-F238E27FC236}">
                    <a16:creationId xmlns:a16="http://schemas.microsoft.com/office/drawing/2014/main" id="{EF6F4203-074D-C1E8-E624-BAD6D5EBB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6887" y="3113968"/>
                <a:ext cx="380214" cy="232882"/>
              </a:xfrm>
              <a:prstGeom prst="rect">
                <a:avLst/>
              </a:prstGeom>
            </p:spPr>
          </p:pic>
          <p:pic>
            <p:nvPicPr>
              <p:cNvPr id="16" name="Graphic 15">
                <a:extLst>
                  <a:ext uri="{FF2B5EF4-FFF2-40B4-BE49-F238E27FC236}">
                    <a16:creationId xmlns:a16="http://schemas.microsoft.com/office/drawing/2014/main" id="{2CE6EF1E-300B-24FA-3A6E-20B7B2F2FC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0519" y="3200213"/>
                <a:ext cx="252950" cy="60392"/>
              </a:xfrm>
              <a:prstGeom prst="rect">
                <a:avLst/>
              </a:prstGeom>
            </p:spPr>
          </p:pic>
        </p:grpSp>
      </p:grpSp>
      <p:sp>
        <p:nvSpPr>
          <p:cNvPr id="19" name="TextBox 18">
            <a:extLst>
              <a:ext uri="{FF2B5EF4-FFF2-40B4-BE49-F238E27FC236}">
                <a16:creationId xmlns:a16="http://schemas.microsoft.com/office/drawing/2014/main" id="{9C39ED5F-695C-A1A6-988C-0CFF3FCF0B75}"/>
              </a:ext>
            </a:extLst>
          </p:cNvPr>
          <p:cNvSpPr txBox="1"/>
          <p:nvPr/>
        </p:nvSpPr>
        <p:spPr>
          <a:xfrm>
            <a:off x="3894593" y="3956035"/>
            <a:ext cx="4171014" cy="369332"/>
          </a:xfrm>
          <a:prstGeom prst="rect">
            <a:avLst/>
          </a:prstGeom>
          <a:noFill/>
        </p:spPr>
        <p:txBody>
          <a:bodyPr wrap="none" lIns="0" tIns="0" rIns="0" bIns="0" anchor="ctr">
            <a:spAutoFit/>
          </a:bodyPr>
          <a:lstStyle>
            <a:defPPr>
              <a:defRPr lang="en-US"/>
            </a:defPPr>
            <a:lvl1pPr algn="ctr" defTabSz="932742">
              <a:spcAft>
                <a:spcPts val="600"/>
              </a:spcAft>
              <a:buSzPct val="90000"/>
              <a:defRPr sz="1600">
                <a:solidFill>
                  <a:schemeClr val="bg1"/>
                </a:solidFill>
                <a:latin typeface="+mj-lt"/>
                <a:cs typeface="Segoe UI Semibold"/>
              </a:defRPr>
            </a:lvl1pPr>
          </a:lstStyle>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Semibold"/>
              </a:rPr>
              <a:t>DCasv5 and ECasv5 VM Series</a:t>
            </a:r>
          </a:p>
        </p:txBody>
      </p:sp>
      <p:sp>
        <p:nvSpPr>
          <p:cNvPr id="20" name="Rectangle 19">
            <a:extLst>
              <a:ext uri="{FF2B5EF4-FFF2-40B4-BE49-F238E27FC236}">
                <a16:creationId xmlns:a16="http://schemas.microsoft.com/office/drawing/2014/main" id="{D87B42DA-135B-409D-949A-1381537C2BFB}"/>
              </a:ext>
            </a:extLst>
          </p:cNvPr>
          <p:cNvSpPr/>
          <p:nvPr/>
        </p:nvSpPr>
        <p:spPr>
          <a:xfrm>
            <a:off x="1962210" y="4542024"/>
            <a:ext cx="2318896" cy="6463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 memory encrypted, and integrity protected by CPU-created keys</a:t>
            </a:r>
          </a:p>
        </p:txBody>
      </p:sp>
      <p:sp>
        <p:nvSpPr>
          <p:cNvPr id="21" name="Rectangle 20">
            <a:extLst>
              <a:ext uri="{FF2B5EF4-FFF2-40B4-BE49-F238E27FC236}">
                <a16:creationId xmlns:a16="http://schemas.microsoft.com/office/drawing/2014/main" id="{223ADC41-EAEE-E0FB-B91E-16D4BA3B738B}"/>
              </a:ext>
            </a:extLst>
          </p:cNvPr>
          <p:cNvSpPr/>
          <p:nvPr/>
        </p:nvSpPr>
        <p:spPr>
          <a:xfrm>
            <a:off x="4957898" y="4649746"/>
            <a:ext cx="2318896"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dirty="0">
                <a:ln>
                  <a:noFill/>
                </a:ln>
                <a:solidFill>
                  <a:srgbClr val="FFFFFF"/>
                </a:solidFill>
                <a:effectLst/>
                <a:uLnTx/>
                <a:uFillTx/>
                <a:latin typeface="Segoe UI"/>
                <a:ea typeface="+mn-ea"/>
                <a:cs typeface="+mn-cs"/>
              </a:rPr>
              <a:t>Full OS disk encryption with keys sealed in vTPM</a:t>
            </a:r>
          </a:p>
        </p:txBody>
      </p:sp>
      <p:sp>
        <p:nvSpPr>
          <p:cNvPr id="22" name="Rectangle 21">
            <a:extLst>
              <a:ext uri="{FF2B5EF4-FFF2-40B4-BE49-F238E27FC236}">
                <a16:creationId xmlns:a16="http://schemas.microsoft.com/office/drawing/2014/main" id="{29EC0973-31AF-CF84-8601-5CEDC2610EC1}"/>
              </a:ext>
            </a:extLst>
          </p:cNvPr>
          <p:cNvSpPr/>
          <p:nvPr/>
        </p:nvSpPr>
        <p:spPr>
          <a:xfrm>
            <a:off x="8075804" y="4649746"/>
            <a:ext cx="2153983"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Guest attestation capability rooted to AMD’s RoT</a:t>
            </a:r>
          </a:p>
        </p:txBody>
      </p:sp>
      <p:sp>
        <p:nvSpPr>
          <p:cNvPr id="23" name="Rectangle: Rounded Corners 22">
            <a:extLst>
              <a:ext uri="{FF2B5EF4-FFF2-40B4-BE49-F238E27FC236}">
                <a16:creationId xmlns:a16="http://schemas.microsoft.com/office/drawing/2014/main" id="{2D105B93-C6D5-C1E1-9A93-7F441EA357B7}"/>
              </a:ext>
              <a:ext uri="{C183D7F6-B498-43B3-948B-1728B52AA6E4}">
                <adec:decorative xmlns:adec="http://schemas.microsoft.com/office/drawing/2017/decorative" val="1"/>
              </a:ext>
            </a:extLst>
          </p:cNvPr>
          <p:cNvSpPr/>
          <p:nvPr/>
        </p:nvSpPr>
        <p:spPr bwMode="auto">
          <a:xfrm rot="16200000">
            <a:off x="5646117" y="1356560"/>
            <a:ext cx="634634" cy="9123775"/>
          </a:xfrm>
          <a:prstGeom prst="roundRect">
            <a:avLst>
              <a:gd name="adj" fmla="val 50000"/>
            </a:avLst>
          </a:prstGeom>
          <a:solidFill>
            <a:srgbClr val="252525"/>
          </a:solidFill>
          <a:ln w="127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3</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rd</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Generation AMD EPYC</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TM</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7763v (Milan) processors with SEV-SNP technology</a:t>
            </a:r>
          </a:p>
        </p:txBody>
      </p:sp>
      <p:sp>
        <p:nvSpPr>
          <p:cNvPr id="25" name="TextBox 24">
            <a:extLst>
              <a:ext uri="{FF2B5EF4-FFF2-40B4-BE49-F238E27FC236}">
                <a16:creationId xmlns:a16="http://schemas.microsoft.com/office/drawing/2014/main" id="{FCFF0666-DCD0-32B9-6A3D-DA851103ACC0}"/>
              </a:ext>
            </a:extLst>
          </p:cNvPr>
          <p:cNvSpPr txBox="1"/>
          <p:nvPr/>
        </p:nvSpPr>
        <p:spPr>
          <a:xfrm>
            <a:off x="577881" y="149524"/>
            <a:ext cx="9742769" cy="584775"/>
          </a:xfrm>
          <a:prstGeom prst="rect">
            <a:avLst/>
          </a:prstGeom>
          <a:noFill/>
        </p:spPr>
        <p:txBody>
          <a:bodyPr wrap="square" rtlCol="0">
            <a:spAutoFit/>
          </a:bodyPr>
          <a:lstStyle/>
          <a:p>
            <a:pPr marR="0" lvl="0" indent="0" fontAlgn="auto">
              <a:spcAft>
                <a:spcPts val="0"/>
              </a:spcAft>
              <a:buClrTx/>
              <a:buSzTx/>
              <a:tabLst/>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975103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02897-D181-68E2-E03B-6B6831347D1A}"/>
              </a:ext>
            </a:extLst>
          </p:cNvPr>
          <p:cNvSpPr txBox="1"/>
          <p:nvPr/>
        </p:nvSpPr>
        <p:spPr>
          <a:xfrm>
            <a:off x="5001878" y="5335062"/>
            <a:ext cx="1687718"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Now in Preview</a:t>
            </a:r>
          </a:p>
        </p:txBody>
      </p:sp>
      <p:sp>
        <p:nvSpPr>
          <p:cNvPr id="5" name="TextBox 4">
            <a:extLst>
              <a:ext uri="{FF2B5EF4-FFF2-40B4-BE49-F238E27FC236}">
                <a16:creationId xmlns:a16="http://schemas.microsoft.com/office/drawing/2014/main" id="{C691B737-E15C-F26B-F4D1-5B58113BE51D}"/>
              </a:ext>
            </a:extLst>
          </p:cNvPr>
          <p:cNvSpPr txBox="1"/>
          <p:nvPr/>
        </p:nvSpPr>
        <p:spPr>
          <a:xfrm>
            <a:off x="588263" y="1222258"/>
            <a:ext cx="38187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8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OS Support and Region Availability</a:t>
            </a:r>
          </a:p>
        </p:txBody>
      </p:sp>
      <p:sp>
        <p:nvSpPr>
          <p:cNvPr id="6" name="TextBox 5">
            <a:extLst>
              <a:ext uri="{FF2B5EF4-FFF2-40B4-BE49-F238E27FC236}">
                <a16:creationId xmlns:a16="http://schemas.microsoft.com/office/drawing/2014/main" id="{5D6A9BFF-EEF4-54E8-4723-337467901264}"/>
              </a:ext>
            </a:extLst>
          </p:cNvPr>
          <p:cNvSpPr txBox="1"/>
          <p:nvPr/>
        </p:nvSpPr>
        <p:spPr>
          <a:xfrm>
            <a:off x="1444764" y="2254179"/>
            <a:ext cx="142186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VM Sizes</a:t>
            </a:r>
          </a:p>
        </p:txBody>
      </p:sp>
      <p:sp>
        <p:nvSpPr>
          <p:cNvPr id="7" name="TextBox 6">
            <a:extLst>
              <a:ext uri="{FF2B5EF4-FFF2-40B4-BE49-F238E27FC236}">
                <a16:creationId xmlns:a16="http://schemas.microsoft.com/office/drawing/2014/main" id="{9E1E303C-515A-DFC3-8ECC-E1C12FC4E591}"/>
              </a:ext>
            </a:extLst>
          </p:cNvPr>
          <p:cNvSpPr txBox="1"/>
          <p:nvPr/>
        </p:nvSpPr>
        <p:spPr>
          <a:xfrm>
            <a:off x="4420305" y="2254178"/>
            <a:ext cx="305692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Operating Systems</a:t>
            </a:r>
          </a:p>
        </p:txBody>
      </p:sp>
      <p:sp>
        <p:nvSpPr>
          <p:cNvPr id="8" name="TextBox 7">
            <a:extLst>
              <a:ext uri="{FF2B5EF4-FFF2-40B4-BE49-F238E27FC236}">
                <a16:creationId xmlns:a16="http://schemas.microsoft.com/office/drawing/2014/main" id="{E574C236-C54A-9B3A-4CA7-3601F802901F}"/>
              </a:ext>
            </a:extLst>
          </p:cNvPr>
          <p:cNvSpPr txBox="1"/>
          <p:nvPr/>
        </p:nvSpPr>
        <p:spPr>
          <a:xfrm>
            <a:off x="8891821" y="2254177"/>
            <a:ext cx="125637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Regions</a:t>
            </a:r>
          </a:p>
        </p:txBody>
      </p:sp>
      <p:sp>
        <p:nvSpPr>
          <p:cNvPr id="9" name="TextBox 8">
            <a:extLst>
              <a:ext uri="{FF2B5EF4-FFF2-40B4-BE49-F238E27FC236}">
                <a16:creationId xmlns:a16="http://schemas.microsoft.com/office/drawing/2014/main" id="{FFA3E50F-0E8E-2A75-A2AF-5730C198E771}"/>
              </a:ext>
            </a:extLst>
          </p:cNvPr>
          <p:cNvSpPr txBox="1"/>
          <p:nvPr/>
        </p:nvSpPr>
        <p:spPr>
          <a:xfrm>
            <a:off x="914513" y="3117376"/>
            <a:ext cx="2576946"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General 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DCasv5, DCadsv5</a:t>
            </a:r>
          </a:p>
        </p:txBody>
      </p:sp>
      <p:sp>
        <p:nvSpPr>
          <p:cNvPr id="10" name="TextBox 9">
            <a:extLst>
              <a:ext uri="{FF2B5EF4-FFF2-40B4-BE49-F238E27FC236}">
                <a16:creationId xmlns:a16="http://schemas.microsoft.com/office/drawing/2014/main" id="{101B8009-F358-B29A-1A22-51B06177BD44}"/>
              </a:ext>
            </a:extLst>
          </p:cNvPr>
          <p:cNvSpPr txBox="1"/>
          <p:nvPr/>
        </p:nvSpPr>
        <p:spPr>
          <a:xfrm>
            <a:off x="805929" y="4172934"/>
            <a:ext cx="2794113"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Memory Optimized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ECasv5, ECadsv5</a:t>
            </a:r>
          </a:p>
        </p:txBody>
      </p:sp>
      <p:sp>
        <p:nvSpPr>
          <p:cNvPr id="11" name="TextBox 10">
            <a:extLst>
              <a:ext uri="{FF2B5EF4-FFF2-40B4-BE49-F238E27FC236}">
                <a16:creationId xmlns:a16="http://schemas.microsoft.com/office/drawing/2014/main" id="{C0E5D4D2-F514-1027-B2EE-B49931292FF8}"/>
              </a:ext>
            </a:extLst>
          </p:cNvPr>
          <p:cNvSpPr txBox="1"/>
          <p:nvPr/>
        </p:nvSpPr>
        <p:spPr>
          <a:xfrm>
            <a:off x="4557265" y="3291046"/>
            <a:ext cx="25769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22.04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20.04</a:t>
            </a:r>
          </a:p>
        </p:txBody>
      </p:sp>
      <p:sp>
        <p:nvSpPr>
          <p:cNvPr id="12" name="TextBox 11">
            <a:extLst>
              <a:ext uri="{FF2B5EF4-FFF2-40B4-BE49-F238E27FC236}">
                <a16:creationId xmlns:a16="http://schemas.microsoft.com/office/drawing/2014/main" id="{0D2CA684-C8E3-CBA7-FEC3-9562337F080C}"/>
              </a:ext>
            </a:extLst>
          </p:cNvPr>
          <p:cNvSpPr txBox="1"/>
          <p:nvPr/>
        </p:nvSpPr>
        <p:spPr>
          <a:xfrm>
            <a:off x="4557265" y="4310498"/>
            <a:ext cx="2576946" cy="1077218"/>
          </a:xfrm>
          <a:prstGeom prst="rect">
            <a:avLst/>
          </a:prstGeom>
          <a:noFill/>
        </p:spPr>
        <p:txBody>
          <a:bodyPr wrap="square" lIns="0" tIns="0" rIns="0" bIns="0" anchor="t">
            <a:spAutoFit/>
          </a:bodyPr>
          <a:lstStyle/>
          <a:p>
            <a:pPr algn="ctr">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Windows </a:t>
            </a:r>
            <a:r>
              <a:rPr lang="en-US" sz="1400">
                <a:latin typeface="Segoe UI" panose="020B0502040204020203" pitchFamily="34" charset="0"/>
                <a:cs typeface="Segoe UI" panose="020B0502040204020203" pitchFamily="34" charset="0"/>
              </a:rPr>
              <a:t>Server 2022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Windows Server 2019</a:t>
            </a:r>
          </a:p>
          <a:p>
            <a:pPr algn="ctr">
              <a:defRPr/>
            </a:pPr>
            <a:r>
              <a:rPr lang="en-US" sz="1400">
                <a:latin typeface="Segoe UI" panose="020B0502040204020203" pitchFamily="34" charset="0"/>
                <a:cs typeface="Segoe UI" panose="020B0502040204020203" pitchFamily="34" charset="0"/>
              </a:rPr>
              <a:t>Windows 11 22H2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SQL server on WS2022/2019</a:t>
            </a:r>
            <a:endParaRPr lang="en-US">
              <a:latin typeface="Segoe UI" panose="020B0502040204020203" pitchFamily="34" charset="0"/>
              <a:cs typeface="Segoe UI" panose="020B0502040204020203" pitchFamily="34" charset="0"/>
            </a:endParaRPr>
          </a:p>
          <a:p>
            <a:pPr algn="ctr">
              <a:defRPr/>
            </a:pPr>
            <a:endParaRPr lang="en-US" sz="140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0207B9BE-C1BC-91B4-8AC1-13FFD0123538}"/>
              </a:ext>
            </a:extLst>
          </p:cNvPr>
          <p:cNvSpPr txBox="1"/>
          <p:nvPr/>
        </p:nvSpPr>
        <p:spPr>
          <a:xfrm>
            <a:off x="4660296" y="619246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Red Hat Enterprise Linux 9.2</a:t>
            </a:r>
          </a:p>
        </p:txBody>
      </p:sp>
      <p:pic>
        <p:nvPicPr>
          <p:cNvPr id="14" name="Picture 13" descr="Canonical logo">
            <a:extLst>
              <a:ext uri="{FF2B5EF4-FFF2-40B4-BE49-F238E27FC236}">
                <a16:creationId xmlns:a16="http://schemas.microsoft.com/office/drawing/2014/main" id="{B73B042B-818A-FED8-97C8-6ECD4F3DA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32" y="3075768"/>
            <a:ext cx="1306212" cy="173361"/>
          </a:xfrm>
          <a:prstGeom prst="rect">
            <a:avLst/>
          </a:prstGeom>
        </p:spPr>
      </p:pic>
      <p:pic>
        <p:nvPicPr>
          <p:cNvPr id="1026" name="Picture 2" descr="Windows Logo, Windows Symbol, Meaning, History and Evolution">
            <a:extLst>
              <a:ext uri="{FF2B5EF4-FFF2-40B4-BE49-F238E27FC236}">
                <a16:creationId xmlns:a16="http://schemas.microsoft.com/office/drawing/2014/main" id="{C46F489A-2043-CA7A-B12B-B291291D2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881" y="4010758"/>
            <a:ext cx="369888" cy="299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FB8F9C3-E1E3-89F7-A2F3-509E0D72D4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39051" y="5803491"/>
            <a:ext cx="1013373" cy="324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BD2355B3-B922-1CB5-75CA-EF189D4AA81F}"/>
              </a:ext>
            </a:extLst>
          </p:cNvPr>
          <p:cNvSpPr txBox="1"/>
          <p:nvPr/>
        </p:nvSpPr>
        <p:spPr>
          <a:xfrm>
            <a:off x="8153053" y="5335062"/>
            <a:ext cx="2576946"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Coming this Summer 2023</a:t>
            </a:r>
          </a:p>
        </p:txBody>
      </p:sp>
      <p:sp>
        <p:nvSpPr>
          <p:cNvPr id="17" name="TextBox 16">
            <a:extLst>
              <a:ext uri="{FF2B5EF4-FFF2-40B4-BE49-F238E27FC236}">
                <a16:creationId xmlns:a16="http://schemas.microsoft.com/office/drawing/2014/main" id="{2ADB99E7-A481-3ED1-C0AA-65F5BFEFB890}"/>
              </a:ext>
            </a:extLst>
          </p:cNvPr>
          <p:cNvSpPr txBox="1"/>
          <p:nvPr/>
        </p:nvSpPr>
        <p:spPr>
          <a:xfrm>
            <a:off x="8105277" y="3506489"/>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West US, East US</a:t>
            </a:r>
          </a:p>
        </p:txBody>
      </p:sp>
      <p:sp>
        <p:nvSpPr>
          <p:cNvPr id="18" name="TextBox 17">
            <a:extLst>
              <a:ext uri="{FF2B5EF4-FFF2-40B4-BE49-F238E27FC236}">
                <a16:creationId xmlns:a16="http://schemas.microsoft.com/office/drawing/2014/main" id="{3D9FFF39-41CD-B82F-5BE0-685DD6AAC332}"/>
              </a:ext>
            </a:extLst>
          </p:cNvPr>
          <p:cNvSpPr txBox="1"/>
          <p:nvPr/>
        </p:nvSpPr>
        <p:spPr>
          <a:xfrm>
            <a:off x="8091434" y="452594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North Europe, West Europe</a:t>
            </a:r>
          </a:p>
        </p:txBody>
      </p:sp>
      <p:sp>
        <p:nvSpPr>
          <p:cNvPr id="19" name="TextBox 18">
            <a:extLst>
              <a:ext uri="{FF2B5EF4-FFF2-40B4-BE49-F238E27FC236}">
                <a16:creationId xmlns:a16="http://schemas.microsoft.com/office/drawing/2014/main" id="{1F8B1A16-81E9-0A6B-A5F3-D08635C55F3F}"/>
              </a:ext>
            </a:extLst>
          </p:cNvPr>
          <p:cNvSpPr txBox="1"/>
          <p:nvPr/>
        </p:nvSpPr>
        <p:spPr>
          <a:xfrm>
            <a:off x="8423563" y="5965592"/>
            <a:ext cx="20297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Southeast Asia, Japan, Italy, Switzerland</a:t>
            </a:r>
          </a:p>
        </p:txBody>
      </p:sp>
      <p:sp>
        <p:nvSpPr>
          <p:cNvPr id="20" name="TextBox 19">
            <a:extLst>
              <a:ext uri="{FF2B5EF4-FFF2-40B4-BE49-F238E27FC236}">
                <a16:creationId xmlns:a16="http://schemas.microsoft.com/office/drawing/2014/main" id="{D4A09EB0-84E4-79D5-17D9-22EB9EFD5551}"/>
              </a:ext>
            </a:extLst>
          </p:cNvPr>
          <p:cNvSpPr txBox="1"/>
          <p:nvPr/>
        </p:nvSpPr>
        <p:spPr>
          <a:xfrm>
            <a:off x="8076256" y="3127916"/>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United States</a:t>
            </a:r>
          </a:p>
        </p:txBody>
      </p:sp>
      <p:sp>
        <p:nvSpPr>
          <p:cNvPr id="21" name="TextBox 20">
            <a:extLst>
              <a:ext uri="{FF2B5EF4-FFF2-40B4-BE49-F238E27FC236}">
                <a16:creationId xmlns:a16="http://schemas.microsoft.com/office/drawing/2014/main" id="{BFC0773E-E43A-11D7-D8B4-0E4310007569}"/>
              </a:ext>
            </a:extLst>
          </p:cNvPr>
          <p:cNvSpPr txBox="1"/>
          <p:nvPr/>
        </p:nvSpPr>
        <p:spPr>
          <a:xfrm>
            <a:off x="8076256" y="4136927"/>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Europe</a:t>
            </a:r>
          </a:p>
        </p:txBody>
      </p:sp>
      <p:sp>
        <p:nvSpPr>
          <p:cNvPr id="2" name="TextBox 1">
            <a:extLst>
              <a:ext uri="{FF2B5EF4-FFF2-40B4-BE49-F238E27FC236}">
                <a16:creationId xmlns:a16="http://schemas.microsoft.com/office/drawing/2014/main" id="{898269FD-920A-D837-3598-6462BBBA48A2}"/>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82864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6" grpId="0" animBg="1"/>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954D8-AC88-2EE9-4643-639D151E2600}"/>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How to create a Confidential Virtual Machine</a:t>
            </a:r>
          </a:p>
        </p:txBody>
      </p:sp>
      <p:pic>
        <p:nvPicPr>
          <p:cNvPr id="8" name="Picture 7">
            <a:extLst>
              <a:ext uri="{FF2B5EF4-FFF2-40B4-BE49-F238E27FC236}">
                <a16:creationId xmlns:a16="http://schemas.microsoft.com/office/drawing/2014/main" id="{95430B6B-8FD6-CCCE-6F0A-195F57852D7E}"/>
              </a:ext>
            </a:extLst>
          </p:cNvPr>
          <p:cNvPicPr>
            <a:picLocks noChangeAspect="1"/>
          </p:cNvPicPr>
          <p:nvPr/>
        </p:nvPicPr>
        <p:blipFill>
          <a:blip r:embed="rId2"/>
          <a:stretch>
            <a:fillRect/>
          </a:stretch>
        </p:blipFill>
        <p:spPr>
          <a:xfrm>
            <a:off x="753683" y="858677"/>
            <a:ext cx="5700254" cy="5858764"/>
          </a:xfrm>
          <a:prstGeom prst="rect">
            <a:avLst/>
          </a:prstGeom>
        </p:spPr>
      </p:pic>
      <p:sp>
        <p:nvSpPr>
          <p:cNvPr id="3" name="TextBox 2">
            <a:extLst>
              <a:ext uri="{FF2B5EF4-FFF2-40B4-BE49-F238E27FC236}">
                <a16:creationId xmlns:a16="http://schemas.microsoft.com/office/drawing/2014/main" id="{107D5A6F-3127-6715-FEAF-88706C318E0F}"/>
              </a:ext>
            </a:extLst>
          </p:cNvPr>
          <p:cNvSpPr txBox="1"/>
          <p:nvPr/>
        </p:nvSpPr>
        <p:spPr>
          <a:xfrm>
            <a:off x="7142813" y="1498938"/>
            <a:ext cx="4669436" cy="2031325"/>
          </a:xfrm>
          <a:prstGeom prst="rect">
            <a:avLst/>
          </a:prstGeom>
          <a:noFill/>
        </p:spPr>
        <p:txBody>
          <a:bodyPr wrap="square">
            <a:spAutoFit/>
          </a:bodyPr>
          <a:lstStyle/>
          <a:p>
            <a:r>
              <a:rPr lang="en-US" b="0" i="0" dirty="0">
                <a:solidFill>
                  <a:srgbClr val="333333"/>
                </a:solidFill>
                <a:effectLst/>
                <a:latin typeface="Segoe UI" panose="020B0502040204020203" pitchFamily="34" charset="0"/>
                <a:cs typeface="Segoe UI" panose="020B0502040204020203" pitchFamily="34" charset="0"/>
              </a:rPr>
              <a:t>To create a Confidential Virtual Machine, login to and navigate to “Virtual Machines” under Azure services. </a:t>
            </a:r>
            <a:r>
              <a:rPr lang="en-US" dirty="0">
                <a:solidFill>
                  <a:srgbClr val="333333"/>
                </a:solidFill>
                <a:latin typeface="Segoe UI" panose="020B0502040204020203" pitchFamily="34" charset="0"/>
                <a:cs typeface="Segoe UI" panose="020B0502040204020203" pitchFamily="34" charset="0"/>
              </a:rPr>
              <a:t>On</a:t>
            </a:r>
            <a:r>
              <a:rPr lang="en-US" b="0" i="0" dirty="0">
                <a:solidFill>
                  <a:srgbClr val="333333"/>
                </a:solidFill>
                <a:effectLst/>
                <a:latin typeface="Segoe UI" panose="020B0502040204020203" pitchFamily="34" charset="0"/>
                <a:cs typeface="Segoe UI" panose="020B0502040204020203" pitchFamily="34" charset="0"/>
              </a:rPr>
              <a:t> the Create a virtual machine page, select Confidential virtual machines.</a:t>
            </a:r>
          </a:p>
          <a:p>
            <a:endParaRPr lang="en-US" dirty="0">
              <a:solidFill>
                <a:srgbClr val="333333"/>
              </a:solidFill>
              <a:latin typeface="Segoe UI" panose="020B0502040204020203" pitchFamily="34" charset="0"/>
              <a:cs typeface="Segoe UI" panose="020B0502040204020203" pitchFamily="34" charset="0"/>
            </a:endParaRPr>
          </a:p>
          <a:p>
            <a:r>
              <a:rPr lang="en-US" b="1" dirty="0">
                <a:solidFill>
                  <a:srgbClr val="0078D4"/>
                </a:solidFill>
                <a:latin typeface="Segoe UI" panose="020B0502040204020203" pitchFamily="34" charset="0"/>
                <a:cs typeface="Segoe UI" panose="020B0502040204020203" pitchFamily="34" charset="0"/>
              </a:rPr>
              <a:t>It’s that easy!</a:t>
            </a:r>
          </a:p>
        </p:txBody>
      </p:sp>
    </p:spTree>
    <p:extLst>
      <p:ext uri="{BB962C8B-B14F-4D97-AF65-F5344CB8AC3E}">
        <p14:creationId xmlns:p14="http://schemas.microsoft.com/office/powerpoint/2010/main" val="16736152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9E636-1662-78C5-163C-3176B86BF0FE}"/>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The foundation of Confidential VM’s - AMD Infinity Guard </a:t>
            </a:r>
          </a:p>
        </p:txBody>
      </p:sp>
      <p:cxnSp>
        <p:nvCxnSpPr>
          <p:cNvPr id="3" name="Straight Connector 2">
            <a:extLst>
              <a:ext uri="{FF2B5EF4-FFF2-40B4-BE49-F238E27FC236}">
                <a16:creationId xmlns:a16="http://schemas.microsoft.com/office/drawing/2014/main" id="{BD95BEE6-AB1E-B787-DFE1-A2569CDBDF77}"/>
              </a:ext>
              <a:ext uri="{C183D7F6-B498-43B3-948B-1728B52AA6E4}">
                <adec:decorative xmlns:adec="http://schemas.microsoft.com/office/drawing/2017/decorative" val="1"/>
              </a:ext>
            </a:extLst>
          </p:cNvPr>
          <p:cNvCxnSpPr>
            <a:cxnSpLocks/>
          </p:cNvCxnSpPr>
          <p:nvPr/>
        </p:nvCxnSpPr>
        <p:spPr>
          <a:xfrm flipV="1">
            <a:off x="6636193" y="1590766"/>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5" name="Rectangle 4">
            <a:extLst>
              <a:ext uri="{FF2B5EF4-FFF2-40B4-BE49-F238E27FC236}">
                <a16:creationId xmlns:a16="http://schemas.microsoft.com/office/drawing/2014/main" id="{CE64F797-448D-AA6E-A10B-6664459B272A}"/>
              </a:ext>
            </a:extLst>
          </p:cNvPr>
          <p:cNvSpPr/>
          <p:nvPr/>
        </p:nvSpPr>
        <p:spPr>
          <a:xfrm>
            <a:off x="5146908" y="1673901"/>
            <a:ext cx="1358052" cy="646331"/>
          </a:xfrm>
          <a:prstGeom prst="rect">
            <a:avLst/>
          </a:prstGeom>
        </p:spPr>
        <p:txBody>
          <a:bodyPr wrap="squar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Arial" panose="020B0604020202020204"/>
                <a:ea typeface="+mn-ea"/>
                <a:cs typeface="Arial" panose="020B0604020202020204" pitchFamily="34" charset="0"/>
              </a:rPr>
              <a:t>SEV</a:t>
            </a:r>
            <a:endParaRPr kumimoji="0" lang="en-US" sz="3600"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8" name="Rectangle 2">
            <a:extLst>
              <a:ext uri="{FF2B5EF4-FFF2-40B4-BE49-F238E27FC236}">
                <a16:creationId xmlns:a16="http://schemas.microsoft.com/office/drawing/2014/main" id="{38ADDE87-770D-668B-3E79-21852FBB42EB}"/>
              </a:ext>
            </a:extLst>
          </p:cNvPr>
          <p:cNvSpPr>
            <a:spLocks noChangeArrowheads="1"/>
          </p:cNvSpPr>
          <p:nvPr/>
        </p:nvSpPr>
        <p:spPr bwMode="auto">
          <a:xfrm>
            <a:off x="6816854" y="1687467"/>
            <a:ext cx="5137247"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Encrypted Virtualization</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Encrypt Each VM with Unique Keys</a:t>
            </a:r>
          </a:p>
        </p:txBody>
      </p:sp>
      <p:cxnSp>
        <p:nvCxnSpPr>
          <p:cNvPr id="9" name="Straight Connector 8">
            <a:extLst>
              <a:ext uri="{FF2B5EF4-FFF2-40B4-BE49-F238E27FC236}">
                <a16:creationId xmlns:a16="http://schemas.microsoft.com/office/drawing/2014/main" id="{87E9C2EA-D261-971C-AE08-F90180B6F6AD}"/>
              </a:ext>
              <a:ext uri="{C183D7F6-B498-43B3-948B-1728B52AA6E4}">
                <adec:decorative xmlns:adec="http://schemas.microsoft.com/office/drawing/2017/decorative" val="1"/>
              </a:ext>
            </a:extLst>
          </p:cNvPr>
          <p:cNvCxnSpPr>
            <a:cxnSpLocks/>
          </p:cNvCxnSpPr>
          <p:nvPr/>
        </p:nvCxnSpPr>
        <p:spPr>
          <a:xfrm flipV="1">
            <a:off x="6636194" y="2845212"/>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0" name="Rectangle 9">
            <a:extLst>
              <a:ext uri="{FF2B5EF4-FFF2-40B4-BE49-F238E27FC236}">
                <a16:creationId xmlns:a16="http://schemas.microsoft.com/office/drawing/2014/main" id="{D82120B0-8D44-CAE5-6B8A-A40E51EF6829}"/>
              </a:ext>
            </a:extLst>
          </p:cNvPr>
          <p:cNvSpPr/>
          <p:nvPr/>
        </p:nvSpPr>
        <p:spPr>
          <a:xfrm>
            <a:off x="4652979" y="2928195"/>
            <a:ext cx="1851982"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SEV-ES</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 name="Rectangle 2">
            <a:extLst>
              <a:ext uri="{FF2B5EF4-FFF2-40B4-BE49-F238E27FC236}">
                <a16:creationId xmlns:a16="http://schemas.microsoft.com/office/drawing/2014/main" id="{6BBF3EA5-EDC6-836B-C6B5-B275C7E6B6A6}"/>
              </a:ext>
            </a:extLst>
          </p:cNvPr>
          <p:cNvSpPr>
            <a:spLocks noChangeArrowheads="1"/>
          </p:cNvSpPr>
          <p:nvPr/>
        </p:nvSpPr>
        <p:spPr bwMode="auto">
          <a:xfrm>
            <a:off x="6816855" y="2946581"/>
            <a:ext cx="4789809"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Encrypted State</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VM Integrity with Protected CPU Registers</a:t>
            </a:r>
          </a:p>
        </p:txBody>
      </p:sp>
      <p:cxnSp>
        <p:nvCxnSpPr>
          <p:cNvPr id="12" name="Straight Connector 11">
            <a:extLst>
              <a:ext uri="{FF2B5EF4-FFF2-40B4-BE49-F238E27FC236}">
                <a16:creationId xmlns:a16="http://schemas.microsoft.com/office/drawing/2014/main" id="{768B086E-3948-398A-C962-1F2810F18EDB}"/>
              </a:ext>
              <a:ext uri="{C183D7F6-B498-43B3-948B-1728B52AA6E4}">
                <adec:decorative xmlns:adec="http://schemas.microsoft.com/office/drawing/2017/decorative" val="1"/>
              </a:ext>
            </a:extLst>
          </p:cNvPr>
          <p:cNvCxnSpPr>
            <a:cxnSpLocks/>
          </p:cNvCxnSpPr>
          <p:nvPr/>
        </p:nvCxnSpPr>
        <p:spPr>
          <a:xfrm flipV="1">
            <a:off x="6636193" y="4099658"/>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3" name="Rectangle 12">
            <a:extLst>
              <a:ext uri="{FF2B5EF4-FFF2-40B4-BE49-F238E27FC236}">
                <a16:creationId xmlns:a16="http://schemas.microsoft.com/office/drawing/2014/main" id="{0172F444-B857-D71A-2442-529E2741E8EB}"/>
              </a:ext>
            </a:extLst>
          </p:cNvPr>
          <p:cNvSpPr/>
          <p:nvPr/>
        </p:nvSpPr>
        <p:spPr>
          <a:xfrm>
            <a:off x="4319555" y="4180430"/>
            <a:ext cx="2185406"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SEV-SNP</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4" name="Rectangle 2">
            <a:extLst>
              <a:ext uri="{FF2B5EF4-FFF2-40B4-BE49-F238E27FC236}">
                <a16:creationId xmlns:a16="http://schemas.microsoft.com/office/drawing/2014/main" id="{6360257C-F6D2-2C38-15D4-8E3761273333}"/>
              </a:ext>
            </a:extLst>
          </p:cNvPr>
          <p:cNvSpPr>
            <a:spLocks noChangeArrowheads="1"/>
          </p:cNvSpPr>
          <p:nvPr/>
        </p:nvSpPr>
        <p:spPr bwMode="auto">
          <a:xfrm>
            <a:off x="6816854" y="3966288"/>
            <a:ext cx="5234775" cy="111107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Nested Paging</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Hardware Protection Against Malicious Hypervisors</a:t>
            </a:r>
            <a:b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br>
            <a:endPar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endParaRP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Leveraged by Azure confidential computing products</a:t>
            </a:r>
          </a:p>
        </p:txBody>
      </p:sp>
      <p:pic>
        <p:nvPicPr>
          <p:cNvPr id="15" name="Picture 14">
            <a:extLst>
              <a:ext uri="{FF2B5EF4-FFF2-40B4-BE49-F238E27FC236}">
                <a16:creationId xmlns:a16="http://schemas.microsoft.com/office/drawing/2014/main" id="{7F14CF1A-8261-1C86-3061-13BDFB6F533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29465" y="1668333"/>
            <a:ext cx="3858405" cy="3521334"/>
          </a:xfrm>
          <a:prstGeom prst="rect">
            <a:avLst/>
          </a:prstGeom>
        </p:spPr>
      </p:pic>
      <p:sp>
        <p:nvSpPr>
          <p:cNvPr id="17" name="TextBox 16">
            <a:extLst>
              <a:ext uri="{FF2B5EF4-FFF2-40B4-BE49-F238E27FC236}">
                <a16:creationId xmlns:a16="http://schemas.microsoft.com/office/drawing/2014/main" id="{32F5FB0C-7AE8-420C-FC98-EF673E6CA4DB}"/>
              </a:ext>
            </a:extLst>
          </p:cNvPr>
          <p:cNvSpPr txBox="1"/>
          <p:nvPr/>
        </p:nvSpPr>
        <p:spPr>
          <a:xfrm>
            <a:off x="6096000" y="6370652"/>
            <a:ext cx="680720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2000" b="0" i="0" u="none" strike="noStrike" kern="1200" cap="none" spc="0" normalizeH="0" baseline="0" noProof="0" dirty="0">
                <a:ln>
                  <a:noFill/>
                </a:ln>
                <a:effectLst/>
                <a:uLnTx/>
                <a:uFillTx/>
                <a:latin typeface="Arial" panose="020B0604020202020204"/>
                <a:ea typeface="+mn-ea"/>
                <a:cs typeface="+mn-cs"/>
              </a:rPr>
              <a:t>For more info, go to: </a:t>
            </a:r>
            <a:r>
              <a:rPr kumimoji="0" lang="en-US" sz="20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2000" b="0" i="0" u="none" strike="noStrike" kern="1200" cap="none" spc="0" normalizeH="0" baseline="0" noProof="0" dirty="0">
                <a:ln>
                  <a:noFill/>
                </a:ln>
                <a:effectLst/>
                <a:uLnTx/>
                <a:uFillTx/>
                <a:latin typeface="Arial" panose="020B0604020202020204"/>
                <a:ea typeface="+mn-ea"/>
                <a:cs typeface="+mn-cs"/>
              </a:rPr>
              <a:t> </a:t>
            </a:r>
            <a:endParaRPr kumimoji="0" lang="en-US" sz="20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3404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20801" y="1413764"/>
            <a:ext cx="11045190" cy="3141886"/>
          </a:xfrm>
          <a:prstGeom prst="rect">
            <a:avLst/>
          </a:prstGeom>
        </p:spPr>
        <p:txBody>
          <a:bodyPr vert="horz" wrap="square" lIns="0" tIns="12700" rIns="0" bIns="0" rtlCol="0">
            <a:spAutoFit/>
          </a:bodyPr>
          <a:lstStyle/>
          <a:p>
            <a:pPr marL="291465" marR="30480" indent="-228600">
              <a:lnSpc>
                <a:spcPct val="100000"/>
              </a:lnSpc>
              <a:spcBef>
                <a:spcPts val="100"/>
              </a:spcBef>
              <a:buClr>
                <a:srgbClr val="626366"/>
              </a:buClr>
              <a:buSzPct val="88888"/>
              <a:buFont typeface="Arial"/>
              <a:buChar char="•"/>
              <a:tabLst>
                <a:tab pos="291465" algn="l"/>
                <a:tab pos="292100" algn="l"/>
              </a:tabLst>
            </a:pPr>
            <a:r>
              <a:rPr lang="en-US" sz="1800" b="1" i="1" dirty="0">
                <a:latin typeface="Arial"/>
                <a:cs typeface="Arial"/>
              </a:rPr>
              <a:t>Secure</a:t>
            </a:r>
            <a:r>
              <a:rPr lang="en-US" sz="1800" b="1" i="1" spc="-25" dirty="0">
                <a:latin typeface="Arial"/>
                <a:cs typeface="Arial"/>
              </a:rPr>
              <a:t> </a:t>
            </a:r>
            <a:r>
              <a:rPr lang="en-US" sz="1800" b="1" i="1" dirty="0">
                <a:latin typeface="Arial"/>
                <a:cs typeface="Arial"/>
              </a:rPr>
              <a:t>Nested</a:t>
            </a:r>
            <a:r>
              <a:rPr lang="en-US" sz="1800" b="1" i="1" spc="-20" dirty="0">
                <a:latin typeface="Arial"/>
                <a:cs typeface="Arial"/>
              </a:rPr>
              <a:t> </a:t>
            </a:r>
            <a:r>
              <a:rPr lang="en-US" sz="1800" b="1" i="1" dirty="0">
                <a:latin typeface="Arial"/>
                <a:cs typeface="Arial"/>
              </a:rPr>
              <a:t>Paging</a:t>
            </a:r>
            <a:r>
              <a:rPr lang="en-US" sz="1800" b="1" i="1" spc="-20" dirty="0">
                <a:latin typeface="Arial"/>
                <a:cs typeface="Arial"/>
              </a:rPr>
              <a:t> </a:t>
            </a:r>
            <a:r>
              <a:rPr lang="en-US" sz="1800" spc="-20" dirty="0">
                <a:latin typeface="Arial"/>
                <a:cs typeface="Arial"/>
              </a:rPr>
              <a:t>(SEV-</a:t>
            </a:r>
            <a:r>
              <a:rPr lang="en-US" sz="1800" dirty="0">
                <a:latin typeface="Arial"/>
                <a:cs typeface="Arial"/>
              </a:rPr>
              <a:t>SNP)</a:t>
            </a:r>
            <a:r>
              <a:rPr lang="en-US" sz="1800" spc="-25" dirty="0">
                <a:latin typeface="Arial"/>
                <a:cs typeface="Arial"/>
              </a:rPr>
              <a:t> </a:t>
            </a:r>
            <a:r>
              <a:rPr lang="en-US" sz="1800" dirty="0">
                <a:latin typeface="Arial"/>
                <a:cs typeface="Arial"/>
              </a:rPr>
              <a:t>is</a:t>
            </a:r>
            <a:r>
              <a:rPr lang="en-US" sz="1800" spc="-30" dirty="0">
                <a:latin typeface="Arial"/>
                <a:cs typeface="Arial"/>
              </a:rPr>
              <a:t> </a:t>
            </a:r>
            <a:r>
              <a:rPr lang="en-US" sz="1800" dirty="0">
                <a:latin typeface="Arial"/>
                <a:cs typeface="Arial"/>
              </a:rPr>
              <a:t>the</a:t>
            </a:r>
            <a:r>
              <a:rPr lang="en-US" sz="1800" spc="-35" dirty="0">
                <a:latin typeface="Arial"/>
                <a:cs typeface="Arial"/>
              </a:rPr>
              <a:t> </a:t>
            </a:r>
            <a:r>
              <a:rPr lang="en-US" sz="1800" dirty="0">
                <a:latin typeface="Arial"/>
                <a:cs typeface="Arial"/>
              </a:rPr>
              <a:t>latest</a:t>
            </a:r>
            <a:r>
              <a:rPr lang="en-US" sz="1800" spc="-20" dirty="0">
                <a:latin typeface="Arial"/>
                <a:cs typeface="Arial"/>
              </a:rPr>
              <a:t> </a:t>
            </a:r>
            <a:r>
              <a:rPr lang="en-US" sz="1800" dirty="0">
                <a:latin typeface="Arial"/>
                <a:cs typeface="Arial"/>
              </a:rPr>
              <a:t>generation</a:t>
            </a:r>
            <a:r>
              <a:rPr lang="en-US" sz="1800" spc="-5" dirty="0">
                <a:latin typeface="Arial"/>
                <a:cs typeface="Arial"/>
              </a:rPr>
              <a:t> </a:t>
            </a:r>
            <a:r>
              <a:rPr lang="en-US" sz="1800" dirty="0">
                <a:latin typeface="Arial"/>
                <a:cs typeface="Arial"/>
              </a:rPr>
              <a:t>of</a:t>
            </a:r>
            <a:r>
              <a:rPr lang="en-US" sz="1800" spc="-125" dirty="0">
                <a:latin typeface="Arial"/>
                <a:cs typeface="Arial"/>
              </a:rPr>
              <a:t> </a:t>
            </a:r>
            <a:r>
              <a:rPr lang="en-US" sz="1800" dirty="0">
                <a:latin typeface="Arial"/>
                <a:cs typeface="Arial"/>
              </a:rPr>
              <a:t>AMD</a:t>
            </a:r>
            <a:r>
              <a:rPr lang="en-US" sz="1800" spc="-25" dirty="0">
                <a:latin typeface="Arial"/>
                <a:cs typeface="Arial"/>
              </a:rPr>
              <a:t> </a:t>
            </a:r>
            <a:r>
              <a:rPr lang="en-US" sz="1800" dirty="0">
                <a:latin typeface="Arial"/>
                <a:cs typeface="Arial"/>
              </a:rPr>
              <a:t>Secure</a:t>
            </a:r>
            <a:r>
              <a:rPr lang="en-US" sz="1800" spc="-20" dirty="0">
                <a:latin typeface="Arial"/>
                <a:cs typeface="Arial"/>
              </a:rPr>
              <a:t> </a:t>
            </a:r>
            <a:r>
              <a:rPr lang="en-US" sz="1800" dirty="0">
                <a:latin typeface="Arial"/>
                <a:cs typeface="Arial"/>
              </a:rPr>
              <a:t>Encrypted</a:t>
            </a:r>
            <a:r>
              <a:rPr lang="en-US" sz="1800" spc="-5" dirty="0">
                <a:latin typeface="Arial"/>
                <a:cs typeface="Arial"/>
              </a:rPr>
              <a:t> </a:t>
            </a:r>
            <a:r>
              <a:rPr lang="en-US" sz="1800" dirty="0">
                <a:latin typeface="Arial"/>
                <a:cs typeface="Arial"/>
              </a:rPr>
              <a:t>Virtualization</a:t>
            </a:r>
            <a:r>
              <a:rPr lang="en-US" sz="1800" spc="5" dirty="0">
                <a:latin typeface="Arial"/>
                <a:cs typeface="Arial"/>
              </a:rPr>
              <a:t> </a:t>
            </a:r>
            <a:r>
              <a:rPr lang="en-US" sz="1800" spc="-10" dirty="0">
                <a:latin typeface="Arial"/>
                <a:cs typeface="Arial"/>
              </a:rPr>
              <a:t>(SEV) </a:t>
            </a:r>
            <a:r>
              <a:rPr lang="en-US" sz="1800" dirty="0">
                <a:latin typeface="Arial"/>
                <a:cs typeface="Arial"/>
              </a:rPr>
              <a:t>technology</a:t>
            </a:r>
            <a:r>
              <a:rPr lang="en-US" sz="1800" spc="-20" dirty="0">
                <a:latin typeface="Arial"/>
                <a:cs typeface="Arial"/>
              </a:rPr>
              <a:t> </a:t>
            </a:r>
            <a:r>
              <a:rPr lang="en-US" sz="1800" dirty="0">
                <a:latin typeface="Arial"/>
                <a:cs typeface="Arial"/>
              </a:rPr>
              <a:t>designed</a:t>
            </a:r>
            <a:r>
              <a:rPr lang="en-US" sz="1800" spc="-20" dirty="0">
                <a:latin typeface="Arial"/>
                <a:cs typeface="Arial"/>
              </a:rPr>
              <a:t> </a:t>
            </a:r>
            <a:r>
              <a:rPr lang="en-US" sz="1800" dirty="0">
                <a:latin typeface="Arial"/>
                <a:cs typeface="Arial"/>
              </a:rPr>
              <a:t>for</a:t>
            </a:r>
            <a:r>
              <a:rPr lang="en-US" sz="1800" spc="-50" dirty="0">
                <a:latin typeface="Arial"/>
                <a:cs typeface="Arial"/>
              </a:rPr>
              <a:t> </a:t>
            </a:r>
            <a:r>
              <a:rPr lang="en-US" sz="1800" dirty="0">
                <a:latin typeface="Arial"/>
                <a:cs typeface="Arial"/>
              </a:rPr>
              <a:t>Confidential</a:t>
            </a:r>
            <a:r>
              <a:rPr lang="en-US" sz="1800" spc="-15" dirty="0">
                <a:latin typeface="Arial"/>
                <a:cs typeface="Arial"/>
              </a:rPr>
              <a:t> </a:t>
            </a:r>
            <a:r>
              <a:rPr lang="en-US" sz="1800" spc="-10" dirty="0">
                <a:latin typeface="Arial"/>
                <a:cs typeface="Arial"/>
              </a:rPr>
              <a:t>Computing</a:t>
            </a:r>
            <a:endParaRPr lang="en-US" sz="1800" dirty="0">
              <a:latin typeface="Arial"/>
              <a:cs typeface="Arial"/>
            </a:endParaRPr>
          </a:p>
          <a:p>
            <a:pPr>
              <a:lnSpc>
                <a:spcPct val="100000"/>
              </a:lnSpc>
              <a:spcBef>
                <a:spcPts val="25"/>
              </a:spcBef>
              <a:buClr>
                <a:srgbClr val="626366"/>
              </a:buClr>
              <a:buFont typeface="Arial"/>
              <a:buChar char="•"/>
            </a:pPr>
            <a:endParaRPr lang="en-US" sz="2900" dirty="0">
              <a:latin typeface="Arial"/>
              <a:cs typeface="Arial"/>
            </a:endParaRPr>
          </a:p>
          <a:p>
            <a:pPr marL="291465" marR="181610" indent="-228600">
              <a:lnSpc>
                <a:spcPct val="100000"/>
              </a:lnSpc>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60" dirty="0">
                <a:latin typeface="Arial"/>
                <a:cs typeface="Arial"/>
              </a:rPr>
              <a:t> </a:t>
            </a:r>
            <a:r>
              <a:rPr lang="en-US" sz="1800" dirty="0">
                <a:latin typeface="Arial"/>
                <a:cs typeface="Arial"/>
              </a:rPr>
              <a:t>builds on </a:t>
            </a:r>
            <a:r>
              <a:rPr lang="en-US" sz="1800" spc="-10" dirty="0">
                <a:latin typeface="Arial"/>
                <a:cs typeface="Arial"/>
              </a:rPr>
              <a:t>existing</a:t>
            </a:r>
            <a:r>
              <a:rPr lang="en-US" sz="1800" spc="-90" dirty="0">
                <a:latin typeface="Arial"/>
                <a:cs typeface="Arial"/>
              </a:rPr>
              <a:t> </a:t>
            </a:r>
            <a:r>
              <a:rPr lang="en-US" sz="1800" dirty="0">
                <a:latin typeface="Arial"/>
                <a:cs typeface="Arial"/>
              </a:rPr>
              <a:t>AMD</a:t>
            </a:r>
            <a:r>
              <a:rPr lang="en-US" sz="1800" spc="-5" dirty="0">
                <a:latin typeface="Arial"/>
                <a:cs typeface="Arial"/>
              </a:rPr>
              <a:t> </a:t>
            </a:r>
            <a:r>
              <a:rPr lang="en-US" sz="1800" dirty="0">
                <a:latin typeface="Arial"/>
                <a:cs typeface="Arial"/>
              </a:rPr>
              <a:t>SEV</a:t>
            </a:r>
            <a:r>
              <a:rPr lang="en-US" sz="1800" spc="-5" dirty="0">
                <a:latin typeface="Arial"/>
                <a:cs typeface="Arial"/>
              </a:rPr>
              <a:t> </a:t>
            </a:r>
            <a:r>
              <a:rPr lang="en-US" sz="1800" dirty="0">
                <a:latin typeface="Arial"/>
                <a:cs typeface="Arial"/>
              </a:rPr>
              <a:t>and</a:t>
            </a:r>
            <a:r>
              <a:rPr lang="en-US" sz="1800" spc="-100" dirty="0">
                <a:latin typeface="Arial"/>
                <a:cs typeface="Arial"/>
              </a:rPr>
              <a:t> </a:t>
            </a:r>
            <a:r>
              <a:rPr lang="en-US" sz="1800" dirty="0">
                <a:latin typeface="Arial"/>
                <a:cs typeface="Arial"/>
              </a:rPr>
              <a:t>AMD</a:t>
            </a:r>
            <a:r>
              <a:rPr lang="en-US" sz="1800" spc="-5" dirty="0">
                <a:latin typeface="Arial"/>
                <a:cs typeface="Arial"/>
              </a:rPr>
              <a:t> </a:t>
            </a:r>
            <a:r>
              <a:rPr lang="en-US" sz="1800" spc="-30" dirty="0">
                <a:latin typeface="Arial"/>
                <a:cs typeface="Arial"/>
              </a:rPr>
              <a:t>SEV-</a:t>
            </a:r>
            <a:r>
              <a:rPr lang="en-US" sz="1800" dirty="0">
                <a:latin typeface="Arial"/>
                <a:cs typeface="Arial"/>
              </a:rPr>
              <a:t>ES</a:t>
            </a:r>
            <a:r>
              <a:rPr lang="en-US" sz="1800" spc="-5" dirty="0">
                <a:latin typeface="Arial"/>
                <a:cs typeface="Arial"/>
              </a:rPr>
              <a:t> </a:t>
            </a:r>
            <a:r>
              <a:rPr lang="en-US" sz="1800" dirty="0">
                <a:latin typeface="Arial"/>
                <a:cs typeface="Arial"/>
              </a:rPr>
              <a:t>(Encrypted</a:t>
            </a:r>
            <a:r>
              <a:rPr lang="en-US" sz="1800" spc="15" dirty="0">
                <a:latin typeface="Arial"/>
                <a:cs typeface="Arial"/>
              </a:rPr>
              <a:t> </a:t>
            </a:r>
            <a:r>
              <a:rPr lang="en-US" sz="1800" dirty="0">
                <a:latin typeface="Arial"/>
                <a:cs typeface="Arial"/>
              </a:rPr>
              <a:t>State)</a:t>
            </a:r>
            <a:r>
              <a:rPr lang="en-US" sz="1800" spc="-5" dirty="0">
                <a:latin typeface="Arial"/>
                <a:cs typeface="Arial"/>
              </a:rPr>
              <a:t> </a:t>
            </a:r>
            <a:r>
              <a:rPr lang="en-US" sz="1800" dirty="0">
                <a:latin typeface="Arial"/>
                <a:cs typeface="Arial"/>
              </a:rPr>
              <a:t>features</a:t>
            </a:r>
            <a:r>
              <a:rPr lang="en-US" sz="1800" spc="-5" dirty="0">
                <a:latin typeface="Arial"/>
                <a:cs typeface="Arial"/>
              </a:rPr>
              <a:t> </a:t>
            </a:r>
            <a:r>
              <a:rPr lang="en-US" sz="1800" dirty="0">
                <a:latin typeface="Arial"/>
                <a:cs typeface="Arial"/>
              </a:rPr>
              <a:t>to</a:t>
            </a:r>
            <a:r>
              <a:rPr lang="en-US" sz="1800" spc="-5" dirty="0">
                <a:latin typeface="Arial"/>
                <a:cs typeface="Arial"/>
              </a:rPr>
              <a:t> </a:t>
            </a:r>
            <a:r>
              <a:rPr lang="en-US" sz="1800" dirty="0">
                <a:latin typeface="Arial"/>
                <a:cs typeface="Arial"/>
              </a:rPr>
              <a:t>provide</a:t>
            </a:r>
            <a:r>
              <a:rPr lang="en-US" sz="1800" spc="10" dirty="0">
                <a:latin typeface="Arial"/>
                <a:cs typeface="Arial"/>
              </a:rPr>
              <a:t> </a:t>
            </a:r>
            <a:r>
              <a:rPr lang="en-US" sz="1800" b="1" i="1" spc="-10" dirty="0">
                <a:latin typeface="Arial"/>
                <a:cs typeface="Arial"/>
              </a:rPr>
              <a:t>stronger </a:t>
            </a:r>
            <a:r>
              <a:rPr lang="en-US" sz="1800" b="1" i="1" dirty="0">
                <a:latin typeface="Arial"/>
                <a:cs typeface="Arial"/>
              </a:rPr>
              <a:t>security,</a:t>
            </a:r>
            <a:r>
              <a:rPr lang="en-US" sz="1800" b="1" i="1" spc="-25" dirty="0">
                <a:latin typeface="Arial"/>
                <a:cs typeface="Arial"/>
              </a:rPr>
              <a:t> </a:t>
            </a:r>
            <a:r>
              <a:rPr lang="en-US" sz="1800" b="1" i="1" dirty="0">
                <a:latin typeface="Arial"/>
                <a:cs typeface="Arial"/>
              </a:rPr>
              <a:t>additional</a:t>
            </a:r>
            <a:r>
              <a:rPr lang="en-US" sz="1800" b="1" i="1" spc="-40" dirty="0">
                <a:latin typeface="Arial"/>
                <a:cs typeface="Arial"/>
              </a:rPr>
              <a:t> </a:t>
            </a:r>
            <a:r>
              <a:rPr lang="en-US" sz="1800" b="1" i="1" dirty="0">
                <a:latin typeface="Arial"/>
                <a:cs typeface="Arial"/>
              </a:rPr>
              <a:t>use</a:t>
            </a:r>
            <a:r>
              <a:rPr lang="en-US" sz="1800" b="1" i="1" spc="-30" dirty="0">
                <a:latin typeface="Arial"/>
                <a:cs typeface="Arial"/>
              </a:rPr>
              <a:t> </a:t>
            </a:r>
            <a:r>
              <a:rPr lang="en-US" sz="1800" b="1" i="1" dirty="0">
                <a:latin typeface="Arial"/>
                <a:cs typeface="Arial"/>
              </a:rPr>
              <a:t>models,</a:t>
            </a:r>
            <a:r>
              <a:rPr lang="en-US" sz="1800" b="1" i="1" spc="-25" dirty="0">
                <a:latin typeface="Arial"/>
                <a:cs typeface="Arial"/>
              </a:rPr>
              <a:t> </a:t>
            </a:r>
            <a:r>
              <a:rPr lang="en-US" sz="1800" b="1" i="1" dirty="0">
                <a:latin typeface="Arial"/>
                <a:cs typeface="Arial"/>
              </a:rPr>
              <a:t>and</a:t>
            </a:r>
            <a:r>
              <a:rPr lang="en-US" sz="1800" b="1" i="1" spc="-30" dirty="0">
                <a:latin typeface="Arial"/>
                <a:cs typeface="Arial"/>
              </a:rPr>
              <a:t> </a:t>
            </a:r>
            <a:r>
              <a:rPr lang="en-US" sz="1800" b="1" i="1" dirty="0">
                <a:latin typeface="Arial"/>
                <a:cs typeface="Arial"/>
              </a:rPr>
              <a:t>more</a:t>
            </a:r>
            <a:r>
              <a:rPr lang="en-US" sz="1800" b="1" i="1" spc="-5" dirty="0">
                <a:latin typeface="Arial"/>
                <a:cs typeface="Arial"/>
              </a:rPr>
              <a:t> </a:t>
            </a:r>
            <a:r>
              <a:rPr lang="en-US" sz="1800" dirty="0">
                <a:latin typeface="Arial"/>
                <a:cs typeface="Arial"/>
              </a:rPr>
              <a:t>to</a:t>
            </a:r>
            <a:r>
              <a:rPr lang="en-US" sz="1800" spc="-35" dirty="0">
                <a:latin typeface="Arial"/>
                <a:cs typeface="Arial"/>
              </a:rPr>
              <a:t> </a:t>
            </a:r>
            <a:r>
              <a:rPr lang="en-US" sz="1800" dirty="0">
                <a:latin typeface="Arial"/>
                <a:cs typeface="Arial"/>
              </a:rPr>
              <a:t>protected</a:t>
            </a:r>
            <a:r>
              <a:rPr lang="en-US" sz="1800" spc="-15" dirty="0">
                <a:latin typeface="Arial"/>
                <a:cs typeface="Arial"/>
              </a:rPr>
              <a:t> </a:t>
            </a:r>
            <a:r>
              <a:rPr lang="en-US" sz="1800" spc="-25" dirty="0">
                <a:latin typeface="Arial"/>
                <a:cs typeface="Arial"/>
              </a:rPr>
              <a:t>VMs</a:t>
            </a:r>
            <a:endParaRPr lang="en-US" sz="1800" dirty="0">
              <a:latin typeface="Arial"/>
              <a:cs typeface="Arial"/>
            </a:endParaRPr>
          </a:p>
          <a:p>
            <a:pPr marL="520065" lvl="1" indent="-228600">
              <a:lnSpc>
                <a:spcPct val="100000"/>
              </a:lnSpc>
              <a:spcBef>
                <a:spcPts val="310"/>
              </a:spcBef>
              <a:buClr>
                <a:srgbClr val="626366"/>
              </a:buClr>
              <a:buSzPct val="90625"/>
              <a:buChar char="•"/>
              <a:tabLst>
                <a:tab pos="520065" algn="l"/>
                <a:tab pos="520700" algn="l"/>
              </a:tabLst>
            </a:pPr>
            <a:r>
              <a:rPr lang="en-US" sz="1600" dirty="0">
                <a:latin typeface="Arial"/>
                <a:cs typeface="Arial"/>
              </a:rPr>
              <a:t>SEV</a:t>
            </a:r>
            <a:r>
              <a:rPr lang="en-US" sz="1600" spc="-50" dirty="0">
                <a:latin typeface="Arial"/>
                <a:cs typeface="Arial"/>
              </a:rPr>
              <a:t> </a:t>
            </a:r>
            <a:r>
              <a:rPr lang="en-US" sz="1600" dirty="0">
                <a:latin typeface="Arial"/>
                <a:cs typeface="Arial"/>
              </a:rPr>
              <a:t>and</a:t>
            </a:r>
            <a:r>
              <a:rPr lang="en-US" sz="1600" spc="-40" dirty="0">
                <a:latin typeface="Arial"/>
                <a:cs typeface="Arial"/>
              </a:rPr>
              <a:t> </a:t>
            </a:r>
            <a:r>
              <a:rPr lang="en-US" sz="1600" spc="-35" dirty="0">
                <a:latin typeface="Arial"/>
                <a:cs typeface="Arial"/>
              </a:rPr>
              <a:t>SEV-</a:t>
            </a:r>
            <a:r>
              <a:rPr lang="en-US" sz="1600" dirty="0">
                <a:latin typeface="Arial"/>
                <a:cs typeface="Arial"/>
              </a:rPr>
              <a:t>ES</a:t>
            </a:r>
            <a:r>
              <a:rPr lang="en-US" sz="1600" spc="-40" dirty="0">
                <a:latin typeface="Arial"/>
                <a:cs typeface="Arial"/>
              </a:rPr>
              <a:t> </a:t>
            </a:r>
            <a:r>
              <a:rPr lang="en-US" sz="1600" dirty="0">
                <a:latin typeface="Arial"/>
                <a:cs typeface="Arial"/>
              </a:rPr>
              <a:t>supported</a:t>
            </a:r>
            <a:r>
              <a:rPr lang="en-US" sz="1600" spc="-30" dirty="0">
                <a:latin typeface="Arial"/>
                <a:cs typeface="Arial"/>
              </a:rPr>
              <a:t> </a:t>
            </a:r>
            <a:r>
              <a:rPr lang="en-US" sz="1600" dirty="0">
                <a:latin typeface="Arial"/>
                <a:cs typeface="Arial"/>
              </a:rPr>
              <a:t>in</a:t>
            </a:r>
            <a:r>
              <a:rPr lang="en-US" sz="1600" spc="-40" dirty="0">
                <a:latin typeface="Arial"/>
                <a:cs typeface="Arial"/>
              </a:rPr>
              <a:t> </a:t>
            </a:r>
            <a:r>
              <a:rPr lang="en-US" sz="1600" dirty="0">
                <a:latin typeface="Arial"/>
                <a:cs typeface="Arial"/>
              </a:rPr>
              <a:t>1</a:t>
            </a:r>
            <a:r>
              <a:rPr lang="en-US" sz="1575" baseline="26455" dirty="0">
                <a:latin typeface="Arial"/>
                <a:cs typeface="Arial"/>
              </a:rPr>
              <a:t>st</a:t>
            </a:r>
            <a:r>
              <a:rPr lang="en-US" sz="1575" spc="172" baseline="26455" dirty="0">
                <a:latin typeface="Arial"/>
                <a:cs typeface="Arial"/>
              </a:rPr>
              <a:t> </a:t>
            </a:r>
            <a:r>
              <a:rPr lang="en-US" sz="1600" dirty="0">
                <a:latin typeface="Arial"/>
                <a:cs typeface="Arial"/>
              </a:rPr>
              <a:t>and</a:t>
            </a:r>
            <a:r>
              <a:rPr lang="en-US" sz="1600" spc="-25" dirty="0">
                <a:latin typeface="Arial"/>
                <a:cs typeface="Arial"/>
              </a:rPr>
              <a:t> </a:t>
            </a:r>
            <a:r>
              <a:rPr lang="en-US" sz="1600" dirty="0">
                <a:latin typeface="Arial"/>
                <a:cs typeface="Arial"/>
              </a:rPr>
              <a:t>2</a:t>
            </a:r>
            <a:r>
              <a:rPr lang="en-US" sz="1575" baseline="26455" dirty="0">
                <a:latin typeface="Arial"/>
                <a:cs typeface="Arial"/>
              </a:rPr>
              <a:t>nd</a:t>
            </a:r>
            <a:r>
              <a:rPr lang="en-US" sz="1575" spc="16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25" dirty="0">
                <a:latin typeface="Arial"/>
                <a:cs typeface="Arial"/>
              </a:rPr>
              <a:t> </a:t>
            </a:r>
            <a:r>
              <a:rPr lang="en-US" sz="1600" dirty="0">
                <a:latin typeface="Arial"/>
                <a:cs typeface="Arial"/>
              </a:rPr>
              <a:t>EPYC</a:t>
            </a:r>
            <a:r>
              <a:rPr lang="en-US" sz="1575" baseline="26455" dirty="0">
                <a:latin typeface="Arial"/>
                <a:cs typeface="Arial"/>
              </a:rPr>
              <a:t>TM</a:t>
            </a:r>
            <a:r>
              <a:rPr lang="en-US" sz="1575" spc="187" baseline="26455" dirty="0">
                <a:latin typeface="Arial"/>
                <a:cs typeface="Arial"/>
              </a:rPr>
              <a:t> </a:t>
            </a:r>
            <a:r>
              <a:rPr lang="en-US" sz="1600" dirty="0">
                <a:latin typeface="Arial"/>
                <a:cs typeface="Arial"/>
              </a:rPr>
              <a:t>Processors</a:t>
            </a:r>
            <a:r>
              <a:rPr lang="en-US" sz="1600" spc="-30" dirty="0">
                <a:latin typeface="Arial"/>
                <a:cs typeface="Arial"/>
              </a:rPr>
              <a:t> </a:t>
            </a:r>
            <a:r>
              <a:rPr lang="en-US" sz="1600" spc="-10" dirty="0">
                <a:latin typeface="Arial"/>
                <a:cs typeface="Arial"/>
              </a:rPr>
              <a:t>(2017)</a:t>
            </a:r>
            <a:endParaRPr lang="en-US" sz="1600" dirty="0">
              <a:latin typeface="Arial"/>
              <a:cs typeface="Arial"/>
            </a:endParaRPr>
          </a:p>
          <a:p>
            <a:pPr marL="520065" lvl="1" indent="-228600">
              <a:lnSpc>
                <a:spcPct val="100000"/>
              </a:lnSpc>
              <a:spcBef>
                <a:spcPts val="300"/>
              </a:spcBef>
              <a:buClr>
                <a:srgbClr val="626366"/>
              </a:buClr>
              <a:buSzPct val="90625"/>
              <a:buChar char="•"/>
              <a:tabLst>
                <a:tab pos="520065" algn="l"/>
                <a:tab pos="520700" algn="l"/>
              </a:tabLst>
            </a:pPr>
            <a:r>
              <a:rPr lang="en-US" sz="1600" b="1" spc="-40" dirty="0">
                <a:latin typeface="Arial"/>
                <a:cs typeface="Arial"/>
              </a:rPr>
              <a:t>SEV-</a:t>
            </a:r>
            <a:r>
              <a:rPr lang="en-US" sz="1600" b="1" dirty="0">
                <a:latin typeface="Arial"/>
                <a:cs typeface="Arial"/>
              </a:rPr>
              <a:t>SNP</a:t>
            </a:r>
            <a:r>
              <a:rPr lang="en-US" sz="1600" spc="-90" dirty="0">
                <a:latin typeface="Arial"/>
                <a:cs typeface="Arial"/>
              </a:rPr>
              <a:t> </a:t>
            </a:r>
            <a:r>
              <a:rPr lang="en-US" sz="1600" dirty="0">
                <a:latin typeface="Arial"/>
                <a:cs typeface="Arial"/>
              </a:rPr>
              <a:t>supported</a:t>
            </a:r>
            <a:r>
              <a:rPr lang="en-US" sz="1600" spc="-40" dirty="0">
                <a:latin typeface="Arial"/>
                <a:cs typeface="Arial"/>
              </a:rPr>
              <a:t> </a:t>
            </a:r>
            <a:r>
              <a:rPr lang="en-US" sz="1600" dirty="0">
                <a:latin typeface="Arial"/>
                <a:cs typeface="Arial"/>
              </a:rPr>
              <a:t>starting</a:t>
            </a:r>
            <a:r>
              <a:rPr lang="en-US" sz="1600" spc="-40" dirty="0">
                <a:latin typeface="Arial"/>
                <a:cs typeface="Arial"/>
              </a:rPr>
              <a:t> </a:t>
            </a:r>
            <a:r>
              <a:rPr lang="en-US" sz="1600" dirty="0">
                <a:latin typeface="Arial"/>
                <a:cs typeface="Arial"/>
              </a:rPr>
              <a:t>in</a:t>
            </a:r>
            <a:r>
              <a:rPr lang="en-US" sz="1600" spc="-50" dirty="0">
                <a:latin typeface="Arial"/>
                <a:cs typeface="Arial"/>
              </a:rPr>
              <a:t> </a:t>
            </a:r>
            <a:r>
              <a:rPr lang="en-US" sz="1600" dirty="0">
                <a:latin typeface="Arial"/>
                <a:cs typeface="Arial"/>
              </a:rPr>
              <a:t>3</a:t>
            </a:r>
            <a:r>
              <a:rPr lang="en-US" sz="1575" baseline="26455" dirty="0">
                <a:latin typeface="Arial"/>
                <a:cs typeface="Arial"/>
              </a:rPr>
              <a:t>rd</a:t>
            </a:r>
            <a:r>
              <a:rPr lang="en-US" sz="1575" spc="13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45" dirty="0">
                <a:latin typeface="Arial"/>
                <a:cs typeface="Arial"/>
              </a:rPr>
              <a:t> </a:t>
            </a:r>
            <a:r>
              <a:rPr lang="en-US" sz="1600" dirty="0">
                <a:latin typeface="Arial"/>
                <a:cs typeface="Arial"/>
              </a:rPr>
              <a:t>EPYC</a:t>
            </a:r>
            <a:r>
              <a:rPr lang="en-US" sz="1575" baseline="26455" dirty="0">
                <a:latin typeface="Arial"/>
                <a:cs typeface="Arial"/>
              </a:rPr>
              <a:t>TM</a:t>
            </a:r>
            <a:r>
              <a:rPr lang="en-US" sz="1575" spc="172" baseline="26455" dirty="0">
                <a:latin typeface="Arial"/>
                <a:cs typeface="Arial"/>
              </a:rPr>
              <a:t> </a:t>
            </a:r>
            <a:r>
              <a:rPr lang="en-US" sz="1600" dirty="0">
                <a:latin typeface="Arial"/>
                <a:cs typeface="Arial"/>
              </a:rPr>
              <a:t>Processors</a:t>
            </a:r>
            <a:r>
              <a:rPr lang="en-US" sz="1600" spc="-35" dirty="0">
                <a:latin typeface="Arial"/>
                <a:cs typeface="Arial"/>
              </a:rPr>
              <a:t> </a:t>
            </a:r>
            <a:r>
              <a:rPr lang="en-US" sz="1600" spc="-10" dirty="0">
                <a:latin typeface="Arial"/>
                <a:cs typeface="Arial"/>
              </a:rPr>
              <a:t>(2021)</a:t>
            </a:r>
            <a:endParaRPr lang="en-US" sz="1600" dirty="0">
              <a:latin typeface="Arial"/>
              <a:cs typeface="Arial"/>
            </a:endParaRPr>
          </a:p>
          <a:p>
            <a:pPr lvl="1">
              <a:lnSpc>
                <a:spcPct val="100000"/>
              </a:lnSpc>
              <a:buClr>
                <a:srgbClr val="626366"/>
              </a:buClr>
              <a:buFont typeface="Arial"/>
              <a:buChar char="•"/>
            </a:pPr>
            <a:endParaRPr lang="en-US" sz="1800" dirty="0">
              <a:latin typeface="Arial"/>
              <a:cs typeface="Arial"/>
            </a:endParaRPr>
          </a:p>
          <a:p>
            <a:pPr marL="291465" indent="-227965">
              <a:lnSpc>
                <a:spcPct val="100000"/>
              </a:lnSpc>
              <a:spcBef>
                <a:spcPts val="1285"/>
              </a:spcBef>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70" dirty="0">
                <a:latin typeface="Arial"/>
                <a:cs typeface="Arial"/>
              </a:rPr>
              <a:t> </a:t>
            </a:r>
            <a:r>
              <a:rPr lang="en-US" sz="1800" dirty="0">
                <a:latin typeface="Arial"/>
                <a:cs typeface="Arial"/>
              </a:rPr>
              <a:t>is</a:t>
            </a:r>
            <a:r>
              <a:rPr lang="en-US" sz="1800" spc="-15" dirty="0">
                <a:latin typeface="Arial"/>
                <a:cs typeface="Arial"/>
              </a:rPr>
              <a:t> </a:t>
            </a:r>
            <a:r>
              <a:rPr lang="en-US" sz="1800" dirty="0">
                <a:latin typeface="Arial"/>
                <a:cs typeface="Arial"/>
              </a:rPr>
              <a:t>designed</a:t>
            </a:r>
            <a:r>
              <a:rPr lang="en-US" sz="1800" spc="10" dirty="0">
                <a:latin typeface="Arial"/>
                <a:cs typeface="Arial"/>
              </a:rPr>
              <a:t> </a:t>
            </a:r>
            <a:r>
              <a:rPr lang="en-US" sz="1800" dirty="0">
                <a:latin typeface="Arial"/>
                <a:cs typeface="Arial"/>
              </a:rPr>
              <a:t>to</a:t>
            </a:r>
            <a:r>
              <a:rPr lang="en-US" sz="1800" spc="-15" dirty="0">
                <a:latin typeface="Arial"/>
                <a:cs typeface="Arial"/>
              </a:rPr>
              <a:t> </a:t>
            </a:r>
            <a:r>
              <a:rPr lang="en-US" sz="1800" dirty="0">
                <a:latin typeface="Arial"/>
                <a:cs typeface="Arial"/>
              </a:rPr>
              <a:t>protect</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VM</a:t>
            </a:r>
            <a:r>
              <a:rPr lang="en-US" sz="1800" spc="-20" dirty="0">
                <a:latin typeface="Arial"/>
                <a:cs typeface="Arial"/>
              </a:rPr>
              <a:t> </a:t>
            </a:r>
            <a:r>
              <a:rPr lang="en-US" sz="1800" dirty="0">
                <a:latin typeface="Arial"/>
                <a:cs typeface="Arial"/>
              </a:rPr>
              <a:t>from</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malicious</a:t>
            </a:r>
            <a:r>
              <a:rPr lang="en-US" sz="1800" spc="15" dirty="0">
                <a:latin typeface="Arial"/>
                <a:cs typeface="Arial"/>
              </a:rPr>
              <a:t> </a:t>
            </a:r>
            <a:r>
              <a:rPr lang="en-US" sz="1800" dirty="0">
                <a:latin typeface="Arial"/>
                <a:cs typeface="Arial"/>
              </a:rPr>
              <a:t>hypervisor</a:t>
            </a:r>
            <a:r>
              <a:rPr lang="en-US" sz="1800" spc="20" dirty="0">
                <a:latin typeface="Arial"/>
                <a:cs typeface="Arial"/>
              </a:rPr>
              <a:t> </a:t>
            </a:r>
            <a:r>
              <a:rPr lang="en-US" sz="1800" dirty="0">
                <a:latin typeface="Arial"/>
                <a:cs typeface="Arial"/>
              </a:rPr>
              <a:t>in</a:t>
            </a:r>
            <a:r>
              <a:rPr lang="en-US" sz="1800" spc="-20" dirty="0">
                <a:latin typeface="Arial"/>
                <a:cs typeface="Arial"/>
              </a:rPr>
              <a:t> </a:t>
            </a:r>
            <a:r>
              <a:rPr lang="en-US" sz="1800" dirty="0">
                <a:latin typeface="Arial"/>
                <a:cs typeface="Arial"/>
              </a:rPr>
              <a:t>specific </a:t>
            </a:r>
            <a:r>
              <a:rPr lang="en-US" sz="1800" spc="-20" dirty="0">
                <a:latin typeface="Arial"/>
                <a:cs typeface="Arial"/>
              </a:rPr>
              <a:t>ways</a:t>
            </a:r>
            <a:endParaRPr lang="en-US" sz="1800" dirty="0">
              <a:latin typeface="Arial"/>
              <a:cs typeface="Arial"/>
            </a:endParaRPr>
          </a:p>
          <a:p>
            <a:pPr marL="520065" lvl="1" indent="-228600">
              <a:lnSpc>
                <a:spcPct val="100000"/>
              </a:lnSpc>
              <a:spcBef>
                <a:spcPts val="305"/>
              </a:spcBef>
              <a:buClr>
                <a:srgbClr val="626366"/>
              </a:buClr>
              <a:buSzPct val="90625"/>
              <a:buChar char="•"/>
              <a:tabLst>
                <a:tab pos="520065" algn="l"/>
                <a:tab pos="520700" algn="l"/>
              </a:tabLst>
            </a:pPr>
            <a:r>
              <a:rPr lang="en-US" sz="1600" dirty="0">
                <a:latin typeface="Arial"/>
                <a:cs typeface="Arial"/>
              </a:rPr>
              <a:t>Useful</a:t>
            </a:r>
            <a:r>
              <a:rPr lang="en-US" sz="1600" spc="-50" dirty="0">
                <a:latin typeface="Arial"/>
                <a:cs typeface="Arial"/>
              </a:rPr>
              <a:t> </a:t>
            </a:r>
            <a:r>
              <a:rPr lang="en-US" sz="1600" dirty="0">
                <a:latin typeface="Arial"/>
                <a:cs typeface="Arial"/>
              </a:rPr>
              <a:t>in</a:t>
            </a:r>
            <a:r>
              <a:rPr lang="en-US" sz="1600" spc="-65" dirty="0">
                <a:latin typeface="Arial"/>
                <a:cs typeface="Arial"/>
              </a:rPr>
              <a:t> </a:t>
            </a:r>
            <a:r>
              <a:rPr lang="en-US" sz="1600" dirty="0">
                <a:latin typeface="Arial"/>
                <a:cs typeface="Arial"/>
              </a:rPr>
              <a:t>public</a:t>
            </a:r>
            <a:r>
              <a:rPr lang="en-US" sz="1600" spc="-60" dirty="0">
                <a:latin typeface="Arial"/>
                <a:cs typeface="Arial"/>
              </a:rPr>
              <a:t> </a:t>
            </a:r>
            <a:r>
              <a:rPr lang="en-US" sz="1600" dirty="0">
                <a:latin typeface="Arial"/>
                <a:cs typeface="Arial"/>
              </a:rPr>
              <a:t>cloud</a:t>
            </a:r>
            <a:r>
              <a:rPr lang="en-US" sz="1600" spc="-65" dirty="0">
                <a:latin typeface="Arial"/>
                <a:cs typeface="Arial"/>
              </a:rPr>
              <a:t> </a:t>
            </a:r>
            <a:r>
              <a:rPr lang="en-US" sz="1600" dirty="0">
                <a:latin typeface="Arial"/>
                <a:cs typeface="Arial"/>
              </a:rPr>
              <a:t>and</a:t>
            </a:r>
            <a:r>
              <a:rPr lang="en-US" sz="1600" spc="-55" dirty="0">
                <a:latin typeface="Arial"/>
                <a:cs typeface="Arial"/>
              </a:rPr>
              <a:t> </a:t>
            </a:r>
            <a:r>
              <a:rPr lang="en-US" sz="1600" dirty="0">
                <a:latin typeface="Arial"/>
                <a:cs typeface="Arial"/>
              </a:rPr>
              <a:t>any</a:t>
            </a:r>
            <a:r>
              <a:rPr lang="en-US" sz="1600" spc="-45" dirty="0">
                <a:latin typeface="Arial"/>
                <a:cs typeface="Arial"/>
              </a:rPr>
              <a:t> </a:t>
            </a:r>
            <a:r>
              <a:rPr lang="en-US" sz="1600" dirty="0">
                <a:latin typeface="Arial"/>
                <a:cs typeface="Arial"/>
              </a:rPr>
              <a:t>scenario</a:t>
            </a:r>
            <a:r>
              <a:rPr lang="en-US" sz="1600" spc="-55" dirty="0">
                <a:latin typeface="Arial"/>
                <a:cs typeface="Arial"/>
              </a:rPr>
              <a:t> </a:t>
            </a:r>
            <a:r>
              <a:rPr lang="en-US" sz="1600" dirty="0">
                <a:latin typeface="Arial"/>
                <a:cs typeface="Arial"/>
              </a:rPr>
              <a:t>where</a:t>
            </a:r>
            <a:r>
              <a:rPr lang="en-US" sz="1600" spc="-35" dirty="0">
                <a:latin typeface="Arial"/>
                <a:cs typeface="Arial"/>
              </a:rPr>
              <a:t> </a:t>
            </a:r>
            <a:r>
              <a:rPr lang="en-US" sz="1600" dirty="0">
                <a:latin typeface="Arial"/>
                <a:cs typeface="Arial"/>
              </a:rPr>
              <a:t>the</a:t>
            </a:r>
            <a:r>
              <a:rPr lang="en-US" sz="1600" spc="-45" dirty="0">
                <a:latin typeface="Arial"/>
                <a:cs typeface="Arial"/>
              </a:rPr>
              <a:t> </a:t>
            </a:r>
            <a:r>
              <a:rPr lang="en-US" sz="1600" dirty="0">
                <a:latin typeface="Arial"/>
                <a:cs typeface="Arial"/>
              </a:rPr>
              <a:t>hosting</a:t>
            </a:r>
            <a:r>
              <a:rPr lang="en-US" sz="1600" spc="-65" dirty="0">
                <a:latin typeface="Arial"/>
                <a:cs typeface="Arial"/>
              </a:rPr>
              <a:t> </a:t>
            </a:r>
            <a:r>
              <a:rPr lang="en-US" sz="1600" dirty="0">
                <a:latin typeface="Arial"/>
                <a:cs typeface="Arial"/>
              </a:rPr>
              <a:t>environment</a:t>
            </a:r>
            <a:r>
              <a:rPr lang="en-US" sz="1600" spc="-40" dirty="0">
                <a:latin typeface="Arial"/>
                <a:cs typeface="Arial"/>
              </a:rPr>
              <a:t> </a:t>
            </a:r>
            <a:r>
              <a:rPr lang="en-US" sz="1600" dirty="0">
                <a:latin typeface="Arial"/>
                <a:cs typeface="Arial"/>
              </a:rPr>
              <a:t>cannot</a:t>
            </a:r>
            <a:r>
              <a:rPr lang="en-US" sz="1600" spc="-45" dirty="0">
                <a:latin typeface="Arial"/>
                <a:cs typeface="Arial"/>
              </a:rPr>
              <a:t> </a:t>
            </a:r>
            <a:r>
              <a:rPr lang="en-US" sz="1600" dirty="0">
                <a:latin typeface="Arial"/>
                <a:cs typeface="Arial"/>
              </a:rPr>
              <a:t>be</a:t>
            </a:r>
            <a:r>
              <a:rPr lang="en-US" sz="1600" spc="-55" dirty="0">
                <a:latin typeface="Arial"/>
                <a:cs typeface="Arial"/>
              </a:rPr>
              <a:t> </a:t>
            </a:r>
            <a:r>
              <a:rPr lang="en-US" sz="1600" spc="-10" dirty="0">
                <a:latin typeface="Arial"/>
                <a:cs typeface="Arial"/>
              </a:rPr>
              <a:t>trusted</a:t>
            </a:r>
            <a:endParaRPr lang="en-US" sz="1600" dirty="0">
              <a:latin typeface="Arial"/>
              <a:cs typeface="Arial"/>
            </a:endParaRPr>
          </a:p>
        </p:txBody>
      </p:sp>
      <p:grpSp>
        <p:nvGrpSpPr>
          <p:cNvPr id="5" name="object 5"/>
          <p:cNvGrpSpPr/>
          <p:nvPr/>
        </p:nvGrpSpPr>
        <p:grpSpPr>
          <a:xfrm>
            <a:off x="1710689" y="5028438"/>
            <a:ext cx="2877185" cy="1252220"/>
            <a:chOff x="1710689" y="5028438"/>
            <a:chExt cx="2877185" cy="1252220"/>
          </a:xfrm>
        </p:grpSpPr>
        <p:sp>
          <p:nvSpPr>
            <p:cNvPr id="6" name="object 6"/>
            <p:cNvSpPr/>
            <p:nvPr/>
          </p:nvSpPr>
          <p:spPr>
            <a:xfrm>
              <a:off x="1710689"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80" y="498348"/>
                  </a:lnTo>
                  <a:lnTo>
                    <a:pt x="2184527" y="0"/>
                  </a:lnTo>
                  <a:close/>
                </a:path>
              </a:pathLst>
            </a:custGeom>
            <a:solidFill>
              <a:srgbClr val="626366"/>
            </a:solidFill>
          </p:spPr>
          <p:txBody>
            <a:bodyPr wrap="square" lIns="0" tIns="0" rIns="0" bIns="0" rtlCol="0"/>
            <a:lstStyle/>
            <a:p>
              <a:endParaRPr lang="en-US"/>
            </a:p>
          </p:txBody>
        </p:sp>
        <p:sp>
          <p:nvSpPr>
            <p:cNvPr id="7" name="object 7"/>
            <p:cNvSpPr/>
            <p:nvPr/>
          </p:nvSpPr>
          <p:spPr>
            <a:xfrm>
              <a:off x="2399537" y="5278374"/>
              <a:ext cx="2182495" cy="996950"/>
            </a:xfrm>
            <a:custGeom>
              <a:avLst/>
              <a:gdLst/>
              <a:ahLst/>
              <a:cxnLst/>
              <a:rect l="l" t="t" r="r" b="b"/>
              <a:pathLst>
                <a:path w="2182495" h="996950">
                  <a:moveTo>
                    <a:pt x="2082673"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2673" y="996695"/>
                  </a:lnTo>
                  <a:lnTo>
                    <a:pt x="2121503" y="988862"/>
                  </a:lnTo>
                  <a:lnTo>
                    <a:pt x="2153189" y="967501"/>
                  </a:lnTo>
                  <a:lnTo>
                    <a:pt x="2174541" y="935820"/>
                  </a:lnTo>
                  <a:lnTo>
                    <a:pt x="2182367" y="897026"/>
                  </a:lnTo>
                  <a:lnTo>
                    <a:pt x="2182367"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8" name="object 8"/>
            <p:cNvSpPr/>
            <p:nvPr/>
          </p:nvSpPr>
          <p:spPr>
            <a:xfrm>
              <a:off x="2399537" y="5278374"/>
              <a:ext cx="2182495" cy="996950"/>
            </a:xfrm>
            <a:custGeom>
              <a:avLst/>
              <a:gdLst/>
              <a:ahLst/>
              <a:cxnLst/>
              <a:rect l="l" t="t" r="r" b="b"/>
              <a:pathLst>
                <a:path w="2182495" h="996950">
                  <a:moveTo>
                    <a:pt x="0" y="99694"/>
                  </a:moveTo>
                  <a:lnTo>
                    <a:pt x="7826" y="60864"/>
                  </a:lnTo>
                  <a:lnTo>
                    <a:pt x="29178" y="29178"/>
                  </a:lnTo>
                  <a:lnTo>
                    <a:pt x="60864" y="7826"/>
                  </a:lnTo>
                  <a:lnTo>
                    <a:pt x="99694" y="0"/>
                  </a:lnTo>
                  <a:lnTo>
                    <a:pt x="2082673" y="0"/>
                  </a:lnTo>
                  <a:lnTo>
                    <a:pt x="2121503" y="7826"/>
                  </a:lnTo>
                  <a:lnTo>
                    <a:pt x="2153189" y="29178"/>
                  </a:lnTo>
                  <a:lnTo>
                    <a:pt x="2174541" y="60864"/>
                  </a:lnTo>
                  <a:lnTo>
                    <a:pt x="2182367" y="99694"/>
                  </a:lnTo>
                  <a:lnTo>
                    <a:pt x="2182367" y="897026"/>
                  </a:lnTo>
                  <a:lnTo>
                    <a:pt x="2174541" y="935820"/>
                  </a:lnTo>
                  <a:lnTo>
                    <a:pt x="2153189" y="967501"/>
                  </a:lnTo>
                  <a:lnTo>
                    <a:pt x="2121503" y="988862"/>
                  </a:lnTo>
                  <a:lnTo>
                    <a:pt x="2082673"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9" name="object 9"/>
          <p:cNvSpPr txBox="1"/>
          <p:nvPr/>
        </p:nvSpPr>
        <p:spPr>
          <a:xfrm>
            <a:off x="2536698" y="5297601"/>
            <a:ext cx="1778635" cy="623570"/>
          </a:xfrm>
          <a:prstGeom prst="rect">
            <a:avLst/>
          </a:prstGeom>
        </p:spPr>
        <p:txBody>
          <a:bodyPr vert="horz" wrap="square" lIns="0" tIns="93345" rIns="0" bIns="0" rtlCol="0">
            <a:spAutoFit/>
          </a:bodyPr>
          <a:lstStyle/>
          <a:p>
            <a:pPr marL="12700">
              <a:lnSpc>
                <a:spcPct val="100000"/>
              </a:lnSpc>
              <a:spcBef>
                <a:spcPts val="735"/>
              </a:spcBef>
            </a:pPr>
            <a:r>
              <a:rPr lang="en-US" sz="1700" spc="-25" dirty="0">
                <a:latin typeface="Arial"/>
                <a:cs typeface="Arial"/>
              </a:rPr>
              <a:t>SEV</a:t>
            </a:r>
            <a:endParaRPr lang="en-US" sz="1700" dirty="0">
              <a:latin typeface="Arial"/>
              <a:cs typeface="Arial"/>
            </a:endParaRPr>
          </a:p>
          <a:p>
            <a:pPr marL="127000" indent="-114300">
              <a:lnSpc>
                <a:spcPct val="100000"/>
              </a:lnSpc>
              <a:spcBef>
                <a:spcPts val="475"/>
              </a:spcBef>
              <a:buChar char="•"/>
              <a:tabLst>
                <a:tab pos="127000" algn="l"/>
              </a:tabLst>
            </a:pPr>
            <a:r>
              <a:rPr lang="en-US" sz="1300" dirty="0">
                <a:latin typeface="Arial"/>
                <a:cs typeface="Arial"/>
              </a:rPr>
              <a:t>Memory</a:t>
            </a:r>
            <a:r>
              <a:rPr lang="en-US" sz="1300" spc="-65" dirty="0">
                <a:latin typeface="Arial"/>
                <a:cs typeface="Arial"/>
              </a:rPr>
              <a:t> </a:t>
            </a:r>
            <a:r>
              <a:rPr lang="en-US" sz="1300" spc="-10" dirty="0">
                <a:latin typeface="Arial"/>
                <a:cs typeface="Arial"/>
              </a:rPr>
              <a:t>confidentiality</a:t>
            </a:r>
            <a:endParaRPr lang="en-US" sz="1300" dirty="0">
              <a:latin typeface="Arial"/>
              <a:cs typeface="Arial"/>
            </a:endParaRPr>
          </a:p>
        </p:txBody>
      </p:sp>
      <p:grpSp>
        <p:nvGrpSpPr>
          <p:cNvPr id="10" name="object 10"/>
          <p:cNvGrpSpPr/>
          <p:nvPr/>
        </p:nvGrpSpPr>
        <p:grpSpPr>
          <a:xfrm>
            <a:off x="4661153" y="5028438"/>
            <a:ext cx="2877185" cy="1252220"/>
            <a:chOff x="4661153" y="5028438"/>
            <a:chExt cx="2877185" cy="1252220"/>
          </a:xfrm>
        </p:grpSpPr>
        <p:sp>
          <p:nvSpPr>
            <p:cNvPr id="11" name="object 11"/>
            <p:cNvSpPr/>
            <p:nvPr/>
          </p:nvSpPr>
          <p:spPr>
            <a:xfrm>
              <a:off x="4661153"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79" y="498348"/>
                  </a:lnTo>
                  <a:lnTo>
                    <a:pt x="2184527" y="0"/>
                  </a:lnTo>
                  <a:close/>
                </a:path>
              </a:pathLst>
            </a:custGeom>
            <a:solidFill>
              <a:srgbClr val="626366"/>
            </a:solidFill>
          </p:spPr>
          <p:txBody>
            <a:bodyPr wrap="square" lIns="0" tIns="0" rIns="0" bIns="0" rtlCol="0"/>
            <a:lstStyle/>
            <a:p>
              <a:endParaRPr lang="en-US"/>
            </a:p>
          </p:txBody>
        </p:sp>
        <p:sp>
          <p:nvSpPr>
            <p:cNvPr id="12" name="object 12"/>
            <p:cNvSpPr/>
            <p:nvPr/>
          </p:nvSpPr>
          <p:spPr>
            <a:xfrm>
              <a:off x="5350001" y="5278374"/>
              <a:ext cx="2182495" cy="996950"/>
            </a:xfrm>
            <a:custGeom>
              <a:avLst/>
              <a:gdLst/>
              <a:ahLst/>
              <a:cxnLst/>
              <a:rect l="l" t="t" r="r" b="b"/>
              <a:pathLst>
                <a:path w="2182495" h="996950">
                  <a:moveTo>
                    <a:pt x="2082673" y="0"/>
                  </a:moveTo>
                  <a:lnTo>
                    <a:pt x="99695" y="0"/>
                  </a:lnTo>
                  <a:lnTo>
                    <a:pt x="60864" y="7826"/>
                  </a:lnTo>
                  <a:lnTo>
                    <a:pt x="29178" y="29178"/>
                  </a:lnTo>
                  <a:lnTo>
                    <a:pt x="7826" y="60864"/>
                  </a:lnTo>
                  <a:lnTo>
                    <a:pt x="0" y="99694"/>
                  </a:lnTo>
                  <a:lnTo>
                    <a:pt x="0" y="897026"/>
                  </a:lnTo>
                  <a:lnTo>
                    <a:pt x="7826" y="935820"/>
                  </a:lnTo>
                  <a:lnTo>
                    <a:pt x="29178" y="967501"/>
                  </a:lnTo>
                  <a:lnTo>
                    <a:pt x="60864" y="988862"/>
                  </a:lnTo>
                  <a:lnTo>
                    <a:pt x="99695" y="996695"/>
                  </a:lnTo>
                  <a:lnTo>
                    <a:pt x="2082673" y="996695"/>
                  </a:lnTo>
                  <a:lnTo>
                    <a:pt x="2121503" y="988862"/>
                  </a:lnTo>
                  <a:lnTo>
                    <a:pt x="2153189" y="967501"/>
                  </a:lnTo>
                  <a:lnTo>
                    <a:pt x="2174541" y="935820"/>
                  </a:lnTo>
                  <a:lnTo>
                    <a:pt x="2182368" y="897026"/>
                  </a:lnTo>
                  <a:lnTo>
                    <a:pt x="2182368"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13" name="object 13"/>
            <p:cNvSpPr/>
            <p:nvPr/>
          </p:nvSpPr>
          <p:spPr>
            <a:xfrm>
              <a:off x="5350001" y="5278374"/>
              <a:ext cx="2182495" cy="996950"/>
            </a:xfrm>
            <a:custGeom>
              <a:avLst/>
              <a:gdLst/>
              <a:ahLst/>
              <a:cxnLst/>
              <a:rect l="l" t="t" r="r" b="b"/>
              <a:pathLst>
                <a:path w="2182495" h="996950">
                  <a:moveTo>
                    <a:pt x="0" y="99694"/>
                  </a:moveTo>
                  <a:lnTo>
                    <a:pt x="7826" y="60864"/>
                  </a:lnTo>
                  <a:lnTo>
                    <a:pt x="29178" y="29178"/>
                  </a:lnTo>
                  <a:lnTo>
                    <a:pt x="60864" y="7826"/>
                  </a:lnTo>
                  <a:lnTo>
                    <a:pt x="99695" y="0"/>
                  </a:lnTo>
                  <a:lnTo>
                    <a:pt x="2082673" y="0"/>
                  </a:lnTo>
                  <a:lnTo>
                    <a:pt x="2121503" y="7826"/>
                  </a:lnTo>
                  <a:lnTo>
                    <a:pt x="2153189" y="29178"/>
                  </a:lnTo>
                  <a:lnTo>
                    <a:pt x="2174541" y="60864"/>
                  </a:lnTo>
                  <a:lnTo>
                    <a:pt x="2182368" y="99694"/>
                  </a:lnTo>
                  <a:lnTo>
                    <a:pt x="2182368" y="897026"/>
                  </a:lnTo>
                  <a:lnTo>
                    <a:pt x="2174541" y="935820"/>
                  </a:lnTo>
                  <a:lnTo>
                    <a:pt x="2153189" y="967501"/>
                  </a:lnTo>
                  <a:lnTo>
                    <a:pt x="2121503" y="988862"/>
                  </a:lnTo>
                  <a:lnTo>
                    <a:pt x="2082673" y="996695"/>
                  </a:lnTo>
                  <a:lnTo>
                    <a:pt x="99695" y="996695"/>
                  </a:lnTo>
                  <a:lnTo>
                    <a:pt x="60864" y="988862"/>
                  </a:lnTo>
                  <a:lnTo>
                    <a:pt x="29178" y="967501"/>
                  </a:lnTo>
                  <a:lnTo>
                    <a:pt x="7826" y="935820"/>
                  </a:lnTo>
                  <a:lnTo>
                    <a:pt x="0" y="897026"/>
                  </a:lnTo>
                  <a:lnTo>
                    <a:pt x="0" y="99694"/>
                  </a:lnTo>
                  <a:close/>
                </a:path>
              </a:pathLst>
            </a:custGeom>
            <a:ln w="10794">
              <a:solidFill>
                <a:srgbClr val="626366"/>
              </a:solidFill>
            </a:ln>
          </p:spPr>
          <p:txBody>
            <a:bodyPr wrap="square" lIns="0" tIns="0" rIns="0" bIns="0" rtlCol="0"/>
            <a:lstStyle/>
            <a:p>
              <a:endParaRPr lang="en-US"/>
            </a:p>
          </p:txBody>
        </p:sp>
      </p:grpSp>
      <p:sp>
        <p:nvSpPr>
          <p:cNvPr id="14" name="object 14"/>
          <p:cNvSpPr txBox="1"/>
          <p:nvPr/>
        </p:nvSpPr>
        <p:spPr>
          <a:xfrm>
            <a:off x="5487670" y="5297601"/>
            <a:ext cx="1797050" cy="623570"/>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SEV-ES</a:t>
            </a:r>
            <a:endParaRPr lang="en-US" sz="1700">
              <a:latin typeface="Arial"/>
              <a:cs typeface="Arial"/>
            </a:endParaRPr>
          </a:p>
          <a:p>
            <a:pPr marL="127000" indent="-114300">
              <a:lnSpc>
                <a:spcPct val="100000"/>
              </a:lnSpc>
              <a:spcBef>
                <a:spcPts val="475"/>
              </a:spcBef>
              <a:buChar char="•"/>
              <a:tabLst>
                <a:tab pos="127000" algn="l"/>
              </a:tabLst>
            </a:pPr>
            <a:r>
              <a:rPr lang="en-US" sz="1300">
                <a:latin typeface="Arial"/>
                <a:cs typeface="Arial"/>
              </a:rPr>
              <a:t>Register</a:t>
            </a:r>
            <a:r>
              <a:rPr lang="en-US" sz="1300" spc="-45">
                <a:latin typeface="Arial"/>
                <a:cs typeface="Arial"/>
              </a:rPr>
              <a:t> </a:t>
            </a:r>
            <a:r>
              <a:rPr lang="en-US" sz="1300" spc="-10">
                <a:latin typeface="Arial"/>
                <a:cs typeface="Arial"/>
              </a:rPr>
              <a:t>confidentiality</a:t>
            </a:r>
            <a:endParaRPr lang="en-US" sz="1300">
              <a:latin typeface="Arial"/>
              <a:cs typeface="Arial"/>
            </a:endParaRPr>
          </a:p>
        </p:txBody>
      </p:sp>
      <p:grpSp>
        <p:nvGrpSpPr>
          <p:cNvPr id="15" name="object 15"/>
          <p:cNvGrpSpPr/>
          <p:nvPr/>
        </p:nvGrpSpPr>
        <p:grpSpPr>
          <a:xfrm>
            <a:off x="7611618" y="5028438"/>
            <a:ext cx="2877185" cy="1252220"/>
            <a:chOff x="7611618" y="5028438"/>
            <a:chExt cx="2877185" cy="1252220"/>
          </a:xfrm>
        </p:grpSpPr>
        <p:sp>
          <p:nvSpPr>
            <p:cNvPr id="16" name="object 16"/>
            <p:cNvSpPr/>
            <p:nvPr/>
          </p:nvSpPr>
          <p:spPr>
            <a:xfrm>
              <a:off x="7611618" y="5028438"/>
              <a:ext cx="2585085" cy="996950"/>
            </a:xfrm>
            <a:custGeom>
              <a:avLst/>
              <a:gdLst/>
              <a:ahLst/>
              <a:cxnLst/>
              <a:rect l="l" t="t" r="r" b="b"/>
              <a:pathLst>
                <a:path w="2585084" h="996950">
                  <a:moveTo>
                    <a:pt x="2186051" y="0"/>
                  </a:moveTo>
                  <a:lnTo>
                    <a:pt x="0" y="0"/>
                  </a:lnTo>
                  <a:lnTo>
                    <a:pt x="398652" y="498348"/>
                  </a:lnTo>
                  <a:lnTo>
                    <a:pt x="0" y="996696"/>
                  </a:lnTo>
                  <a:lnTo>
                    <a:pt x="2186051" y="996696"/>
                  </a:lnTo>
                  <a:lnTo>
                    <a:pt x="2584704" y="498348"/>
                  </a:lnTo>
                  <a:lnTo>
                    <a:pt x="2186051" y="0"/>
                  </a:lnTo>
                  <a:close/>
                </a:path>
              </a:pathLst>
            </a:custGeom>
            <a:solidFill>
              <a:srgbClr val="626366"/>
            </a:solidFill>
          </p:spPr>
          <p:txBody>
            <a:bodyPr wrap="square" lIns="0" tIns="0" rIns="0" bIns="0" rtlCol="0"/>
            <a:lstStyle/>
            <a:p>
              <a:endParaRPr lang="en-US"/>
            </a:p>
          </p:txBody>
        </p:sp>
        <p:sp>
          <p:nvSpPr>
            <p:cNvPr id="17" name="object 17"/>
            <p:cNvSpPr/>
            <p:nvPr/>
          </p:nvSpPr>
          <p:spPr>
            <a:xfrm>
              <a:off x="8301990" y="5278374"/>
              <a:ext cx="2181225" cy="996950"/>
            </a:xfrm>
            <a:custGeom>
              <a:avLst/>
              <a:gdLst/>
              <a:ahLst/>
              <a:cxnLst/>
              <a:rect l="l" t="t" r="r" b="b"/>
              <a:pathLst>
                <a:path w="2181225" h="996950">
                  <a:moveTo>
                    <a:pt x="2081149"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1149" y="996695"/>
                  </a:lnTo>
                  <a:lnTo>
                    <a:pt x="2119979" y="988862"/>
                  </a:lnTo>
                  <a:lnTo>
                    <a:pt x="2151665" y="967501"/>
                  </a:lnTo>
                  <a:lnTo>
                    <a:pt x="2173017" y="935820"/>
                  </a:lnTo>
                  <a:lnTo>
                    <a:pt x="2180843" y="897026"/>
                  </a:lnTo>
                  <a:lnTo>
                    <a:pt x="2180843" y="99694"/>
                  </a:lnTo>
                  <a:lnTo>
                    <a:pt x="2173017" y="60864"/>
                  </a:lnTo>
                  <a:lnTo>
                    <a:pt x="2151665" y="29178"/>
                  </a:lnTo>
                  <a:lnTo>
                    <a:pt x="2119979" y="7826"/>
                  </a:lnTo>
                  <a:lnTo>
                    <a:pt x="2081149" y="0"/>
                  </a:lnTo>
                  <a:close/>
                </a:path>
              </a:pathLst>
            </a:custGeom>
            <a:solidFill>
              <a:srgbClr val="FFFFFF">
                <a:alpha val="90194"/>
              </a:srgbClr>
            </a:solidFill>
          </p:spPr>
          <p:txBody>
            <a:bodyPr wrap="square" lIns="0" tIns="0" rIns="0" bIns="0" rtlCol="0"/>
            <a:lstStyle/>
            <a:p>
              <a:endParaRPr lang="en-US"/>
            </a:p>
          </p:txBody>
        </p:sp>
        <p:sp>
          <p:nvSpPr>
            <p:cNvPr id="18" name="object 18"/>
            <p:cNvSpPr/>
            <p:nvPr/>
          </p:nvSpPr>
          <p:spPr>
            <a:xfrm>
              <a:off x="8301990" y="5278374"/>
              <a:ext cx="2181225" cy="996950"/>
            </a:xfrm>
            <a:custGeom>
              <a:avLst/>
              <a:gdLst/>
              <a:ahLst/>
              <a:cxnLst/>
              <a:rect l="l" t="t" r="r" b="b"/>
              <a:pathLst>
                <a:path w="2181225" h="996950">
                  <a:moveTo>
                    <a:pt x="0" y="99694"/>
                  </a:moveTo>
                  <a:lnTo>
                    <a:pt x="7826" y="60864"/>
                  </a:lnTo>
                  <a:lnTo>
                    <a:pt x="29178" y="29178"/>
                  </a:lnTo>
                  <a:lnTo>
                    <a:pt x="60864" y="7826"/>
                  </a:lnTo>
                  <a:lnTo>
                    <a:pt x="99694" y="0"/>
                  </a:lnTo>
                  <a:lnTo>
                    <a:pt x="2081149" y="0"/>
                  </a:lnTo>
                  <a:lnTo>
                    <a:pt x="2119979" y="7826"/>
                  </a:lnTo>
                  <a:lnTo>
                    <a:pt x="2151665" y="29178"/>
                  </a:lnTo>
                  <a:lnTo>
                    <a:pt x="2173017" y="60864"/>
                  </a:lnTo>
                  <a:lnTo>
                    <a:pt x="2180843" y="99694"/>
                  </a:lnTo>
                  <a:lnTo>
                    <a:pt x="2180843" y="897026"/>
                  </a:lnTo>
                  <a:lnTo>
                    <a:pt x="2173017" y="935820"/>
                  </a:lnTo>
                  <a:lnTo>
                    <a:pt x="2151665" y="967501"/>
                  </a:lnTo>
                  <a:lnTo>
                    <a:pt x="2119979" y="988862"/>
                  </a:lnTo>
                  <a:lnTo>
                    <a:pt x="2081149"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19" name="object 19"/>
          <p:cNvSpPr txBox="1"/>
          <p:nvPr/>
        </p:nvSpPr>
        <p:spPr>
          <a:xfrm>
            <a:off x="8438768" y="5297601"/>
            <a:ext cx="1817370" cy="794385"/>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SEV-SNP</a:t>
            </a:r>
            <a:endParaRPr lang="en-US" sz="1700">
              <a:latin typeface="Arial"/>
              <a:cs typeface="Arial"/>
            </a:endParaRPr>
          </a:p>
          <a:p>
            <a:pPr marL="127000" marR="5080" indent="-114300">
              <a:lnSpc>
                <a:spcPts val="1340"/>
              </a:lnSpc>
              <a:spcBef>
                <a:spcPts val="700"/>
              </a:spcBef>
              <a:buChar char="•"/>
              <a:tabLst>
                <a:tab pos="127000" algn="l"/>
              </a:tabLst>
            </a:pPr>
            <a:r>
              <a:rPr lang="en-US" sz="1300">
                <a:latin typeface="Arial"/>
                <a:cs typeface="Arial"/>
              </a:rPr>
              <a:t>Integrity</a:t>
            </a:r>
            <a:r>
              <a:rPr lang="en-US" sz="1300" spc="-85">
                <a:latin typeface="Arial"/>
                <a:cs typeface="Arial"/>
              </a:rPr>
              <a:t> </a:t>
            </a:r>
            <a:r>
              <a:rPr lang="en-US" sz="1300">
                <a:latin typeface="Arial"/>
                <a:cs typeface="Arial"/>
              </a:rPr>
              <a:t>protection</a:t>
            </a:r>
            <a:r>
              <a:rPr lang="en-US" sz="1300" spc="-75">
                <a:latin typeface="Arial"/>
                <a:cs typeface="Arial"/>
              </a:rPr>
              <a:t> </a:t>
            </a:r>
            <a:r>
              <a:rPr lang="en-US" sz="1300" spc="-25">
                <a:latin typeface="Arial"/>
                <a:cs typeface="Arial"/>
              </a:rPr>
              <a:t>and </a:t>
            </a:r>
            <a:r>
              <a:rPr lang="en-US" sz="1300" spc="-20">
                <a:latin typeface="Arial"/>
                <a:cs typeface="Arial"/>
              </a:rPr>
              <a:t>more</a:t>
            </a:r>
            <a:endParaRPr lang="en-US" sz="1300">
              <a:latin typeface="Arial"/>
              <a:cs typeface="Arial"/>
            </a:endParaRPr>
          </a:p>
        </p:txBody>
      </p:sp>
      <p:sp>
        <p:nvSpPr>
          <p:cNvPr id="31" name="TextBox 30">
            <a:extLst>
              <a:ext uri="{FF2B5EF4-FFF2-40B4-BE49-F238E27FC236}">
                <a16:creationId xmlns:a16="http://schemas.microsoft.com/office/drawing/2014/main" id="{7C7F94B6-B6CE-F17E-FB3D-C65B91055874}"/>
              </a:ext>
            </a:extLst>
          </p:cNvPr>
          <p:cNvSpPr txBox="1"/>
          <p:nvPr/>
        </p:nvSpPr>
        <p:spPr>
          <a:xfrm>
            <a:off x="577881" y="154440"/>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History of AMD SEV-SNP</a:t>
            </a:r>
            <a:endParaRPr lang="en-US" sz="3200">
              <a:latin typeface="Segoe UI Semibold" panose="020B0702040204020203" pitchFamily="34" charset="0"/>
              <a:cs typeface="Segoe UI Semibold" panose="020B0702040204020203"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C92303C-BB9E-E9AA-EE70-8A2F89768DB6}"/>
              </a:ext>
            </a:extLst>
          </p:cNvPr>
          <p:cNvSpPr txBox="1"/>
          <p:nvPr/>
        </p:nvSpPr>
        <p:spPr>
          <a:xfrm>
            <a:off x="457129" y="2001684"/>
            <a:ext cx="6945360" cy="2585323"/>
          </a:xfrm>
          <a:prstGeom prst="rect">
            <a:avLst/>
          </a:prstGeom>
          <a:noFill/>
        </p:spPr>
        <p:txBody>
          <a:bodyPr wrap="square" rtlCol="0">
            <a:spAutoFit/>
          </a:bodyPr>
          <a:lstStyle/>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AMD Secure Processor integrated within SoC</a:t>
            </a:r>
          </a:p>
          <a:p>
            <a:pPr marL="639915" marR="0" lvl="1"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32-bit microcontroller</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Runs an OS/kernel with improved security</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Off-chip NV storage to help protect firmware and data (i.e., SPI ROM) </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Provides cryptographic functionality for key generation and key management</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Enables hardware validated boot</a:t>
            </a:r>
            <a:endParaRPr kumimoji="0" lang="en-US" sz="12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58621E18-DD99-8F89-3436-5B568B48A312}"/>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cxnSp>
        <p:nvCxnSpPr>
          <p:cNvPr id="21" name="Straight Connector 20">
            <a:extLst>
              <a:ext uri="{FF2B5EF4-FFF2-40B4-BE49-F238E27FC236}">
                <a16:creationId xmlns:a16="http://schemas.microsoft.com/office/drawing/2014/main" id="{7ED16E4B-AE2F-A7A1-AFB5-D14D978B1953}"/>
              </a:ext>
              <a:ext uri="{C183D7F6-B498-43B3-948B-1728B52AA6E4}">
                <adec:decorative xmlns:adec="http://schemas.microsoft.com/office/drawing/2017/decorative" val="1"/>
              </a:ext>
            </a:extLst>
          </p:cNvPr>
          <p:cNvCxnSpPr>
            <a:cxnSpLocks/>
          </p:cNvCxnSpPr>
          <p:nvPr/>
        </p:nvCxnSpPr>
        <p:spPr>
          <a:xfrm>
            <a:off x="542383" y="4676627"/>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
        <p:nvSpPr>
          <p:cNvPr id="22" name="TextBox 21">
            <a:extLst>
              <a:ext uri="{FF2B5EF4-FFF2-40B4-BE49-F238E27FC236}">
                <a16:creationId xmlns:a16="http://schemas.microsoft.com/office/drawing/2014/main" id="{4A309FC1-978C-6DBD-100F-AC235216BBD4}"/>
              </a:ext>
            </a:extLst>
          </p:cNvPr>
          <p:cNvSpPr txBox="1"/>
          <p:nvPr/>
        </p:nvSpPr>
        <p:spPr>
          <a:xfrm>
            <a:off x="689196" y="5544042"/>
            <a:ext cx="6923945" cy="738664"/>
          </a:xfrm>
          <a:prstGeom prst="rect">
            <a:avLst/>
          </a:prstGeom>
          <a:noFill/>
        </p:spPr>
        <p:txBody>
          <a:bodyPr wrap="square" lIns="0" tIns="0" rIns="0" bIns="0" rtlCol="0">
            <a:spAutoFit/>
          </a:bodyPr>
          <a:lstStyle/>
          <a:p>
            <a:pPr marL="0" marR="0" lvl="0" indent="0" algn="ctr" defTabSz="914070" rtl="0" eaLnBrk="1" fontAlgn="auto" latinLnBrk="0" hangingPunct="1">
              <a:lnSpc>
                <a:spcPct val="100000"/>
              </a:lnSpc>
              <a:spcBef>
                <a:spcPts val="0"/>
              </a:spcBef>
              <a:spcAft>
                <a:spcPts val="0"/>
              </a:spcAft>
              <a:buClr>
                <a:srgbClr val="8DB6C7"/>
              </a:buClr>
              <a:buSzPct val="60000"/>
              <a:buFontTx/>
              <a:buNone/>
              <a:tabLst/>
              <a:defRPr/>
            </a:pP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Hardware Root of Trust Provides Foundation</a:t>
            </a:r>
            <a:b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for Platform Security</a:t>
            </a:r>
          </a:p>
        </p:txBody>
      </p:sp>
      <p:grpSp>
        <p:nvGrpSpPr>
          <p:cNvPr id="23" name="Group 22">
            <a:extLst>
              <a:ext uri="{FF2B5EF4-FFF2-40B4-BE49-F238E27FC236}">
                <a16:creationId xmlns:a16="http://schemas.microsoft.com/office/drawing/2014/main" id="{311CF097-2744-3FC9-7A38-28E5EC8B25A2}"/>
              </a:ext>
              <a:ext uri="{C183D7F6-B498-43B3-948B-1728B52AA6E4}">
                <adec:decorative xmlns:adec="http://schemas.microsoft.com/office/drawing/2017/decorative" val="1"/>
              </a:ext>
            </a:extLst>
          </p:cNvPr>
          <p:cNvGrpSpPr/>
          <p:nvPr/>
        </p:nvGrpSpPr>
        <p:grpSpPr>
          <a:xfrm>
            <a:off x="8096403" y="1780924"/>
            <a:ext cx="3594784" cy="3949778"/>
            <a:chOff x="7431893" y="1943765"/>
            <a:chExt cx="3594784" cy="3949778"/>
          </a:xfrm>
        </p:grpSpPr>
        <p:pic>
          <p:nvPicPr>
            <p:cNvPr id="24" name="Picture 23">
              <a:extLst>
                <a:ext uri="{FF2B5EF4-FFF2-40B4-BE49-F238E27FC236}">
                  <a16:creationId xmlns:a16="http://schemas.microsoft.com/office/drawing/2014/main" id="{B45C0D7D-D348-511D-CE99-C470FB4025EB}"/>
                </a:ext>
              </a:extLst>
            </p:cNvPr>
            <p:cNvPicPr>
              <a:picLocks noChangeAspect="1"/>
            </p:cNvPicPr>
            <p:nvPr/>
          </p:nvPicPr>
          <p:blipFill>
            <a:blip r:embed="rId3">
              <a:grayscl/>
              <a:alphaModFix/>
            </a:blip>
            <a:stretch>
              <a:fillRect/>
            </a:stretch>
          </p:blipFill>
          <p:spPr>
            <a:xfrm>
              <a:off x="7431893" y="1943765"/>
              <a:ext cx="3594784" cy="3594785"/>
            </a:xfrm>
            <a:prstGeom prst="rect">
              <a:avLst/>
            </a:prstGeom>
            <a:ln w="38100">
              <a:solidFill>
                <a:srgbClr val="FFFFFF">
                  <a:lumMod val="50000"/>
                </a:srgbClr>
              </a:solidFill>
              <a:miter lim="800000"/>
            </a:ln>
          </p:spPr>
        </p:pic>
        <p:sp>
          <p:nvSpPr>
            <p:cNvPr id="25" name="Rectangle 24">
              <a:extLst>
                <a:ext uri="{FF2B5EF4-FFF2-40B4-BE49-F238E27FC236}">
                  <a16:creationId xmlns:a16="http://schemas.microsoft.com/office/drawing/2014/main" id="{1D95D3D5-0679-0994-70A5-3D35067C7EF8}"/>
                </a:ext>
              </a:extLst>
            </p:cNvPr>
            <p:cNvSpPr/>
            <p:nvPr/>
          </p:nvSpPr>
          <p:spPr>
            <a:xfrm flipH="1">
              <a:off x="8360444" y="4625416"/>
              <a:ext cx="856294" cy="316150"/>
            </a:xfrm>
            <a:prstGeom prst="rect">
              <a:avLst/>
            </a:prstGeom>
            <a:noFill/>
            <a:ln w="50800" cap="flat" cmpd="sng" algn="ctr">
              <a:solidFill>
                <a:srgbClr val="CC9B00"/>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6" name="Straight Connector 25">
              <a:extLst>
                <a:ext uri="{FF2B5EF4-FFF2-40B4-BE49-F238E27FC236}">
                  <a16:creationId xmlns:a16="http://schemas.microsoft.com/office/drawing/2014/main" id="{3A7B1077-E99D-AA60-D1DB-CF14E597A60D}"/>
                </a:ext>
              </a:extLst>
            </p:cNvPr>
            <p:cNvCxnSpPr>
              <a:cxnSpLocks/>
              <a:endCxn id="28" idx="0"/>
            </p:cNvCxnSpPr>
            <p:nvPr/>
          </p:nvCxnSpPr>
          <p:spPr>
            <a:xfrm>
              <a:off x="9008256" y="5113015"/>
              <a:ext cx="111" cy="780528"/>
            </a:xfrm>
            <a:prstGeom prst="line">
              <a:avLst/>
            </a:prstGeom>
            <a:noFill/>
            <a:ln w="50800" cap="flat" cmpd="sng" algn="ctr">
              <a:solidFill>
                <a:srgbClr val="CC9B00"/>
              </a:solidFill>
              <a:prstDash val="solid"/>
              <a:miter lim="800000"/>
            </a:ln>
            <a:effectLst/>
          </p:spPr>
        </p:cxnSp>
      </p:grpSp>
      <p:sp>
        <p:nvSpPr>
          <p:cNvPr id="27" name="TextBox 26">
            <a:extLst>
              <a:ext uri="{FF2B5EF4-FFF2-40B4-BE49-F238E27FC236}">
                <a16:creationId xmlns:a16="http://schemas.microsoft.com/office/drawing/2014/main" id="{3EAB072A-1D03-394A-9926-862492DBCF9E}"/>
              </a:ext>
            </a:extLst>
          </p:cNvPr>
          <p:cNvSpPr txBox="1"/>
          <p:nvPr/>
        </p:nvSpPr>
        <p:spPr>
          <a:xfrm>
            <a:off x="8489019" y="1335169"/>
            <a:ext cx="2652651" cy="353943"/>
          </a:xfrm>
          <a:prstGeom prst="rect">
            <a:avLst/>
          </a:prstGeom>
          <a:noFill/>
          <a:effectLst/>
        </p:spPr>
        <p:txBody>
          <a:bodyPr wrap="square" lIns="0" tIns="0" rIns="0" rtlCol="0" anchor="ctr">
            <a:spAutoFit/>
          </a:bodyPr>
          <a:lstStyle/>
          <a:p>
            <a:pPr marL="257238" marR="0" lvl="0" indent="-257238" algn="ctr" defTabSz="914377" rtl="0" eaLnBrk="1" fontAlgn="auto" latinLnBrk="0" hangingPunct="1">
              <a:lnSpc>
                <a:spcPct val="100000"/>
              </a:lnSpc>
              <a:spcBef>
                <a:spcPts val="0"/>
              </a:spcBef>
              <a:spcAft>
                <a:spcPts val="451"/>
              </a:spcAft>
              <a:buClr>
                <a:srgbClr val="E7E6E6"/>
              </a:buClr>
              <a:buSzTx/>
              <a:buFontTx/>
              <a:buNone/>
              <a:tabLst/>
              <a:defRPr/>
            </a:pPr>
            <a:r>
              <a:rPr kumimoji="0" lang="en-US" sz="2000" b="1" i="0" u="none" strike="noStrike" kern="0" cap="none" spc="0" normalizeH="0" baseline="0" noProof="0">
                <a:ln>
                  <a:noFill/>
                </a:ln>
                <a:effectLst/>
                <a:uLnTx/>
                <a:uFillTx/>
                <a:latin typeface="Arial" panose="020B0604020202020204"/>
                <a:ea typeface="+mn-ea"/>
                <a:cs typeface="+mn-cs"/>
              </a:rPr>
              <a:t>AMD SOC</a:t>
            </a:r>
          </a:p>
        </p:txBody>
      </p:sp>
      <p:sp>
        <p:nvSpPr>
          <p:cNvPr id="28" name="Rectangle: Rounded Corners 37">
            <a:extLst>
              <a:ext uri="{FF2B5EF4-FFF2-40B4-BE49-F238E27FC236}">
                <a16:creationId xmlns:a16="http://schemas.microsoft.com/office/drawing/2014/main" id="{C0E0FE45-1B4B-D276-BB61-D1E76BC222DB}"/>
              </a:ext>
            </a:extLst>
          </p:cNvPr>
          <p:cNvSpPr/>
          <p:nvPr/>
        </p:nvSpPr>
        <p:spPr>
          <a:xfrm>
            <a:off x="8840465" y="5544042"/>
            <a:ext cx="1225493" cy="1106350"/>
          </a:xfrm>
          <a:prstGeom prst="roundRect">
            <a:avLst>
              <a:gd name="adj" fmla="val 9315"/>
            </a:avLst>
          </a:prstGeom>
          <a:gradFill>
            <a:gsLst>
              <a:gs pos="26000">
                <a:srgbClr val="3C3E4A"/>
              </a:gs>
              <a:gs pos="100000">
                <a:srgbClr val="111419"/>
              </a:gs>
            </a:gsLst>
            <a:lin ang="5400000" scaled="1"/>
          </a:gradFill>
          <a:ln w="6350" cap="flat" cmpd="sng" algn="ctr">
            <a:solidFill>
              <a:srgbClr val="FFFFFF">
                <a:lumMod val="50000"/>
              </a:srgbClr>
            </a:solidFill>
            <a:prstDash val="solid"/>
          </a:ln>
          <a:effectLst/>
        </p:spPr>
        <p:txBody>
          <a:bodyPr lIns="91392" tIns="0" rIns="91392"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r>
              <a:rPr kumimoji="0" lang="en-US" sz="12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rPr>
              <a:t>AMD SECURE PROCESSOR</a:t>
            </a:r>
            <a:endParaRPr kumimoji="0" lang="en-US" sz="13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endParaRPr>
          </a:p>
        </p:txBody>
      </p:sp>
      <p:sp>
        <p:nvSpPr>
          <p:cNvPr id="29" name="Freeform 196">
            <a:extLst>
              <a:ext uri="{FF2B5EF4-FFF2-40B4-BE49-F238E27FC236}">
                <a16:creationId xmlns:a16="http://schemas.microsoft.com/office/drawing/2014/main" id="{337955F1-7CA7-B596-E6A4-EA2C29D3A935}"/>
              </a:ext>
              <a:ext uri="{C183D7F6-B498-43B3-948B-1728B52AA6E4}">
                <adec:decorative xmlns:adec="http://schemas.microsoft.com/office/drawing/2017/decorative" val="1"/>
              </a:ext>
            </a:extLst>
          </p:cNvPr>
          <p:cNvSpPr/>
          <p:nvPr/>
        </p:nvSpPr>
        <p:spPr>
          <a:xfrm>
            <a:off x="8840465" y="6240731"/>
            <a:ext cx="1225493" cy="409661"/>
          </a:xfrm>
          <a:custGeom>
            <a:avLst/>
            <a:gdLst>
              <a:gd name="connsiteX0" fmla="*/ 0 w 1395086"/>
              <a:gd name="connsiteY0" fmla="*/ 0 h 466353"/>
              <a:gd name="connsiteX1" fmla="*/ 1395086 w 1395086"/>
              <a:gd name="connsiteY1" fmla="*/ 0 h 466353"/>
              <a:gd name="connsiteX2" fmla="*/ 1395086 w 1395086"/>
              <a:gd name="connsiteY2" fmla="*/ 349035 h 466353"/>
              <a:gd name="connsiteX3" fmla="*/ 1277768 w 1395086"/>
              <a:gd name="connsiteY3" fmla="*/ 466353 h 466353"/>
              <a:gd name="connsiteX4" fmla="*/ 117318 w 1395086"/>
              <a:gd name="connsiteY4" fmla="*/ 466353 h 466353"/>
              <a:gd name="connsiteX5" fmla="*/ 0 w 1395086"/>
              <a:gd name="connsiteY5" fmla="*/ 349035 h 466353"/>
              <a:gd name="connsiteX6" fmla="*/ 0 w 1395086"/>
              <a:gd name="connsiteY6" fmla="*/ 0 h 4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086" h="466353">
                <a:moveTo>
                  <a:pt x="0" y="0"/>
                </a:moveTo>
                <a:lnTo>
                  <a:pt x="1395086" y="0"/>
                </a:lnTo>
                <a:lnTo>
                  <a:pt x="1395086" y="349035"/>
                </a:lnTo>
                <a:cubicBezTo>
                  <a:pt x="1395086" y="413828"/>
                  <a:pt x="1342561" y="466353"/>
                  <a:pt x="1277768" y="466353"/>
                </a:cubicBezTo>
                <a:lnTo>
                  <a:pt x="117318" y="466353"/>
                </a:lnTo>
                <a:cubicBezTo>
                  <a:pt x="52525" y="466353"/>
                  <a:pt x="0" y="413828"/>
                  <a:pt x="0" y="349035"/>
                </a:cubicBezTo>
                <a:lnTo>
                  <a:pt x="0" y="0"/>
                </a:lnTo>
                <a:close/>
              </a:path>
            </a:pathLst>
          </a:custGeom>
          <a:solidFill>
            <a:srgbClr val="323138">
              <a:lumMod val="50000"/>
            </a:srgbClr>
          </a:solidFill>
          <a:ln w="6350" cap="flat" cmpd="sng" algn="ctr">
            <a:solidFill>
              <a:srgbClr val="FFFFFF">
                <a:lumMod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4033C256-40E8-A951-CA17-1BF32C935322}"/>
              </a:ext>
            </a:extLst>
          </p:cNvPr>
          <p:cNvSpPr/>
          <p:nvPr/>
        </p:nvSpPr>
        <p:spPr>
          <a:xfrm>
            <a:off x="8784598" y="6318286"/>
            <a:ext cx="1337225" cy="261610"/>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rPr>
              <a:t>ROOT OF TRUST</a:t>
            </a:r>
          </a:p>
        </p:txBody>
      </p:sp>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AMD - A Dedicated Security Subsystem</a:t>
            </a:r>
          </a:p>
        </p:txBody>
      </p:sp>
    </p:spTree>
    <p:extLst>
      <p:ext uri="{BB962C8B-B14F-4D97-AF65-F5344CB8AC3E}">
        <p14:creationId xmlns:p14="http://schemas.microsoft.com/office/powerpoint/2010/main" val="2518140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37">
            <a:extLst>
              <a:ext uri="{FF2B5EF4-FFF2-40B4-BE49-F238E27FC236}">
                <a16:creationId xmlns:a16="http://schemas.microsoft.com/office/drawing/2014/main" id="{C0E0FE45-1B4B-D276-BB61-D1E76BC222DB}"/>
              </a:ext>
            </a:extLst>
          </p:cNvPr>
          <p:cNvSpPr/>
          <p:nvPr/>
        </p:nvSpPr>
        <p:spPr>
          <a:xfrm>
            <a:off x="8588674" y="1667781"/>
            <a:ext cx="1225493" cy="1106350"/>
          </a:xfrm>
          <a:prstGeom prst="roundRect">
            <a:avLst>
              <a:gd name="adj" fmla="val 9315"/>
            </a:avLst>
          </a:prstGeom>
          <a:gradFill>
            <a:gsLst>
              <a:gs pos="26000">
                <a:srgbClr val="3C3E4A"/>
              </a:gs>
              <a:gs pos="100000">
                <a:srgbClr val="111419"/>
              </a:gs>
            </a:gsLst>
            <a:lin ang="5400000" scaled="1"/>
          </a:gradFill>
          <a:ln w="6350" cap="flat" cmpd="sng" algn="ctr">
            <a:solidFill>
              <a:srgbClr val="FFFFFF">
                <a:lumMod val="50000"/>
              </a:srgbClr>
            </a:solidFill>
            <a:prstDash val="solid"/>
          </a:ln>
          <a:effectLst/>
        </p:spPr>
        <p:txBody>
          <a:bodyPr lIns="91392" tIns="0" rIns="91392"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100" b="0" i="0" u="none" strike="noStrike" kern="0" cap="none" spc="0" normalizeH="0" baseline="0" noProof="0" dirty="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dirty="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dirty="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dirty="0">
                <a:ln>
                  <a:noFill/>
                </a:ln>
                <a:solidFill>
                  <a:prstClr val="black"/>
                </a:solidFill>
                <a:effectLst/>
                <a:uLnTx/>
                <a:uFillTx/>
                <a:latin typeface="Arial" panose="020B0604020202020204"/>
                <a:ea typeface="+mn-ea"/>
                <a:cs typeface="+mn-cs"/>
              </a:rPr>
            </a:br>
            <a:r>
              <a:rPr kumimoji="0" lang="en-US" sz="1200" b="1" i="0" u="none" strike="noStrike" kern="0" cap="none" spc="0" normalizeH="0" baseline="0" noProof="0" dirty="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rPr>
              <a:t>AMD SECURE PROCESSOR</a:t>
            </a:r>
            <a:endParaRPr kumimoji="0" lang="en-US" sz="1300" b="1" i="0" u="none" strike="noStrike" kern="0" cap="none" spc="0" normalizeH="0" baseline="0" noProof="0" dirty="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endParaRPr>
          </a:p>
        </p:txBody>
      </p:sp>
      <p:sp>
        <p:nvSpPr>
          <p:cNvPr id="29" name="Freeform 196">
            <a:extLst>
              <a:ext uri="{FF2B5EF4-FFF2-40B4-BE49-F238E27FC236}">
                <a16:creationId xmlns:a16="http://schemas.microsoft.com/office/drawing/2014/main" id="{337955F1-7CA7-B596-E6A4-EA2C29D3A935}"/>
              </a:ext>
              <a:ext uri="{C183D7F6-B498-43B3-948B-1728B52AA6E4}">
                <adec:decorative xmlns:adec="http://schemas.microsoft.com/office/drawing/2017/decorative" val="1"/>
              </a:ext>
            </a:extLst>
          </p:cNvPr>
          <p:cNvSpPr/>
          <p:nvPr/>
        </p:nvSpPr>
        <p:spPr>
          <a:xfrm>
            <a:off x="8588674" y="2364470"/>
            <a:ext cx="1225493" cy="409661"/>
          </a:xfrm>
          <a:custGeom>
            <a:avLst/>
            <a:gdLst>
              <a:gd name="connsiteX0" fmla="*/ 0 w 1395086"/>
              <a:gd name="connsiteY0" fmla="*/ 0 h 466353"/>
              <a:gd name="connsiteX1" fmla="*/ 1395086 w 1395086"/>
              <a:gd name="connsiteY1" fmla="*/ 0 h 466353"/>
              <a:gd name="connsiteX2" fmla="*/ 1395086 w 1395086"/>
              <a:gd name="connsiteY2" fmla="*/ 349035 h 466353"/>
              <a:gd name="connsiteX3" fmla="*/ 1277768 w 1395086"/>
              <a:gd name="connsiteY3" fmla="*/ 466353 h 466353"/>
              <a:gd name="connsiteX4" fmla="*/ 117318 w 1395086"/>
              <a:gd name="connsiteY4" fmla="*/ 466353 h 466353"/>
              <a:gd name="connsiteX5" fmla="*/ 0 w 1395086"/>
              <a:gd name="connsiteY5" fmla="*/ 349035 h 466353"/>
              <a:gd name="connsiteX6" fmla="*/ 0 w 1395086"/>
              <a:gd name="connsiteY6" fmla="*/ 0 h 4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086" h="466353">
                <a:moveTo>
                  <a:pt x="0" y="0"/>
                </a:moveTo>
                <a:lnTo>
                  <a:pt x="1395086" y="0"/>
                </a:lnTo>
                <a:lnTo>
                  <a:pt x="1395086" y="349035"/>
                </a:lnTo>
                <a:cubicBezTo>
                  <a:pt x="1395086" y="413828"/>
                  <a:pt x="1342561" y="466353"/>
                  <a:pt x="1277768" y="466353"/>
                </a:cubicBezTo>
                <a:lnTo>
                  <a:pt x="117318" y="466353"/>
                </a:lnTo>
                <a:cubicBezTo>
                  <a:pt x="52525" y="466353"/>
                  <a:pt x="0" y="413828"/>
                  <a:pt x="0" y="349035"/>
                </a:cubicBezTo>
                <a:lnTo>
                  <a:pt x="0" y="0"/>
                </a:lnTo>
                <a:close/>
              </a:path>
            </a:pathLst>
          </a:custGeom>
          <a:solidFill>
            <a:srgbClr val="323138">
              <a:lumMod val="50000"/>
            </a:srgbClr>
          </a:solidFill>
          <a:ln w="6350" cap="flat" cmpd="sng" algn="ctr">
            <a:solidFill>
              <a:srgbClr val="FFFFFF">
                <a:lumMod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4033C256-40E8-A951-CA17-1BF32C935322}"/>
              </a:ext>
            </a:extLst>
          </p:cNvPr>
          <p:cNvSpPr/>
          <p:nvPr/>
        </p:nvSpPr>
        <p:spPr>
          <a:xfrm>
            <a:off x="8532807" y="2442025"/>
            <a:ext cx="1337225" cy="261610"/>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rPr>
              <a:t>ROOT OF TRUST</a:t>
            </a:r>
          </a:p>
        </p:txBody>
      </p:sp>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dirty="0">
                <a:ln w="3175">
                  <a:noFill/>
                </a:ln>
                <a:latin typeface="Segoe UI Semibold" panose="020B0702040204020203" pitchFamily="34" charset="0"/>
                <a:ea typeface="+mn-ea"/>
                <a:cs typeface="Segoe UI Semibold" panose="020B0702040204020203" pitchFamily="34" charset="0"/>
              </a:rPr>
              <a:t>AMD – </a:t>
            </a:r>
            <a:r>
              <a:rPr lang="en-US" sz="3200" spc="-50" dirty="0">
                <a:ln w="3175">
                  <a:noFill/>
                </a:ln>
                <a:latin typeface="Segoe UI Semibold" panose="020B0702040204020203" pitchFamily="34" charset="0"/>
                <a:cs typeface="Segoe UI Semibold" panose="020B0702040204020203" pitchFamily="34" charset="0"/>
              </a:rPr>
              <a:t>Platform Security Processor</a:t>
            </a:r>
            <a:endParaRPr lang="en-US" sz="3200" spc="-50" dirty="0">
              <a:ln w="3175">
                <a:noFill/>
              </a:ln>
              <a:latin typeface="Segoe UI Semibold" panose="020B0702040204020203" pitchFamily="34" charset="0"/>
              <a:ea typeface="+mn-ea"/>
              <a:cs typeface="Segoe UI Semibold" panose="020B0702040204020203" pitchFamily="34" charset="0"/>
            </a:endParaRPr>
          </a:p>
        </p:txBody>
      </p:sp>
      <p:sp>
        <p:nvSpPr>
          <p:cNvPr id="2" name="Text Placeholder 2">
            <a:extLst>
              <a:ext uri="{FF2B5EF4-FFF2-40B4-BE49-F238E27FC236}">
                <a16:creationId xmlns:a16="http://schemas.microsoft.com/office/drawing/2014/main" id="{C7549EFF-89A6-3841-35F9-F5416D1A00F6}"/>
              </a:ext>
            </a:extLst>
          </p:cNvPr>
          <p:cNvSpPr txBox="1">
            <a:spLocks/>
          </p:cNvSpPr>
          <p:nvPr/>
        </p:nvSpPr>
        <p:spPr>
          <a:xfrm>
            <a:off x="526498" y="1518340"/>
            <a:ext cx="7080250" cy="441200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1400" b="1" dirty="0">
                <a:latin typeface="Segoe UI" panose="020B0502040204020203" pitchFamily="34" charset="0"/>
                <a:cs typeface="Segoe UI" panose="020B0502040204020203" pitchFamily="34" charset="0"/>
              </a:rPr>
              <a:t>The Platform Security Processor (PSP</a:t>
            </a:r>
            <a:r>
              <a:rPr lang="en-US" sz="1400" dirty="0">
                <a:latin typeface="Segoe UI" panose="020B0502040204020203" pitchFamily="34" charset="0"/>
                <a:cs typeface="Segoe UI" panose="020B0502040204020203" pitchFamily="34" charset="0"/>
              </a:rPr>
              <a:t>) firmware implements the security environment for hardware-isolated VMs, providing a </a:t>
            </a:r>
            <a:r>
              <a:rPr lang="en-US" sz="1400" b="1" dirty="0">
                <a:latin typeface="Segoe UI" panose="020B0502040204020203" pitchFamily="34" charset="0"/>
                <a:cs typeface="Segoe UI" panose="020B0502040204020203" pitchFamily="34" charset="0"/>
              </a:rPr>
              <a:t>unique identity to the CPU by deriving the Versioned Chip Endorsement Key (VCEK) from chip-unique secrets and the current TCB version</a:t>
            </a:r>
            <a:r>
              <a:rPr lang="en-US" sz="1400" dirty="0">
                <a:latin typeface="Segoe UI" panose="020B0502040204020203" pitchFamily="34" charset="0"/>
                <a:cs typeface="Segoe UI" panose="020B0502040204020203" pitchFamily="34" charset="0"/>
              </a:rPr>
              <a:t>.</a:t>
            </a:r>
          </a:p>
          <a:p>
            <a:pPr marL="342900" indent="-342900">
              <a:buFont typeface="+mj-lt"/>
              <a:buAutoNum type="arabicPeriod"/>
            </a:pPr>
            <a:r>
              <a:rPr lang="en-US" sz="1400" dirty="0">
                <a:latin typeface="Segoe UI" panose="020B0502040204020203" pitchFamily="34" charset="0"/>
                <a:cs typeface="Segoe UI" panose="020B0502040204020203" pitchFamily="34" charset="0"/>
              </a:rPr>
              <a:t>The PSP also provides ABI functions for managing the platform, the life-cycle of a guest VM, and data structures utilized by the PSP to maintain </a:t>
            </a:r>
            <a:r>
              <a:rPr lang="en-US" sz="1400" b="1" dirty="0">
                <a:latin typeface="Segoe UI" panose="020B0502040204020203" pitchFamily="34" charset="0"/>
                <a:cs typeface="Segoe UI" panose="020B0502040204020203" pitchFamily="34" charset="0"/>
              </a:rPr>
              <a:t>integrity of memory </a:t>
            </a:r>
            <a:r>
              <a:rPr lang="en-US" sz="1400" dirty="0">
                <a:latin typeface="Segoe UI" panose="020B0502040204020203" pitchFamily="34" charset="0"/>
                <a:cs typeface="Segoe UI" panose="020B0502040204020203" pitchFamily="34" charset="0"/>
              </a:rPr>
              <a:t>pages.</a:t>
            </a:r>
          </a:p>
          <a:p>
            <a:pPr marL="342900" indent="-342900">
              <a:buFont typeface="+mj-lt"/>
              <a:buAutoNum type="arabicPeriod"/>
            </a:pPr>
            <a:r>
              <a:rPr lang="en-US" sz="1400" b="1" dirty="0">
                <a:latin typeface="Segoe UI" panose="020B0502040204020203" pitchFamily="34" charset="0"/>
                <a:cs typeface="Segoe UI" panose="020B0502040204020203" pitchFamily="34" charset="0"/>
              </a:rPr>
              <a:t>AMD Secure Memory Encryption (SME</a:t>
            </a:r>
            <a:r>
              <a:rPr lang="en-US" sz="1400" dirty="0">
                <a:latin typeface="Segoe UI" panose="020B0502040204020203" pitchFamily="34" charset="0"/>
                <a:cs typeface="Segoe UI" panose="020B0502040204020203" pitchFamily="34" charset="0"/>
              </a:rPr>
              <a:t>) is a general-purpose mechanism for main memory encryption that is flexible and integrated into the CPU architecture, provided via </a:t>
            </a:r>
            <a:r>
              <a:rPr lang="en-US" sz="1400" b="1" dirty="0">
                <a:latin typeface="Segoe UI" panose="020B0502040204020203" pitchFamily="34" charset="0"/>
                <a:cs typeface="Segoe UI" panose="020B0502040204020203" pitchFamily="34" charset="0"/>
              </a:rPr>
              <a:t>dedicated hardware in the on-die memory controllers </a:t>
            </a:r>
            <a:r>
              <a:rPr lang="en-US" sz="1400" dirty="0">
                <a:latin typeface="Segoe UI" panose="020B0502040204020203" pitchFamily="34" charset="0"/>
                <a:cs typeface="Segoe UI" panose="020B0502040204020203" pitchFamily="34" charset="0"/>
              </a:rPr>
              <a:t>that provides an Advanced Encryption Standard (AES) engine.</a:t>
            </a:r>
          </a:p>
          <a:p>
            <a:pPr marL="342900" indent="-342900">
              <a:buFont typeface="+mj-lt"/>
              <a:buAutoNum type="arabicPeriod"/>
            </a:pPr>
            <a:r>
              <a:rPr lang="en-US" sz="1400" dirty="0">
                <a:latin typeface="Segoe UI" panose="020B0502040204020203" pitchFamily="34" charset="0"/>
                <a:cs typeface="Segoe UI" panose="020B0502040204020203" pitchFamily="34" charset="0"/>
              </a:rPr>
              <a:t>This encrypts data when it is written to DRAM, and then decrypts it when read, providing protection against physical attacks on the memory bus and/or modules.</a:t>
            </a:r>
          </a:p>
          <a:p>
            <a:pPr marL="342900" indent="-342900">
              <a:buFont typeface="+mj-lt"/>
              <a:buAutoNum type="arabicPeriod"/>
            </a:pPr>
            <a:r>
              <a:rPr lang="en-US" sz="1400" dirty="0">
                <a:latin typeface="Segoe UI" panose="020B0502040204020203" pitchFamily="34" charset="0"/>
                <a:cs typeface="Segoe UI" panose="020B0502040204020203" pitchFamily="34" charset="0"/>
              </a:rPr>
              <a:t>The </a:t>
            </a:r>
            <a:r>
              <a:rPr lang="en-US" sz="1400" b="1" dirty="0">
                <a:latin typeface="Segoe UI" panose="020B0502040204020203" pitchFamily="34" charset="0"/>
                <a:cs typeface="Segoe UI" panose="020B0502040204020203" pitchFamily="34" charset="0"/>
              </a:rPr>
              <a:t>key used by the AES engine is randomly generated on each system reset </a:t>
            </a:r>
            <a:r>
              <a:rPr lang="en-US" sz="1400" dirty="0">
                <a:latin typeface="Segoe UI" panose="020B0502040204020203" pitchFamily="34" charset="0"/>
                <a:cs typeface="Segoe UI" panose="020B0502040204020203" pitchFamily="34" charset="0"/>
              </a:rPr>
              <a:t>and is not visible to any process running on the CPU cores; instead, it is </a:t>
            </a:r>
            <a:r>
              <a:rPr lang="en-US" sz="1400" b="1" dirty="0">
                <a:latin typeface="Segoe UI" panose="020B0502040204020203" pitchFamily="34" charset="0"/>
                <a:cs typeface="Segoe UI" panose="020B0502040204020203" pitchFamily="34" charset="0"/>
              </a:rPr>
              <a:t>managed entirely by the PSP</a:t>
            </a:r>
            <a:r>
              <a:rPr lang="en-US" sz="1400" dirty="0">
                <a:latin typeface="Segoe UI" panose="020B0502040204020203" pitchFamily="34" charset="0"/>
                <a:cs typeface="Segoe UI" panose="020B0502040204020203" pitchFamily="34" charset="0"/>
              </a:rPr>
              <a:t>.</a:t>
            </a:r>
          </a:p>
          <a:p>
            <a:pPr marL="342900" indent="-342900">
              <a:buFont typeface="+mj-lt"/>
              <a:buAutoNum type="arabicPeriod"/>
            </a:pPr>
            <a:r>
              <a:rPr lang="en-US" sz="1400" dirty="0">
                <a:latin typeface="Segoe UI" panose="020B0502040204020203" pitchFamily="34" charset="0"/>
                <a:cs typeface="Segoe UI" panose="020B0502040204020203" pitchFamily="34" charset="0"/>
              </a:rPr>
              <a:t>Each VM has memory encrypted with its own unique key, which is </a:t>
            </a:r>
            <a:r>
              <a:rPr lang="en-US" sz="1400" b="1" dirty="0">
                <a:latin typeface="Segoe UI" panose="020B0502040204020203" pitchFamily="34" charset="0"/>
                <a:cs typeface="Segoe UI" panose="020B0502040204020203" pitchFamily="34" charset="0"/>
              </a:rPr>
              <a:t>stored in a secure location within the PSP firmware </a:t>
            </a:r>
            <a:r>
              <a:rPr lang="en-US" sz="1400" dirty="0">
                <a:latin typeface="Segoe UI" panose="020B0502040204020203" pitchFamily="34" charset="0"/>
                <a:cs typeface="Segoe UI" panose="020B0502040204020203" pitchFamily="34" charset="0"/>
              </a:rPr>
              <a:t>and never exposed outside of it.</a:t>
            </a:r>
          </a:p>
          <a:p>
            <a:pPr marL="342900" indent="-342900">
              <a:buFont typeface="+mj-lt"/>
              <a:buAutoNum type="arabicPeriod"/>
            </a:pPr>
            <a:endParaRPr lang="fr-FR"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493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EPYC™ Hardware based Memory Encryption</a:t>
            </a:r>
          </a:p>
        </p:txBody>
      </p:sp>
      <p:sp>
        <p:nvSpPr>
          <p:cNvPr id="2" name="TextBox 1">
            <a:extLst>
              <a:ext uri="{FF2B5EF4-FFF2-40B4-BE49-F238E27FC236}">
                <a16:creationId xmlns:a16="http://schemas.microsoft.com/office/drawing/2014/main" id="{5C750127-F0D9-2963-D73D-C8E213E1CE21}"/>
              </a:ext>
            </a:extLst>
          </p:cNvPr>
          <p:cNvSpPr txBox="1"/>
          <p:nvPr/>
        </p:nvSpPr>
        <p:spPr>
          <a:xfrm>
            <a:off x="577881" y="2041004"/>
            <a:ext cx="6784337" cy="4370427"/>
          </a:xfrm>
          <a:prstGeom prst="rect">
            <a:avLst/>
          </a:prstGeom>
          <a:noFill/>
        </p:spPr>
        <p:txBody>
          <a:bodyPr wrap="square" rtlCol="0">
            <a:spAutoFit/>
          </a:bodyPr>
          <a:lstStyle/>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AES-128 engine in the memory controller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Encryption keys managed by AMD Secure Processor / not exposed to x86 CPU</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Guest OS chooses pages to encrypt via page tables</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No changes to end user applications needed</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Memory Encryption (SME)</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All system memory is encrypted using randomly generated key on each system reset</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Transparent SME is OS agnostic and not visible to OS </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Encrypted Virtualization (SEV)</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Provides strong cryptographic isolation between the VMs, as well as between the VMs and the hypervisor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Active encryption key selected by virtual machine ID</a:t>
            </a:r>
            <a:endPar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69A842BF-0CA8-F683-D8D3-BDE289B3805D}"/>
              </a:ext>
              <a:ext uri="{C183D7F6-B498-43B3-948B-1728B52AA6E4}">
                <adec:decorative xmlns:adec="http://schemas.microsoft.com/office/drawing/2017/decorative" val="1"/>
              </a:ext>
            </a:extLst>
          </p:cNvPr>
          <p:cNvSpPr/>
          <p:nvPr/>
        </p:nvSpPr>
        <p:spPr>
          <a:xfrm>
            <a:off x="7757962" y="4423296"/>
            <a:ext cx="4434038" cy="1905366"/>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 name="Straight Connector 3">
            <a:extLst>
              <a:ext uri="{FF2B5EF4-FFF2-40B4-BE49-F238E27FC236}">
                <a16:creationId xmlns:a16="http://schemas.microsoft.com/office/drawing/2014/main" id="{CDEBD6CF-A794-7640-B6AD-F980162223F7}"/>
              </a:ext>
              <a:ext uri="{C183D7F6-B498-43B3-948B-1728B52AA6E4}">
                <adec:decorative xmlns:adec="http://schemas.microsoft.com/office/drawing/2017/decorative" val="1"/>
              </a:ext>
            </a:extLst>
          </p:cNvPr>
          <p:cNvCxnSpPr>
            <a:cxnSpLocks/>
          </p:cNvCxnSpPr>
          <p:nvPr/>
        </p:nvCxnSpPr>
        <p:spPr>
          <a:xfrm>
            <a:off x="10811508" y="1369379"/>
            <a:ext cx="0" cy="194663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B3E76A-6043-E8EE-6D0D-5492C5660298}"/>
              </a:ext>
              <a:ext uri="{C183D7F6-B498-43B3-948B-1728B52AA6E4}">
                <adec:decorative xmlns:adec="http://schemas.microsoft.com/office/drawing/2017/decorative" val="1"/>
              </a:ext>
            </a:extLst>
          </p:cNvPr>
          <p:cNvCxnSpPr/>
          <p:nvPr/>
        </p:nvCxnSpPr>
        <p:spPr>
          <a:xfrm>
            <a:off x="9239784" y="2393764"/>
            <a:ext cx="59217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AE58AE4-125A-7746-BBFF-8561FD2AAD9C}"/>
              </a:ext>
              <a:ext uri="{C183D7F6-B498-43B3-948B-1728B52AA6E4}">
                <adec:decorative xmlns:adec="http://schemas.microsoft.com/office/drawing/2017/decorative" val="1"/>
              </a:ext>
            </a:extLst>
          </p:cNvPr>
          <p:cNvGrpSpPr/>
          <p:nvPr/>
        </p:nvGrpSpPr>
        <p:grpSpPr>
          <a:xfrm>
            <a:off x="9843494" y="3202502"/>
            <a:ext cx="1973245" cy="687106"/>
            <a:chOff x="2124322" y="5717394"/>
            <a:chExt cx="2365200" cy="823589"/>
          </a:xfrm>
          <a:solidFill>
            <a:srgbClr val="111419"/>
          </a:solidFill>
        </p:grpSpPr>
        <p:sp>
          <p:nvSpPr>
            <p:cNvPr id="7" name="Rectangle 6">
              <a:extLst>
                <a:ext uri="{FF2B5EF4-FFF2-40B4-BE49-F238E27FC236}">
                  <a16:creationId xmlns:a16="http://schemas.microsoft.com/office/drawing/2014/main" id="{BE41DF50-B4F4-CBA7-C03E-46B39E510BC5}"/>
                </a:ext>
              </a:extLst>
            </p:cNvPr>
            <p:cNvSpPr/>
            <p:nvPr/>
          </p:nvSpPr>
          <p:spPr>
            <a:xfrm>
              <a:off x="2124322" y="5717394"/>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8" name="Rectangle 7">
              <a:extLst>
                <a:ext uri="{FF2B5EF4-FFF2-40B4-BE49-F238E27FC236}">
                  <a16:creationId xmlns:a16="http://schemas.microsoft.com/office/drawing/2014/main" id="{A1633342-0DDD-BFD8-192B-308C98D25897}"/>
                </a:ext>
              </a:extLst>
            </p:cNvPr>
            <p:cNvSpPr/>
            <p:nvPr/>
          </p:nvSpPr>
          <p:spPr>
            <a:xfrm>
              <a:off x="2276717" y="5878829"/>
              <a:ext cx="2011157"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9" name="Rectangle 8">
              <a:extLst>
                <a:ext uri="{FF2B5EF4-FFF2-40B4-BE49-F238E27FC236}">
                  <a16:creationId xmlns:a16="http://schemas.microsoft.com/office/drawing/2014/main" id="{57F8DF17-6697-C0C6-BD1E-BDDDBF39B92C}"/>
                </a:ext>
              </a:extLst>
            </p:cNvPr>
            <p:cNvSpPr/>
            <p:nvPr/>
          </p:nvSpPr>
          <p:spPr>
            <a:xfrm>
              <a:off x="2478366" y="6043286"/>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a:t>
              </a:r>
            </a:p>
          </p:txBody>
        </p:sp>
      </p:grpSp>
      <p:sp>
        <p:nvSpPr>
          <p:cNvPr id="10" name="Rectangle 9">
            <a:extLst>
              <a:ext uri="{FF2B5EF4-FFF2-40B4-BE49-F238E27FC236}">
                <a16:creationId xmlns:a16="http://schemas.microsoft.com/office/drawing/2014/main" id="{E2D471C9-8C26-DED7-817F-BD4A3C720F72}"/>
              </a:ext>
              <a:ext uri="{C183D7F6-B498-43B3-948B-1728B52AA6E4}">
                <adec:decorative xmlns:adec="http://schemas.microsoft.com/office/drawing/2017/decorative" val="1"/>
              </a:ext>
            </a:extLst>
          </p:cNvPr>
          <p:cNvSpPr/>
          <p:nvPr/>
        </p:nvSpPr>
        <p:spPr>
          <a:xfrm>
            <a:off x="9824539" y="2121237"/>
            <a:ext cx="2011156" cy="545056"/>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6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 Controller</a:t>
            </a:r>
            <a:endParaRPr kumimoji="0" lang="en-US" sz="9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endParaRPr>
          </a:p>
        </p:txBody>
      </p:sp>
      <p:graphicFrame>
        <p:nvGraphicFramePr>
          <p:cNvPr id="11" name="Table 10">
            <a:extLst>
              <a:ext uri="{FF2B5EF4-FFF2-40B4-BE49-F238E27FC236}">
                <a16:creationId xmlns:a16="http://schemas.microsoft.com/office/drawing/2014/main" id="{AFB5BB53-A710-8EA2-ABA7-52388CF0110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81429472"/>
              </p:ext>
            </p:extLst>
          </p:nvPr>
        </p:nvGraphicFramePr>
        <p:xfrm>
          <a:off x="9831961" y="2529068"/>
          <a:ext cx="2003730" cy="136949"/>
        </p:xfrm>
        <a:graphic>
          <a:graphicData uri="http://schemas.openxmlformats.org/drawingml/2006/table">
            <a:tbl>
              <a:tblPr firstRow="1" bandRow="1"/>
              <a:tblGrid>
                <a:gridCol w="109865">
                  <a:extLst>
                    <a:ext uri="{9D8B030D-6E8A-4147-A177-3AD203B41FA5}">
                      <a16:colId xmlns:a16="http://schemas.microsoft.com/office/drawing/2014/main" val="965483673"/>
                    </a:ext>
                  </a:extLst>
                </a:gridCol>
                <a:gridCol w="140603">
                  <a:extLst>
                    <a:ext uri="{9D8B030D-6E8A-4147-A177-3AD203B41FA5}">
                      <a16:colId xmlns:a16="http://schemas.microsoft.com/office/drawing/2014/main" val="1058181159"/>
                    </a:ext>
                  </a:extLst>
                </a:gridCol>
                <a:gridCol w="125233">
                  <a:extLst>
                    <a:ext uri="{9D8B030D-6E8A-4147-A177-3AD203B41FA5}">
                      <a16:colId xmlns:a16="http://schemas.microsoft.com/office/drawing/2014/main" val="1498114526"/>
                    </a:ext>
                  </a:extLst>
                </a:gridCol>
                <a:gridCol w="125233">
                  <a:extLst>
                    <a:ext uri="{9D8B030D-6E8A-4147-A177-3AD203B41FA5}">
                      <a16:colId xmlns:a16="http://schemas.microsoft.com/office/drawing/2014/main" val="3401968732"/>
                    </a:ext>
                  </a:extLst>
                </a:gridCol>
                <a:gridCol w="125233">
                  <a:extLst>
                    <a:ext uri="{9D8B030D-6E8A-4147-A177-3AD203B41FA5}">
                      <a16:colId xmlns:a16="http://schemas.microsoft.com/office/drawing/2014/main" val="4211835837"/>
                    </a:ext>
                  </a:extLst>
                </a:gridCol>
                <a:gridCol w="125233">
                  <a:extLst>
                    <a:ext uri="{9D8B030D-6E8A-4147-A177-3AD203B41FA5}">
                      <a16:colId xmlns:a16="http://schemas.microsoft.com/office/drawing/2014/main" val="3500163767"/>
                    </a:ext>
                  </a:extLst>
                </a:gridCol>
                <a:gridCol w="125233">
                  <a:extLst>
                    <a:ext uri="{9D8B030D-6E8A-4147-A177-3AD203B41FA5}">
                      <a16:colId xmlns:a16="http://schemas.microsoft.com/office/drawing/2014/main" val="612330400"/>
                    </a:ext>
                  </a:extLst>
                </a:gridCol>
                <a:gridCol w="125233">
                  <a:extLst>
                    <a:ext uri="{9D8B030D-6E8A-4147-A177-3AD203B41FA5}">
                      <a16:colId xmlns:a16="http://schemas.microsoft.com/office/drawing/2014/main" val="2825950974"/>
                    </a:ext>
                  </a:extLst>
                </a:gridCol>
                <a:gridCol w="125233">
                  <a:extLst>
                    <a:ext uri="{9D8B030D-6E8A-4147-A177-3AD203B41FA5}">
                      <a16:colId xmlns:a16="http://schemas.microsoft.com/office/drawing/2014/main" val="3834996879"/>
                    </a:ext>
                  </a:extLst>
                </a:gridCol>
                <a:gridCol w="125233">
                  <a:extLst>
                    <a:ext uri="{9D8B030D-6E8A-4147-A177-3AD203B41FA5}">
                      <a16:colId xmlns:a16="http://schemas.microsoft.com/office/drawing/2014/main" val="1965172711"/>
                    </a:ext>
                  </a:extLst>
                </a:gridCol>
                <a:gridCol w="125233">
                  <a:extLst>
                    <a:ext uri="{9D8B030D-6E8A-4147-A177-3AD203B41FA5}">
                      <a16:colId xmlns:a16="http://schemas.microsoft.com/office/drawing/2014/main" val="3005506747"/>
                    </a:ext>
                  </a:extLst>
                </a:gridCol>
                <a:gridCol w="119417">
                  <a:extLst>
                    <a:ext uri="{9D8B030D-6E8A-4147-A177-3AD203B41FA5}">
                      <a16:colId xmlns:a16="http://schemas.microsoft.com/office/drawing/2014/main" val="2155318225"/>
                    </a:ext>
                  </a:extLst>
                </a:gridCol>
                <a:gridCol w="131049">
                  <a:extLst>
                    <a:ext uri="{9D8B030D-6E8A-4147-A177-3AD203B41FA5}">
                      <a16:colId xmlns:a16="http://schemas.microsoft.com/office/drawing/2014/main" val="2550512208"/>
                    </a:ext>
                  </a:extLst>
                </a:gridCol>
                <a:gridCol w="125233">
                  <a:extLst>
                    <a:ext uri="{9D8B030D-6E8A-4147-A177-3AD203B41FA5}">
                      <a16:colId xmlns:a16="http://schemas.microsoft.com/office/drawing/2014/main" val="3758332246"/>
                    </a:ext>
                  </a:extLst>
                </a:gridCol>
                <a:gridCol w="125233">
                  <a:extLst>
                    <a:ext uri="{9D8B030D-6E8A-4147-A177-3AD203B41FA5}">
                      <a16:colId xmlns:a16="http://schemas.microsoft.com/office/drawing/2014/main" val="1095821354"/>
                    </a:ext>
                  </a:extLst>
                </a:gridCol>
                <a:gridCol w="125233">
                  <a:extLst>
                    <a:ext uri="{9D8B030D-6E8A-4147-A177-3AD203B41FA5}">
                      <a16:colId xmlns:a16="http://schemas.microsoft.com/office/drawing/2014/main" val="2436970571"/>
                    </a:ext>
                  </a:extLst>
                </a:gridCol>
              </a:tblGrid>
              <a:tr h="136949">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500"/>
                    </a:p>
                  </a:txBody>
                  <a:tcPr marL="0" marR="0" marT="0" marB="0" anchor="ctr">
                    <a:lnL w="12700" cmpd="sng">
                      <a:noFill/>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dirty="0"/>
                    </a:p>
                  </a:txBody>
                  <a:tcPr marL="0" marR="0" marT="0" marB="0" anchor="ctr">
                    <a:lnL w="6350" cap="flat" cmpd="sng" algn="ctr">
                      <a:solidFill>
                        <a:srgbClr val="6F7289"/>
                      </a:solidFill>
                      <a:prstDash val="solid"/>
                      <a:round/>
                      <a:headEnd type="none" w="med" len="med"/>
                      <a:tailEnd type="none" w="med" len="med"/>
                    </a:lnL>
                    <a:lnR w="12700" cmpd="sng">
                      <a:noFill/>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extLst>
                  <a:ext uri="{0D108BD9-81ED-4DB2-BD59-A6C34878D82A}">
                    <a16:rowId xmlns:a16="http://schemas.microsoft.com/office/drawing/2014/main" val="3766279118"/>
                  </a:ext>
                </a:extLst>
              </a:tr>
            </a:tbl>
          </a:graphicData>
        </a:graphic>
      </p:graphicFrame>
      <p:sp>
        <p:nvSpPr>
          <p:cNvPr id="12" name="Rectangle 11">
            <a:extLst>
              <a:ext uri="{FF2B5EF4-FFF2-40B4-BE49-F238E27FC236}">
                <a16:creationId xmlns:a16="http://schemas.microsoft.com/office/drawing/2014/main" id="{F1D5D12B-B619-6C44-5E83-B204FEBE894E}"/>
              </a:ext>
              <a:ext uri="{C183D7F6-B498-43B3-948B-1728B52AA6E4}">
                <adec:decorative xmlns:adec="http://schemas.microsoft.com/office/drawing/2017/decorative" val="1"/>
              </a:ext>
            </a:extLst>
          </p:cNvPr>
          <p:cNvSpPr/>
          <p:nvPr/>
        </p:nvSpPr>
        <p:spPr>
          <a:xfrm>
            <a:off x="9824539" y="991909"/>
            <a:ext cx="2011156" cy="599562"/>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7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br>
              <a:rPr kumimoji="0" lang="en-US" sz="4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Secure Processor</a:t>
            </a:r>
          </a:p>
        </p:txBody>
      </p:sp>
      <p:grpSp>
        <p:nvGrpSpPr>
          <p:cNvPr id="13" name="Group 12">
            <a:extLst>
              <a:ext uri="{FF2B5EF4-FFF2-40B4-BE49-F238E27FC236}">
                <a16:creationId xmlns:a16="http://schemas.microsoft.com/office/drawing/2014/main" id="{D0737971-D6DA-46AB-7DC9-FE61C9F96027}"/>
              </a:ext>
              <a:ext uri="{C183D7F6-B498-43B3-948B-1728B52AA6E4}">
                <adec:decorative xmlns:adec="http://schemas.microsoft.com/office/drawing/2017/decorative" val="1"/>
              </a:ext>
            </a:extLst>
          </p:cNvPr>
          <p:cNvGrpSpPr/>
          <p:nvPr/>
        </p:nvGrpSpPr>
        <p:grpSpPr>
          <a:xfrm rot="16200000">
            <a:off x="9408573" y="2270176"/>
            <a:ext cx="247177" cy="247177"/>
            <a:chOff x="9947242" y="1594370"/>
            <a:chExt cx="299085" cy="299085"/>
          </a:xfrm>
        </p:grpSpPr>
        <p:sp>
          <p:nvSpPr>
            <p:cNvPr id="14" name="Oval 13">
              <a:extLst>
                <a:ext uri="{FF2B5EF4-FFF2-40B4-BE49-F238E27FC236}">
                  <a16:creationId xmlns:a16="http://schemas.microsoft.com/office/drawing/2014/main" id="{0A992C0C-093F-867C-AEDC-766953961B01}"/>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15" name="Chevron 106">
              <a:extLst>
                <a:ext uri="{FF2B5EF4-FFF2-40B4-BE49-F238E27FC236}">
                  <a16:creationId xmlns:a16="http://schemas.microsoft.com/office/drawing/2014/main" id="{208E902D-1827-EBB7-B8F6-4FC190959667}"/>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cxnSp>
        <p:nvCxnSpPr>
          <p:cNvPr id="16" name="Straight Connector 15">
            <a:extLst>
              <a:ext uri="{FF2B5EF4-FFF2-40B4-BE49-F238E27FC236}">
                <a16:creationId xmlns:a16="http://schemas.microsoft.com/office/drawing/2014/main" id="{8316B79E-9829-C3B2-0406-3069E39C563F}"/>
              </a:ext>
              <a:ext uri="{C183D7F6-B498-43B3-948B-1728B52AA6E4}">
                <adec:decorative xmlns:adec="http://schemas.microsoft.com/office/drawing/2017/decorative" val="1"/>
              </a:ext>
            </a:extLst>
          </p:cNvPr>
          <p:cNvCxnSpPr>
            <a:cxnSpLocks/>
          </p:cNvCxnSpPr>
          <p:nvPr/>
        </p:nvCxnSpPr>
        <p:spPr>
          <a:xfrm>
            <a:off x="8666766" y="1299957"/>
            <a:ext cx="115940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276C49-AAA3-2EAE-FC84-24E8BF71581C}"/>
              </a:ext>
              <a:ext uri="{C183D7F6-B498-43B3-948B-1728B52AA6E4}">
                <adec:decorative xmlns:adec="http://schemas.microsoft.com/office/drawing/2017/decorative" val="1"/>
              </a:ext>
            </a:extLst>
          </p:cNvPr>
          <p:cNvCxnSpPr>
            <a:cxnSpLocks/>
          </p:cNvCxnSpPr>
          <p:nvPr/>
        </p:nvCxnSpPr>
        <p:spPr>
          <a:xfrm flipV="1">
            <a:off x="8651318" y="1280116"/>
            <a:ext cx="0" cy="47752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039A17D-0392-8725-B27B-DD99E892486E}"/>
              </a:ext>
              <a:ext uri="{C183D7F6-B498-43B3-948B-1728B52AA6E4}">
                <adec:decorative xmlns:adec="http://schemas.microsoft.com/office/drawing/2017/decorative" val="1"/>
              </a:ext>
            </a:extLst>
          </p:cNvPr>
          <p:cNvGrpSpPr/>
          <p:nvPr/>
        </p:nvGrpSpPr>
        <p:grpSpPr>
          <a:xfrm>
            <a:off x="8062851" y="1751849"/>
            <a:ext cx="1176933" cy="1094648"/>
            <a:chOff x="8378694" y="3341654"/>
            <a:chExt cx="1176933" cy="1094648"/>
          </a:xfrm>
        </p:grpSpPr>
        <p:sp>
          <p:nvSpPr>
            <p:cNvPr id="31" name="Rectangle 127">
              <a:extLst>
                <a:ext uri="{FF2B5EF4-FFF2-40B4-BE49-F238E27FC236}">
                  <a16:creationId xmlns:a16="http://schemas.microsoft.com/office/drawing/2014/main" id="{36923914-3014-9708-E27A-9018EA5CC881}"/>
                </a:ext>
              </a:extLst>
            </p:cNvPr>
            <p:cNvSpPr>
              <a:spLocks noChangeArrowheads="1"/>
            </p:cNvSpPr>
            <p:nvPr/>
          </p:nvSpPr>
          <p:spPr bwMode="auto">
            <a:xfrm>
              <a:off x="8378694" y="3341654"/>
              <a:ext cx="1176933" cy="1094648"/>
            </a:xfrm>
            <a:prstGeom prst="rect">
              <a:avLst/>
            </a:prstGeom>
            <a:solidFill>
              <a:schemeClr val="accent1">
                <a:lumMod val="50000"/>
              </a:schemeClr>
            </a:solidFill>
            <a:ln w="9525">
              <a:solidFill>
                <a:srgbClr val="79B9E6"/>
              </a:solidFill>
              <a:miter lim="800000"/>
              <a:headEnd/>
              <a:tailEnd/>
            </a:ln>
          </p:spPr>
          <p:txBody>
            <a:bodyPr vert="horz" wrap="square" lIns="45720" tIns="45720" rIns="45720" bIns="45720" numCol="1" anchor="ctr" anchorCtr="0" compatLnSpc="1">
              <a:prstTxWarp prst="textNoShape">
                <a:avLst/>
              </a:prstTxWarp>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EPYC x86 CPU</a:t>
              </a:r>
            </a:p>
          </p:txBody>
        </p:sp>
        <p:pic>
          <p:nvPicPr>
            <p:cNvPr id="32" name="Picture 31" descr="A picture containing drawing&#10;&#10;Description automatically generated">
              <a:extLst>
                <a:ext uri="{FF2B5EF4-FFF2-40B4-BE49-F238E27FC236}">
                  <a16:creationId xmlns:a16="http://schemas.microsoft.com/office/drawing/2014/main" id="{1559682C-94E1-FDA9-220F-3B655F297279}"/>
                </a:ext>
              </a:extLst>
            </p:cNvPr>
            <p:cNvPicPr>
              <a:picLocks noChangeAspect="1"/>
            </p:cNvPicPr>
            <p:nvPr/>
          </p:nvPicPr>
          <p:blipFill>
            <a:blip r:embed="rId3"/>
            <a:stretch>
              <a:fillRect/>
            </a:stretch>
          </p:blipFill>
          <p:spPr>
            <a:xfrm>
              <a:off x="8702247" y="3607879"/>
              <a:ext cx="541400" cy="262414"/>
            </a:xfrm>
            <a:prstGeom prst="rect">
              <a:avLst/>
            </a:prstGeom>
          </p:spPr>
        </p:pic>
      </p:grpSp>
      <p:grpSp>
        <p:nvGrpSpPr>
          <p:cNvPr id="34" name="Group 33">
            <a:extLst>
              <a:ext uri="{FF2B5EF4-FFF2-40B4-BE49-F238E27FC236}">
                <a16:creationId xmlns:a16="http://schemas.microsoft.com/office/drawing/2014/main" id="{BF601A39-EF95-ACF7-7B61-6FF984FC874B}"/>
              </a:ext>
              <a:ext uri="{C183D7F6-B498-43B3-948B-1728B52AA6E4}">
                <adec:decorative xmlns:adec="http://schemas.microsoft.com/office/drawing/2017/decorative" val="1"/>
              </a:ext>
            </a:extLst>
          </p:cNvPr>
          <p:cNvGrpSpPr/>
          <p:nvPr/>
        </p:nvGrpSpPr>
        <p:grpSpPr>
          <a:xfrm rot="16200000">
            <a:off x="9408573" y="1176368"/>
            <a:ext cx="247177" cy="247177"/>
            <a:chOff x="9947242" y="1594370"/>
            <a:chExt cx="299085" cy="299085"/>
          </a:xfrm>
        </p:grpSpPr>
        <p:sp>
          <p:nvSpPr>
            <p:cNvPr id="35" name="Oval 34">
              <a:extLst>
                <a:ext uri="{FF2B5EF4-FFF2-40B4-BE49-F238E27FC236}">
                  <a16:creationId xmlns:a16="http://schemas.microsoft.com/office/drawing/2014/main" id="{CA191A6E-D249-E6AA-79A0-CEC74FEBA92D}"/>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6" name="Chevron 114">
              <a:extLst>
                <a:ext uri="{FF2B5EF4-FFF2-40B4-BE49-F238E27FC236}">
                  <a16:creationId xmlns:a16="http://schemas.microsoft.com/office/drawing/2014/main" id="{74773250-F1A9-3603-FB23-0E20479C9A34}"/>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37" name="Group 36">
            <a:extLst>
              <a:ext uri="{FF2B5EF4-FFF2-40B4-BE49-F238E27FC236}">
                <a16:creationId xmlns:a16="http://schemas.microsoft.com/office/drawing/2014/main" id="{1A4E93DF-10E5-8190-76AF-FFB9E4475369}"/>
              </a:ext>
              <a:ext uri="{C183D7F6-B498-43B3-948B-1728B52AA6E4}">
                <adec:decorative xmlns:adec="http://schemas.microsoft.com/office/drawing/2017/decorative" val="1"/>
              </a:ext>
            </a:extLst>
          </p:cNvPr>
          <p:cNvGrpSpPr/>
          <p:nvPr/>
        </p:nvGrpSpPr>
        <p:grpSpPr>
          <a:xfrm>
            <a:off x="10685981" y="1734363"/>
            <a:ext cx="247177" cy="247177"/>
            <a:chOff x="9947242" y="1594370"/>
            <a:chExt cx="299085" cy="299085"/>
          </a:xfrm>
        </p:grpSpPr>
        <p:sp>
          <p:nvSpPr>
            <p:cNvPr id="38" name="Oval 37">
              <a:extLst>
                <a:ext uri="{FF2B5EF4-FFF2-40B4-BE49-F238E27FC236}">
                  <a16:creationId xmlns:a16="http://schemas.microsoft.com/office/drawing/2014/main" id="{FD1E97B3-C5F5-1DC2-E7DD-DF5E824077D0}"/>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9" name="Chevron 117">
              <a:extLst>
                <a:ext uri="{FF2B5EF4-FFF2-40B4-BE49-F238E27FC236}">
                  <a16:creationId xmlns:a16="http://schemas.microsoft.com/office/drawing/2014/main" id="{CE936795-F45E-3084-4D23-32E97C72BB5F}"/>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40" name="Group 39">
            <a:extLst>
              <a:ext uri="{FF2B5EF4-FFF2-40B4-BE49-F238E27FC236}">
                <a16:creationId xmlns:a16="http://schemas.microsoft.com/office/drawing/2014/main" id="{71EC6843-65C9-D4F1-DB74-068DC2CAD91E}"/>
              </a:ext>
              <a:ext uri="{C183D7F6-B498-43B3-948B-1728B52AA6E4}">
                <adec:decorative xmlns:adec="http://schemas.microsoft.com/office/drawing/2017/decorative" val="1"/>
              </a:ext>
            </a:extLst>
          </p:cNvPr>
          <p:cNvGrpSpPr/>
          <p:nvPr/>
        </p:nvGrpSpPr>
        <p:grpSpPr>
          <a:xfrm>
            <a:off x="10685981" y="2810809"/>
            <a:ext cx="247177" cy="247177"/>
            <a:chOff x="9947242" y="1594370"/>
            <a:chExt cx="299085" cy="299085"/>
          </a:xfrm>
        </p:grpSpPr>
        <p:sp>
          <p:nvSpPr>
            <p:cNvPr id="41" name="Oval 40">
              <a:extLst>
                <a:ext uri="{FF2B5EF4-FFF2-40B4-BE49-F238E27FC236}">
                  <a16:creationId xmlns:a16="http://schemas.microsoft.com/office/drawing/2014/main" id="{343B87B8-0C1F-317C-4470-BB1B7B712FBC}"/>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42" name="Chevron 120">
              <a:extLst>
                <a:ext uri="{FF2B5EF4-FFF2-40B4-BE49-F238E27FC236}">
                  <a16:creationId xmlns:a16="http://schemas.microsoft.com/office/drawing/2014/main" id="{C06D6364-1CDB-8472-78A6-7E96AABF657A}"/>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aphicFrame>
        <p:nvGraphicFramePr>
          <p:cNvPr id="43" name="Content Placeholder 3">
            <a:extLst>
              <a:ext uri="{FF2B5EF4-FFF2-40B4-BE49-F238E27FC236}">
                <a16:creationId xmlns:a16="http://schemas.microsoft.com/office/drawing/2014/main" id="{C7CDBDC1-FF6E-3F23-C5B7-2B0FA8D973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36467849"/>
              </p:ext>
            </p:extLst>
          </p:nvPr>
        </p:nvGraphicFramePr>
        <p:xfrm>
          <a:off x="8062851" y="4632361"/>
          <a:ext cx="3772840" cy="1559018"/>
        </p:xfrm>
        <a:graphic>
          <a:graphicData uri="http://schemas.openxmlformats.org/drawingml/2006/table">
            <a:tbl>
              <a:tblPr firstRow="1" bandRow="1"/>
              <a:tblGrid>
                <a:gridCol w="1613816">
                  <a:extLst>
                    <a:ext uri="{9D8B030D-6E8A-4147-A177-3AD203B41FA5}">
                      <a16:colId xmlns:a16="http://schemas.microsoft.com/office/drawing/2014/main" val="609175604"/>
                    </a:ext>
                  </a:extLst>
                </a:gridCol>
                <a:gridCol w="2159024">
                  <a:extLst>
                    <a:ext uri="{9D8B030D-6E8A-4147-A177-3AD203B41FA5}">
                      <a16:colId xmlns:a16="http://schemas.microsoft.com/office/drawing/2014/main" val="21105828"/>
                    </a:ext>
                  </a:extLst>
                </a:gridCol>
              </a:tblGrid>
              <a:tr h="422927">
                <a:tc>
                  <a:txBody>
                    <a:bodyPr/>
                    <a:lstStyle/>
                    <a:p>
                      <a:pPr marL="0" algn="l" defTabSz="914608" rtl="0" eaLnBrk="1" latinLnBrk="0" hangingPunct="1"/>
                      <a:r>
                        <a:rPr lang="en-US" sz="1300" b="1" i="0" kern="1200" spc="-50" baseline="0">
                          <a:gradFill>
                            <a:gsLst>
                              <a:gs pos="30000">
                                <a:schemeClr val="bg1"/>
                              </a:gs>
                              <a:gs pos="79000">
                                <a:schemeClr val="bg1">
                                  <a:lumMod val="75000"/>
                                </a:schemeClr>
                              </a:gs>
                            </a:gsLst>
                            <a:lin ang="5400000" scaled="0"/>
                          </a:gradFill>
                          <a:latin typeface="+mn-lt"/>
                          <a:ea typeface="+mn-ea"/>
                          <a:cs typeface="Calibri"/>
                        </a:rPr>
                        <a:t>AMD EPYC</a:t>
                      </a:r>
                    </a:p>
                  </a:txBody>
                  <a:tcPr marL="182880"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sz="1300" b="1" i="0" kern="1200" spc="-50" baseline="0">
                          <a:gradFill>
                            <a:gsLst>
                              <a:gs pos="30000">
                                <a:schemeClr val="bg1"/>
                              </a:gs>
                              <a:gs pos="79000">
                                <a:schemeClr val="bg1">
                                  <a:lumMod val="75000"/>
                                </a:schemeClr>
                              </a:gs>
                            </a:gsLst>
                            <a:lin ang="5400000" scaled="0"/>
                          </a:gradFill>
                          <a:latin typeface="+mn-lt"/>
                          <a:ea typeface="+mn-ea"/>
                          <a:cs typeface="Calibri"/>
                        </a:rPr>
                        <a:t>UNIQUE MEMORY KEYS</a:t>
                      </a:r>
                    </a:p>
                  </a:txBody>
                  <a:tcPr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3066404414"/>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7001</a:t>
                      </a:r>
                    </a:p>
                  </a:txBody>
                  <a:tcPr marL="18288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16</a:t>
                      </a:r>
                    </a:p>
                  </a:txBody>
                  <a:tcPr marL="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2777709938"/>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7002</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rgbClr val="616367">
                        <a:alpha val="10000"/>
                      </a:srgbClr>
                    </a:solid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566939752"/>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7003</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dirty="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894593862"/>
                  </a:ext>
                </a:extLst>
              </a:tr>
            </a:tbl>
          </a:graphicData>
        </a:graphic>
      </p:graphicFrame>
      <p:sp>
        <p:nvSpPr>
          <p:cNvPr id="44" name="TextBox 43">
            <a:extLst>
              <a:ext uri="{FF2B5EF4-FFF2-40B4-BE49-F238E27FC236}">
                <a16:creationId xmlns:a16="http://schemas.microsoft.com/office/drawing/2014/main" id="{010CF9F8-D6C2-2B29-961D-2BC2A1B4CD0E}"/>
              </a:ext>
              <a:ext uri="{C183D7F6-B498-43B3-948B-1728B52AA6E4}">
                <adec:decorative xmlns:adec="http://schemas.microsoft.com/office/drawing/2017/decorative" val="1"/>
              </a:ext>
            </a:extLst>
          </p:cNvPr>
          <p:cNvSpPr txBox="1"/>
          <p:nvPr/>
        </p:nvSpPr>
        <p:spPr>
          <a:xfrm>
            <a:off x="7711641" y="6449547"/>
            <a:ext cx="45179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AMD Infinity Guard features vary by EPYC™ Processor generations. Infinity Guard security features must be enabled by server OEMs and/or Cloud Service Providers to operate. Check with your OEM or provider to confirm support of these features. Learn more about Infinity Guard at </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https://www.amd.com/en/technologies/infinity-guard</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 . GD-183</a:t>
            </a:r>
          </a:p>
        </p:txBody>
      </p:sp>
      <p:cxnSp>
        <p:nvCxnSpPr>
          <p:cNvPr id="45" name="Straight Connector 44">
            <a:extLst>
              <a:ext uri="{FF2B5EF4-FFF2-40B4-BE49-F238E27FC236}">
                <a16:creationId xmlns:a16="http://schemas.microsoft.com/office/drawing/2014/main" id="{0D4A0E75-9C0F-4F32-8810-832B5AAC6033}"/>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Tree>
    <p:extLst>
      <p:ext uri="{BB962C8B-B14F-4D97-AF65-F5344CB8AC3E}">
        <p14:creationId xmlns:p14="http://schemas.microsoft.com/office/powerpoint/2010/main" val="27341182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5BC35D-AACB-772B-C337-9DDFAAE8BB77}"/>
              </a:ext>
              <a:ext uri="{C183D7F6-B498-43B3-948B-1728B52AA6E4}">
                <adec:decorative xmlns:adec="http://schemas.microsoft.com/office/drawing/2017/decorative" val="1"/>
              </a:ext>
            </a:extLst>
          </p:cNvPr>
          <p:cNvSpPr/>
          <p:nvPr/>
        </p:nvSpPr>
        <p:spPr>
          <a:xfrm>
            <a:off x="125069" y="871737"/>
            <a:ext cx="7448750" cy="5879605"/>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3" name="Chart 2" descr="VM performance chart">
            <a:extLst>
              <a:ext uri="{FF2B5EF4-FFF2-40B4-BE49-F238E27FC236}">
                <a16:creationId xmlns:a16="http://schemas.microsoft.com/office/drawing/2014/main" id="{DD6A2127-96B9-D75F-CBEC-67B1F81A4A73}"/>
              </a:ext>
            </a:extLst>
          </p:cNvPr>
          <p:cNvGraphicFramePr>
            <a:graphicFrameLocks/>
          </p:cNvGraphicFramePr>
          <p:nvPr>
            <p:extLst>
              <p:ext uri="{D42A27DB-BD31-4B8C-83A1-F6EECF244321}">
                <p14:modId xmlns:p14="http://schemas.microsoft.com/office/powerpoint/2010/main" val="1225418252"/>
              </p:ext>
            </p:extLst>
          </p:nvPr>
        </p:nvGraphicFramePr>
        <p:xfrm>
          <a:off x="125069" y="766889"/>
          <a:ext cx="7448750" cy="598445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3783D349-B35F-3637-1F10-E6D125A2AE4A}"/>
              </a:ext>
            </a:extLst>
          </p:cNvPr>
          <p:cNvSpPr/>
          <p:nvPr/>
        </p:nvSpPr>
        <p:spPr>
          <a:xfrm>
            <a:off x="1118393" y="2450111"/>
            <a:ext cx="5945432" cy="1754326"/>
          </a:xfrm>
          <a:prstGeom prst="rect">
            <a:avLst/>
          </a:prstGeom>
          <a:solidFill>
            <a:srgbClr val="FFFFFF">
              <a:alpha val="85000"/>
            </a:srgbClr>
          </a:solidFill>
          <a:ln w="10795" cap="flat" cmpd="sng" algn="ctr">
            <a:solidFill>
              <a:srgbClr val="000000"/>
            </a:solidFill>
            <a:prstDash val="solid"/>
          </a:ln>
          <a:effectLst/>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The Data </a:t>
            </a:r>
            <a:endParaRPr kumimoji="0" lang="en-US" sz="18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Protection</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and </a:t>
            </a: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Performance</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you want</a:t>
            </a:r>
          </a:p>
        </p:txBody>
      </p:sp>
      <p:sp>
        <p:nvSpPr>
          <p:cNvPr id="5" name="TextBox 4">
            <a:extLst>
              <a:ext uri="{FF2B5EF4-FFF2-40B4-BE49-F238E27FC236}">
                <a16:creationId xmlns:a16="http://schemas.microsoft.com/office/drawing/2014/main" id="{B6972C97-5363-F5E8-AE03-94787DEB157B}"/>
              </a:ext>
            </a:extLst>
          </p:cNvPr>
          <p:cNvSpPr txBox="1"/>
          <p:nvPr/>
        </p:nvSpPr>
        <p:spPr>
          <a:xfrm>
            <a:off x="7981275" y="1409637"/>
            <a:ext cx="3896689" cy="44319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sng" strike="noStrike" kern="1200" cap="none" spc="0" normalizeH="0" baseline="0" noProof="0">
                <a:ln>
                  <a:noFill/>
                </a:ln>
                <a:effectLst/>
                <a:uLnTx/>
                <a:uFillTx/>
                <a:latin typeface="Arial" panose="020B0604020202020204"/>
                <a:ea typeface="+mn-ea"/>
                <a:cs typeface="+mn-cs"/>
              </a:rPr>
              <a:t>Take-aways:</a:t>
            </a:r>
          </a:p>
          <a:p>
            <a:pPr marL="0" marR="0" lvl="0"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sng"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800" b="1" i="0" u="none" strike="noStrike" kern="1200" cap="none" spc="0" normalizeH="0" baseline="0" noProof="0">
                <a:ln>
                  <a:noFill/>
                </a:ln>
                <a:effectLst/>
                <a:uLnTx/>
                <a:uFillTx/>
                <a:latin typeface="Arial" panose="020B0604020202020204"/>
                <a:ea typeface="+mn-ea"/>
                <a:cs typeface="+mn-cs"/>
              </a:rPr>
              <a:t>Minimal performance impact </a:t>
            </a:r>
            <a:r>
              <a:rPr kumimoji="0" lang="en-US" sz="1400" b="1" i="0" u="none" strike="noStrike" kern="1200" cap="none" spc="0" normalizeH="0" baseline="0" noProof="0">
                <a:ln>
                  <a:noFill/>
                </a:ln>
                <a:effectLst/>
                <a:uLnTx/>
                <a:uFillTx/>
                <a:latin typeface="Arial" panose="020B0604020202020204"/>
                <a:ea typeface="+mn-ea"/>
                <a:cs typeface="+mn-cs"/>
              </a:rPr>
              <a:t> </a:t>
            </a:r>
            <a:r>
              <a:rPr kumimoji="0" lang="en-US" sz="1400" b="0" i="0" u="none" strike="noStrike" kern="1200" cap="none" spc="0" normalizeH="0" baseline="0" noProof="0">
                <a:ln>
                  <a:noFill/>
                </a:ln>
                <a:effectLst/>
                <a:uLnTx/>
                <a:uFillTx/>
                <a:latin typeface="Arial" panose="020B0604020202020204"/>
                <a:ea typeface="+mn-ea"/>
                <a:cs typeface="+mn-cs"/>
              </a:rPr>
              <a:t>running on Azure Confidential Computing VMs vs. standard general purpose VMs</a:t>
            </a: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need to recompile applications which </a:t>
            </a:r>
            <a:r>
              <a:rPr kumimoji="0" lang="en-US" sz="1800" b="1" i="0" u="none" strike="noStrike" kern="1200" cap="none" spc="0" normalizeH="0" baseline="0" noProof="0">
                <a:ln>
                  <a:noFill/>
                </a:ln>
                <a:effectLst/>
                <a:uLnTx/>
                <a:uFillTx/>
                <a:latin typeface="Arial" panose="020B0604020202020204"/>
                <a:ea typeface="+mn-ea"/>
                <a:cs typeface="+mn-cs"/>
              </a:rPr>
              <a:t>saves time and money </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Confidential virtual machines offer the </a:t>
            </a:r>
            <a:r>
              <a:rPr kumimoji="0" lang="en-US" sz="1800" b="1" i="0" u="none" strike="noStrike" kern="1200" cap="none" spc="0" normalizeH="0" baseline="0" noProof="0">
                <a:ln>
                  <a:noFill/>
                </a:ln>
                <a:effectLst/>
                <a:uLnTx/>
                <a:uFillTx/>
                <a:latin typeface="Arial" panose="020B0604020202020204"/>
                <a:ea typeface="+mn-ea"/>
                <a:cs typeface="+mn-cs"/>
              </a:rPr>
              <a:t>same specs as general purpose </a:t>
            </a:r>
            <a:r>
              <a:rPr kumimoji="0" lang="en-US" sz="1600" b="0" i="0" u="none" strike="noStrike" kern="1200" cap="none" spc="0" normalizeH="0" baseline="0" noProof="0">
                <a:ln>
                  <a:noFill/>
                </a:ln>
                <a:effectLst/>
                <a:uLnTx/>
                <a:uFillTx/>
                <a:latin typeface="Arial" panose="020B0604020202020204"/>
                <a:ea typeface="+mn-ea"/>
                <a:cs typeface="+mn-cs"/>
              </a:rPr>
              <a:t>Dasv5/Dadsv5 and Easv5/Eadsv5</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007F9B18-532D-E101-08BE-A47A82623952}"/>
              </a:ext>
              <a:ext uri="{C183D7F6-B498-43B3-948B-1728B52AA6E4}">
                <adec:decorative xmlns:adec="http://schemas.microsoft.com/office/drawing/2017/decorative" val="1"/>
              </a:ext>
            </a:extLst>
          </p:cNvPr>
          <p:cNvSpPr txBox="1"/>
          <p:nvPr/>
        </p:nvSpPr>
        <p:spPr>
          <a:xfrm>
            <a:off x="7430346" y="1985536"/>
            <a:ext cx="764772"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1.</a:t>
            </a:r>
          </a:p>
        </p:txBody>
      </p:sp>
      <p:sp>
        <p:nvSpPr>
          <p:cNvPr id="7" name="TextBox 6">
            <a:extLst>
              <a:ext uri="{FF2B5EF4-FFF2-40B4-BE49-F238E27FC236}">
                <a16:creationId xmlns:a16="http://schemas.microsoft.com/office/drawing/2014/main" id="{7BDDCD1B-4592-8B5A-BE3A-CC8780335F85}"/>
              </a:ext>
              <a:ext uri="{C183D7F6-B498-43B3-948B-1728B52AA6E4}">
                <adec:decorative xmlns:adec="http://schemas.microsoft.com/office/drawing/2017/decorative" val="1"/>
              </a:ext>
            </a:extLst>
          </p:cNvPr>
          <p:cNvSpPr txBox="1"/>
          <p:nvPr/>
        </p:nvSpPr>
        <p:spPr>
          <a:xfrm>
            <a:off x="7253907" y="3449063"/>
            <a:ext cx="10251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2.</a:t>
            </a:r>
          </a:p>
        </p:txBody>
      </p:sp>
      <p:sp>
        <p:nvSpPr>
          <p:cNvPr id="8" name="TextBox 7">
            <a:extLst>
              <a:ext uri="{FF2B5EF4-FFF2-40B4-BE49-F238E27FC236}">
                <a16:creationId xmlns:a16="http://schemas.microsoft.com/office/drawing/2014/main" id="{171EB684-E937-0147-FB67-C4FAC368D983}"/>
              </a:ext>
              <a:ext uri="{C183D7F6-B498-43B3-948B-1728B52AA6E4}">
                <adec:decorative xmlns:adec="http://schemas.microsoft.com/office/drawing/2017/decorative" val="1"/>
              </a:ext>
            </a:extLst>
          </p:cNvPr>
          <p:cNvSpPr txBox="1"/>
          <p:nvPr/>
        </p:nvSpPr>
        <p:spPr>
          <a:xfrm>
            <a:off x="7346407" y="4774353"/>
            <a:ext cx="9326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3.</a:t>
            </a:r>
          </a:p>
        </p:txBody>
      </p:sp>
      <p:sp>
        <p:nvSpPr>
          <p:cNvPr id="10" name="TextBox 9">
            <a:extLst>
              <a:ext uri="{FF2B5EF4-FFF2-40B4-BE49-F238E27FC236}">
                <a16:creationId xmlns:a16="http://schemas.microsoft.com/office/drawing/2014/main" id="{0B548F13-1AB9-98D7-95A8-4B40591EFA46}"/>
              </a:ext>
            </a:extLst>
          </p:cNvPr>
          <p:cNvSpPr txBox="1"/>
          <p:nvPr/>
        </p:nvSpPr>
        <p:spPr>
          <a:xfrm>
            <a:off x="577881" y="149524"/>
            <a:ext cx="116141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Enterprise Workloads on Azure Confidential Computing VMs</a:t>
            </a:r>
          </a:p>
        </p:txBody>
      </p:sp>
      <p:sp>
        <p:nvSpPr>
          <p:cNvPr id="13" name="TextBox 12">
            <a:extLst>
              <a:ext uri="{FF2B5EF4-FFF2-40B4-BE49-F238E27FC236}">
                <a16:creationId xmlns:a16="http://schemas.microsoft.com/office/drawing/2014/main" id="{D93B25FE-6C42-4B64-4DD7-88DBB5FA7D1C}"/>
              </a:ext>
            </a:extLst>
          </p:cNvPr>
          <p:cNvSpPr txBox="1"/>
          <p:nvPr/>
        </p:nvSpPr>
        <p:spPr>
          <a:xfrm>
            <a:off x="7711027" y="6395720"/>
            <a:ext cx="41586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Arial" panose="020B0604020202020204"/>
                <a:ea typeface="+mn-ea"/>
                <a:cs typeface="+mn-cs"/>
              </a:rPr>
              <a:t>*MLNC-016 through 21. See Endnotes</a:t>
            </a:r>
            <a:endParaRPr kumimoji="0" lang="en-US" sz="1400" b="0" i="0" u="none" strike="noStrike" kern="0" cap="none" spc="0" normalizeH="0" baseline="0" noProof="0">
              <a:ln>
                <a:noFill/>
              </a:ln>
              <a:effectLst/>
              <a:uLnTx/>
              <a:uFillTx/>
              <a:latin typeface="Klavika Regular"/>
              <a:ea typeface="+mn-ea"/>
              <a:cs typeface="+mn-cs"/>
            </a:endParaRPr>
          </a:p>
        </p:txBody>
      </p:sp>
    </p:spTree>
    <p:extLst>
      <p:ext uri="{BB962C8B-B14F-4D97-AF65-F5344CB8AC3E}">
        <p14:creationId xmlns:p14="http://schemas.microsoft.com/office/powerpoint/2010/main" val="1227468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12;p67" descr="A screen capture showing an AMD container for Confidential Virtual machines. A secured virtual machine having a 2 step process for Customer's app from Attest to Execute which is Encrypted memory (Confidentiality &amp; Integrity). Followed by Hypervisor, OS, Device Drivers etc., and secured Hardware.">
            <a:extLst>
              <a:ext uri="{FF2B5EF4-FFF2-40B4-BE49-F238E27FC236}">
                <a16:creationId xmlns:a16="http://schemas.microsoft.com/office/drawing/2014/main" id="{787ED25A-95A8-ECFE-9992-5EB56243CEF8}"/>
              </a:ext>
            </a:extLst>
          </p:cNvPr>
          <p:cNvPicPr preferRelativeResize="0"/>
          <p:nvPr/>
        </p:nvPicPr>
        <p:blipFill>
          <a:blip r:embed="rId3">
            <a:alphaModFix/>
          </a:blip>
          <a:stretch>
            <a:fillRect/>
          </a:stretch>
        </p:blipFill>
        <p:spPr>
          <a:xfrm>
            <a:off x="8084365" y="1953950"/>
            <a:ext cx="4107635" cy="4804054"/>
          </a:xfrm>
          <a:prstGeom prst="rect">
            <a:avLst/>
          </a:prstGeom>
          <a:noFill/>
          <a:ln>
            <a:noFill/>
          </a:ln>
        </p:spPr>
      </p:pic>
      <p:sp>
        <p:nvSpPr>
          <p:cNvPr id="89" name="Freeform: Shape 88">
            <a:extLst>
              <a:ext uri="{FF2B5EF4-FFF2-40B4-BE49-F238E27FC236}">
                <a16:creationId xmlns:a16="http://schemas.microsoft.com/office/drawing/2014/main" id="{DD33621E-2583-4AE8-9086-DCF351C32F53}"/>
              </a:ext>
            </a:extLst>
          </p:cNvPr>
          <p:cNvSpPr/>
          <p:nvPr/>
        </p:nvSpPr>
        <p:spPr bwMode="auto">
          <a:xfrm>
            <a:off x="694659" y="1740141"/>
            <a:ext cx="7402594" cy="4497427"/>
          </a:xfrm>
          <a:custGeom>
            <a:avLst/>
            <a:gdLst>
              <a:gd name="connsiteX0" fmla="*/ 0 w 7400925"/>
              <a:gd name="connsiteY0" fmla="*/ 0 h 4500563"/>
              <a:gd name="connsiteX1" fmla="*/ 0 w 7400925"/>
              <a:gd name="connsiteY1" fmla="*/ 4500563 h 4500563"/>
              <a:gd name="connsiteX2" fmla="*/ 7400925 w 7400925"/>
              <a:gd name="connsiteY2" fmla="*/ 4500563 h 4500563"/>
            </a:gdLst>
            <a:ahLst/>
            <a:cxnLst>
              <a:cxn ang="0">
                <a:pos x="connsiteX0" y="connsiteY0"/>
              </a:cxn>
              <a:cxn ang="0">
                <a:pos x="connsiteX1" y="connsiteY1"/>
              </a:cxn>
              <a:cxn ang="0">
                <a:pos x="connsiteX2" y="connsiteY2"/>
              </a:cxn>
            </a:cxnLst>
            <a:rect l="l" t="t" r="r" b="b"/>
            <a:pathLst>
              <a:path w="7400925" h="4500563">
                <a:moveTo>
                  <a:pt x="0" y="0"/>
                </a:moveTo>
                <a:lnTo>
                  <a:pt x="0" y="4500563"/>
                </a:lnTo>
                <a:lnTo>
                  <a:pt x="7400925" y="4500563"/>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Subtitle 2">
            <a:extLst>
              <a:ext uri="{FF2B5EF4-FFF2-40B4-BE49-F238E27FC236}">
                <a16:creationId xmlns:a16="http://schemas.microsoft.com/office/drawing/2014/main" id="{2BCF869E-CB1B-4617-A52D-D95A18DD093E}"/>
              </a:ext>
            </a:extLst>
          </p:cNvPr>
          <p:cNvSpPr txBox="1">
            <a:spLocks/>
          </p:cNvSpPr>
          <p:nvPr/>
        </p:nvSpPr>
        <p:spPr>
          <a:xfrm>
            <a:off x="866" y="1111515"/>
            <a:ext cx="9162385" cy="642320"/>
          </a:xfrm>
          <a:prstGeom prst="rect">
            <a:avLst/>
          </a:prstGeom>
          <a:solidFill>
            <a:schemeClr val="bg2"/>
          </a:solidFill>
        </p:spPr>
        <p:txBody>
          <a:bodyPr vert="horz" wrap="square" lIns="448212" tIns="45713" rIns="91427" bIns="45713"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effectLst/>
                <a:uLnTx/>
                <a:uFillTx/>
                <a:latin typeface="Segoe UI Semibold"/>
                <a:ea typeface="Segoe UI Semibold" charset="0"/>
                <a:cs typeface="Segoe UI Semibold" charset="0"/>
              </a:rPr>
              <a:t>Azure confidential VMs harden guest protection without app code changes.</a:t>
            </a:r>
          </a:p>
        </p:txBody>
      </p:sp>
      <p:cxnSp>
        <p:nvCxnSpPr>
          <p:cNvPr id="91" name="Straight Connector 90">
            <a:extLst>
              <a:ext uri="{FF2B5EF4-FFF2-40B4-BE49-F238E27FC236}">
                <a16:creationId xmlns:a16="http://schemas.microsoft.com/office/drawing/2014/main" id="{1BF32032-2186-4DD5-BB6F-EC1F55CD8AD2}"/>
              </a:ext>
              <a:ext uri="{C183D7F6-B498-43B3-948B-1728B52AA6E4}">
                <adec:decorative xmlns:adec="http://schemas.microsoft.com/office/drawing/2017/decorative" val="1"/>
              </a:ext>
            </a:extLst>
          </p:cNvPr>
          <p:cNvCxnSpPr>
            <a:cxnSpLocks/>
          </p:cNvCxnSpPr>
          <p:nvPr/>
        </p:nvCxnSpPr>
        <p:spPr>
          <a:xfrm>
            <a:off x="1144683" y="2758093"/>
            <a:ext cx="7054267" cy="30673"/>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18617D28-B68B-4DB4-9BAB-BAA301AFCFCF}"/>
              </a:ext>
              <a:ext uri="{C183D7F6-B498-43B3-948B-1728B52AA6E4}">
                <adec:decorative xmlns:adec="http://schemas.microsoft.com/office/drawing/2017/decorative" val="1"/>
              </a:ext>
            </a:extLst>
          </p:cNvPr>
          <p:cNvCxnSpPr>
            <a:cxnSpLocks/>
          </p:cNvCxnSpPr>
          <p:nvPr/>
        </p:nvCxnSpPr>
        <p:spPr>
          <a:xfrm>
            <a:off x="1119301" y="3874793"/>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F246A008-66F1-4650-BA2B-5BA945F66D33}"/>
              </a:ext>
            </a:extLst>
          </p:cNvPr>
          <p:cNvSpPr txBox="1"/>
          <p:nvPr/>
        </p:nvSpPr>
        <p:spPr>
          <a:xfrm>
            <a:off x="1227534" y="2046792"/>
            <a:ext cx="6817140" cy="443198"/>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Hardware-based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VM memory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with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integrity protection</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 and keys are generated and safeguarded by AMD processors.</a:t>
            </a:r>
          </a:p>
        </p:txBody>
      </p:sp>
      <p:sp>
        <p:nvSpPr>
          <p:cNvPr id="101" name="TextBox 100">
            <a:extLst>
              <a:ext uri="{FF2B5EF4-FFF2-40B4-BE49-F238E27FC236}">
                <a16:creationId xmlns:a16="http://schemas.microsoft.com/office/drawing/2014/main" id="{E3731C43-7458-4633-ACA4-C30771E3B807}"/>
              </a:ext>
            </a:extLst>
          </p:cNvPr>
          <p:cNvSpPr txBox="1"/>
          <p:nvPr/>
        </p:nvSpPr>
        <p:spPr>
          <a:xfrm>
            <a:off x="1183354" y="2982483"/>
            <a:ext cx="6897233" cy="664797"/>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OS full disk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can be turned on with customer own keys, which is cryptographically bonded with customized release policies, and keys can reside in Azure Key Vault or Azure Managed HSM. </a:t>
            </a:r>
          </a:p>
        </p:txBody>
      </p:sp>
      <p:sp>
        <p:nvSpPr>
          <p:cNvPr id="105" name="TextBox 104">
            <a:extLst>
              <a:ext uri="{FF2B5EF4-FFF2-40B4-BE49-F238E27FC236}">
                <a16:creationId xmlns:a16="http://schemas.microsoft.com/office/drawing/2014/main" id="{2C4B95F8-9870-46B9-AEA3-4AC748554D0A}"/>
              </a:ext>
            </a:extLst>
          </p:cNvPr>
          <p:cNvSpPr txBox="1"/>
          <p:nvPr/>
        </p:nvSpPr>
        <p:spPr>
          <a:xfrm>
            <a:off x="1160638" y="4246170"/>
            <a:ext cx="6919949" cy="664797"/>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Verifiable attestation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reports reflect status of the AMD root-of-trust information, VM guest firmware measurements, VM configuration such as serial console, secure boot state, virtual TPM identity, and more.</a:t>
            </a:r>
          </a:p>
        </p:txBody>
      </p:sp>
      <p:grpSp>
        <p:nvGrpSpPr>
          <p:cNvPr id="7" name="Group 6">
            <a:extLst>
              <a:ext uri="{FF2B5EF4-FFF2-40B4-BE49-F238E27FC236}">
                <a16:creationId xmlns:a16="http://schemas.microsoft.com/office/drawing/2014/main" id="{9AF72575-104D-37B2-0C20-AD0FA57EEC91}"/>
              </a:ext>
            </a:extLst>
          </p:cNvPr>
          <p:cNvGrpSpPr/>
          <p:nvPr/>
        </p:nvGrpSpPr>
        <p:grpSpPr>
          <a:xfrm>
            <a:off x="410413" y="2973046"/>
            <a:ext cx="578674" cy="578672"/>
            <a:chOff x="392232" y="3486457"/>
            <a:chExt cx="578674" cy="578672"/>
          </a:xfrm>
        </p:grpSpPr>
        <p:grpSp>
          <p:nvGrpSpPr>
            <p:cNvPr id="98" name="Group 97">
              <a:extLst>
                <a:ext uri="{FF2B5EF4-FFF2-40B4-BE49-F238E27FC236}">
                  <a16:creationId xmlns:a16="http://schemas.microsoft.com/office/drawing/2014/main" id="{B24D4A31-1C3E-4C03-95DB-5FD6B1FBAF5A}"/>
                </a:ext>
              </a:extLst>
            </p:cNvPr>
            <p:cNvGrpSpPr/>
            <p:nvPr/>
          </p:nvGrpSpPr>
          <p:grpSpPr>
            <a:xfrm>
              <a:off x="392232" y="3486457"/>
              <a:ext cx="578674" cy="578672"/>
              <a:chOff x="1104900" y="2705100"/>
              <a:chExt cx="914400" cy="914400"/>
            </a:xfrm>
          </p:grpSpPr>
          <p:sp>
            <p:nvSpPr>
              <p:cNvPr id="99" name="Oval 98">
                <a:extLst>
                  <a:ext uri="{FF2B5EF4-FFF2-40B4-BE49-F238E27FC236}">
                    <a16:creationId xmlns:a16="http://schemas.microsoft.com/office/drawing/2014/main" id="{FFD8DF70-516C-4E9D-9DAC-AF8B5DB0E0BA}"/>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0" name="Oval 10_1">
                <a:extLst>
                  <a:ext uri="{FF2B5EF4-FFF2-40B4-BE49-F238E27FC236}">
                    <a16:creationId xmlns:a16="http://schemas.microsoft.com/office/drawing/2014/main" id="{92475C08-1D33-4842-81DD-A1BD03E0C036}"/>
                  </a:ext>
                </a:extLst>
              </p:cNvPr>
              <p:cNvSpPr/>
              <p:nvPr/>
            </p:nvSpPr>
            <p:spPr bwMode="auto">
              <a:xfrm>
                <a:off x="1135855" y="2736056"/>
                <a:ext cx="852488" cy="852487"/>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55" name="Graphic 261" descr="protect">
              <a:extLst>
                <a:ext uri="{FF2B5EF4-FFF2-40B4-BE49-F238E27FC236}">
                  <a16:creationId xmlns:a16="http://schemas.microsoft.com/office/drawing/2014/main" id="{207C0673-03D6-4A58-89F0-9EB8A9DF2390}"/>
                </a:ext>
              </a:extLst>
            </p:cNvPr>
            <p:cNvGrpSpPr/>
            <p:nvPr/>
          </p:nvGrpSpPr>
          <p:grpSpPr>
            <a:xfrm>
              <a:off x="525517" y="3571343"/>
              <a:ext cx="340561" cy="340557"/>
              <a:chOff x="10092687" y="4845435"/>
              <a:chExt cx="461014" cy="461010"/>
            </a:xfrm>
          </p:grpSpPr>
          <p:sp>
            <p:nvSpPr>
              <p:cNvPr id="156" name="Freeform: Shape 155">
                <a:extLst>
                  <a:ext uri="{FF2B5EF4-FFF2-40B4-BE49-F238E27FC236}">
                    <a16:creationId xmlns:a16="http://schemas.microsoft.com/office/drawing/2014/main" id="{EA4DB82D-BA8C-4347-9EF3-A8BF160DE9A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B39C37BF-B4FD-4917-A307-CB6E454BA96D}"/>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1A94818-0B6D-43E6-AEE2-8E881C044DF8}"/>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5BE5CED-5824-4563-ACF7-E66D21D1A20C}"/>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E154AF7-57AA-437A-8991-B13E9D16BEE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A41D8257-8F2D-4A28-B6B7-FD9EAFC90932}"/>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BC4355AF-C540-4998-B81A-C0028A86C801}"/>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7A39D7B-041C-448C-8E99-F46ECE09AB6B}"/>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1AEA563-9BBC-4D50-9C8A-619E6A322198}"/>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6" name="Rectangle 205">
            <a:extLst>
              <a:ext uri="{FF2B5EF4-FFF2-40B4-BE49-F238E27FC236}">
                <a16:creationId xmlns:a16="http://schemas.microsoft.com/office/drawing/2014/main" id="{BAD818C4-A5ED-4155-9C4B-2AFC1AE2E610}"/>
              </a:ext>
              <a:ext uri="{C183D7F6-B498-43B3-948B-1728B52AA6E4}">
                <adec:decorative xmlns:adec="http://schemas.microsoft.com/office/drawing/2017/decorative" val="1"/>
              </a:ext>
            </a:extLst>
          </p:cNvPr>
          <p:cNvSpPr>
            <a:spLocks/>
          </p:cNvSpPr>
          <p:nvPr/>
        </p:nvSpPr>
        <p:spPr bwMode="auto">
          <a:xfrm>
            <a:off x="10075007" y="0"/>
            <a:ext cx="2116993" cy="54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marL="0" marR="0" lvl="0" indent="0" algn="r" defTabSz="951121"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General Available</a:t>
            </a:r>
          </a:p>
        </p:txBody>
      </p:sp>
      <p:grpSp>
        <p:nvGrpSpPr>
          <p:cNvPr id="9" name="Group 8">
            <a:extLst>
              <a:ext uri="{FF2B5EF4-FFF2-40B4-BE49-F238E27FC236}">
                <a16:creationId xmlns:a16="http://schemas.microsoft.com/office/drawing/2014/main" id="{B5020A41-88CB-0F44-B021-0F5326AB2D11}"/>
              </a:ext>
            </a:extLst>
          </p:cNvPr>
          <p:cNvGrpSpPr/>
          <p:nvPr/>
        </p:nvGrpSpPr>
        <p:grpSpPr>
          <a:xfrm>
            <a:off x="419445" y="5343876"/>
            <a:ext cx="578674" cy="578672"/>
            <a:chOff x="430443" y="4760933"/>
            <a:chExt cx="578674" cy="578672"/>
          </a:xfrm>
        </p:grpSpPr>
        <p:grpSp>
          <p:nvGrpSpPr>
            <p:cNvPr id="102" name="Group 101">
              <a:extLst>
                <a:ext uri="{FF2B5EF4-FFF2-40B4-BE49-F238E27FC236}">
                  <a16:creationId xmlns:a16="http://schemas.microsoft.com/office/drawing/2014/main" id="{B0BC3FF2-5595-4CB9-96E7-F24BCD2ECAE2}"/>
                </a:ext>
              </a:extLst>
            </p:cNvPr>
            <p:cNvGrpSpPr/>
            <p:nvPr/>
          </p:nvGrpSpPr>
          <p:grpSpPr>
            <a:xfrm>
              <a:off x="430443" y="4760933"/>
              <a:ext cx="578674" cy="578672"/>
              <a:chOff x="1104900" y="2705100"/>
              <a:chExt cx="914400" cy="914400"/>
            </a:xfrm>
          </p:grpSpPr>
          <p:sp>
            <p:nvSpPr>
              <p:cNvPr id="103" name="Oval 102">
                <a:extLst>
                  <a:ext uri="{FF2B5EF4-FFF2-40B4-BE49-F238E27FC236}">
                    <a16:creationId xmlns:a16="http://schemas.microsoft.com/office/drawing/2014/main" id="{E0E40E81-5F4F-4109-ADD4-EB741A6A5731}"/>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_1">
                <a:extLst>
                  <a:ext uri="{FF2B5EF4-FFF2-40B4-BE49-F238E27FC236}">
                    <a16:creationId xmlns:a16="http://schemas.microsoft.com/office/drawing/2014/main" id="{BBC9558C-E693-454D-998A-9626FE170A3D}"/>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0" name="bank" descr="bank, financial services">
              <a:extLst>
                <a:ext uri="{FF2B5EF4-FFF2-40B4-BE49-F238E27FC236}">
                  <a16:creationId xmlns:a16="http://schemas.microsoft.com/office/drawing/2014/main" id="{31A88A2C-1D04-4785-B11C-CDD34F2813B5}"/>
                </a:ext>
              </a:extLst>
            </p:cNvPr>
            <p:cNvGrpSpPr/>
            <p:nvPr/>
          </p:nvGrpSpPr>
          <p:grpSpPr>
            <a:xfrm>
              <a:off x="560877" y="4870299"/>
              <a:ext cx="332404" cy="291853"/>
              <a:chOff x="706379" y="2148707"/>
              <a:chExt cx="401346" cy="401344"/>
            </a:xfrm>
          </p:grpSpPr>
          <p:sp>
            <p:nvSpPr>
              <p:cNvPr id="71" name="Freeform: Shape 70">
                <a:extLst>
                  <a:ext uri="{FF2B5EF4-FFF2-40B4-BE49-F238E27FC236}">
                    <a16:creationId xmlns:a16="http://schemas.microsoft.com/office/drawing/2014/main" id="{ED46A1FF-01B3-49A7-A570-81020B3BCAA1}"/>
                  </a:ext>
                </a:extLst>
              </p:cNvPr>
              <p:cNvSpPr/>
              <p:nvPr/>
            </p:nvSpPr>
            <p:spPr>
              <a:xfrm>
                <a:off x="733029" y="2239408"/>
                <a:ext cx="347557" cy="310318"/>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3DC9FB7-8B50-4757-80DC-7C1BFF603DA5}"/>
                  </a:ext>
                </a:extLst>
              </p:cNvPr>
              <p:cNvSpPr/>
              <p:nvPr/>
            </p:nvSpPr>
            <p:spPr>
              <a:xfrm>
                <a:off x="707310" y="2506378"/>
                <a:ext cx="397208" cy="41376"/>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8C11DBA-DAE7-49C4-9880-F09C5BB44133}"/>
                  </a:ext>
                </a:extLst>
              </p:cNvPr>
              <p:cNvSpPr/>
              <p:nvPr/>
            </p:nvSpPr>
            <p:spPr>
              <a:xfrm>
                <a:off x="758747"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D55E6C6-611D-4166-A692-D54D1D5FD7AA}"/>
                  </a:ext>
                </a:extLst>
              </p:cNvPr>
              <p:cNvSpPr/>
              <p:nvPr/>
            </p:nvSpPr>
            <p:spPr>
              <a:xfrm>
                <a:off x="82147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1544DE1-AE73-4AF5-AF14-09C14E064816}"/>
                  </a:ext>
                </a:extLst>
              </p:cNvPr>
              <p:cNvSpPr/>
              <p:nvPr/>
            </p:nvSpPr>
            <p:spPr>
              <a:xfrm>
                <a:off x="88420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C6102E-9486-42D2-8D5F-DC541C904124}"/>
                  </a:ext>
                </a:extLst>
              </p:cNvPr>
              <p:cNvSpPr/>
              <p:nvPr/>
            </p:nvSpPr>
            <p:spPr>
              <a:xfrm>
                <a:off x="947630"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67E732B-FF2C-4654-8CB8-C7839E45566E}"/>
                  </a:ext>
                </a:extLst>
              </p:cNvPr>
              <p:cNvSpPr/>
              <p:nvPr/>
            </p:nvSpPr>
            <p:spPr>
              <a:xfrm>
                <a:off x="1010356"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12F3FFB-4FBD-42FA-B39F-13A5ED0AC6EF}"/>
                  </a:ext>
                </a:extLst>
              </p:cNvPr>
              <p:cNvSpPr/>
              <p:nvPr/>
            </p:nvSpPr>
            <p:spPr>
              <a:xfrm>
                <a:off x="707589" y="2152859"/>
                <a:ext cx="397208" cy="124127"/>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9AA57C57-5F97-46EC-B7AA-98E56AEAB3F2}"/>
              </a:ext>
            </a:extLst>
          </p:cNvPr>
          <p:cNvGrpSpPr/>
          <p:nvPr/>
        </p:nvGrpSpPr>
        <p:grpSpPr>
          <a:xfrm>
            <a:off x="416672" y="1992063"/>
            <a:ext cx="578674" cy="578672"/>
            <a:chOff x="1104900" y="2705100"/>
            <a:chExt cx="914400" cy="914400"/>
          </a:xfrm>
        </p:grpSpPr>
        <p:sp>
          <p:nvSpPr>
            <p:cNvPr id="95" name="Oval 94">
              <a:extLst>
                <a:ext uri="{FF2B5EF4-FFF2-40B4-BE49-F238E27FC236}">
                  <a16:creationId xmlns:a16="http://schemas.microsoft.com/office/drawing/2014/main" id="{C9C9E955-32AA-44F9-B07C-0B8E759A1D77}"/>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6" name="Oval 10_1">
              <a:extLst>
                <a:ext uri="{FF2B5EF4-FFF2-40B4-BE49-F238E27FC236}">
                  <a16:creationId xmlns:a16="http://schemas.microsoft.com/office/drawing/2014/main" id="{C2C5190A-5B5D-41E8-890A-BDD94DF58129}"/>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5" name="Group 4" descr="chips">
            <a:extLst>
              <a:ext uri="{FF2B5EF4-FFF2-40B4-BE49-F238E27FC236}">
                <a16:creationId xmlns:a16="http://schemas.microsoft.com/office/drawing/2014/main" id="{F21248B6-F0FC-44B5-943A-F46FEF42AFB5}"/>
              </a:ext>
            </a:extLst>
          </p:cNvPr>
          <p:cNvGrpSpPr>
            <a:grpSpLocks noChangeAspect="1"/>
          </p:cNvGrpSpPr>
          <p:nvPr/>
        </p:nvGrpSpPr>
        <p:grpSpPr bwMode="auto">
          <a:xfrm>
            <a:off x="543021" y="2123776"/>
            <a:ext cx="361275" cy="314522"/>
            <a:chOff x="2192" y="808"/>
            <a:chExt cx="340" cy="296"/>
          </a:xfrm>
        </p:grpSpPr>
        <p:sp>
          <p:nvSpPr>
            <p:cNvPr id="136" name="AutoShape 3">
              <a:extLst>
                <a:ext uri="{FF2B5EF4-FFF2-40B4-BE49-F238E27FC236}">
                  <a16:creationId xmlns:a16="http://schemas.microsoft.com/office/drawing/2014/main" id="{4F6BDD7E-0FDC-4B0B-B6ED-7C08B375C73C}"/>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148C5260-A91F-4DA1-8D43-B8DD68FC4C12}"/>
                </a:ext>
              </a:extLst>
            </p:cNvPr>
            <p:cNvSpPr>
              <a:spLocks/>
            </p:cNvSpPr>
            <p:nvPr/>
          </p:nvSpPr>
          <p:spPr bwMode="auto">
            <a:xfrm>
              <a:off x="2294" y="832"/>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6">
              <a:extLst>
                <a:ext uri="{FF2B5EF4-FFF2-40B4-BE49-F238E27FC236}">
                  <a16:creationId xmlns:a16="http://schemas.microsoft.com/office/drawing/2014/main" id="{B66D5FCD-D72C-48E1-AE3D-BD0A80943119}"/>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7">
              <a:extLst>
                <a:ext uri="{FF2B5EF4-FFF2-40B4-BE49-F238E27FC236}">
                  <a16:creationId xmlns:a16="http://schemas.microsoft.com/office/drawing/2014/main" id="{9AB12566-4C88-466F-8B74-F67337F284BC}"/>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8">
              <a:extLst>
                <a:ext uri="{FF2B5EF4-FFF2-40B4-BE49-F238E27FC236}">
                  <a16:creationId xmlns:a16="http://schemas.microsoft.com/office/drawing/2014/main" id="{00DD8A05-238D-4AFC-AFB8-86E1DB59982A}"/>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9">
              <a:extLst>
                <a:ext uri="{FF2B5EF4-FFF2-40B4-BE49-F238E27FC236}">
                  <a16:creationId xmlns:a16="http://schemas.microsoft.com/office/drawing/2014/main" id="{B2492BAF-B4C6-4EFD-A1B6-731F0000F1C5}"/>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0">
              <a:extLst>
                <a:ext uri="{FF2B5EF4-FFF2-40B4-BE49-F238E27FC236}">
                  <a16:creationId xmlns:a16="http://schemas.microsoft.com/office/drawing/2014/main" id="{724D1200-DDC0-472A-A74D-8BE5577B2798}"/>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1">
              <a:extLst>
                <a:ext uri="{FF2B5EF4-FFF2-40B4-BE49-F238E27FC236}">
                  <a16:creationId xmlns:a16="http://schemas.microsoft.com/office/drawing/2014/main" id="{A2AF74C8-E114-4C6F-9C91-6C1DB7D82A21}"/>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2">
              <a:extLst>
                <a:ext uri="{FF2B5EF4-FFF2-40B4-BE49-F238E27FC236}">
                  <a16:creationId xmlns:a16="http://schemas.microsoft.com/office/drawing/2014/main" id="{BA5AD0CE-D84A-48ED-A701-FB04495E169E}"/>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3">
              <a:extLst>
                <a:ext uri="{FF2B5EF4-FFF2-40B4-BE49-F238E27FC236}">
                  <a16:creationId xmlns:a16="http://schemas.microsoft.com/office/drawing/2014/main" id="{52E9AB1F-8655-4147-A9FE-8E20A65A9B6D}"/>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4">
              <a:extLst>
                <a:ext uri="{FF2B5EF4-FFF2-40B4-BE49-F238E27FC236}">
                  <a16:creationId xmlns:a16="http://schemas.microsoft.com/office/drawing/2014/main" id="{035137B5-6A36-4C59-B08D-6596FCC97B70}"/>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5">
              <a:extLst>
                <a:ext uri="{FF2B5EF4-FFF2-40B4-BE49-F238E27FC236}">
                  <a16:creationId xmlns:a16="http://schemas.microsoft.com/office/drawing/2014/main" id="{9E126FCA-7D09-4276-B239-0A323DA39A3B}"/>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6">
              <a:extLst>
                <a:ext uri="{FF2B5EF4-FFF2-40B4-BE49-F238E27FC236}">
                  <a16:creationId xmlns:a16="http://schemas.microsoft.com/office/drawing/2014/main" id="{3F0B898F-7088-4DD3-BADC-1E38C0E8D42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7">
              <a:extLst>
                <a:ext uri="{FF2B5EF4-FFF2-40B4-BE49-F238E27FC236}">
                  <a16:creationId xmlns:a16="http://schemas.microsoft.com/office/drawing/2014/main" id="{A3A5F2C5-9FA8-4E68-BF6F-3AA2B7C986B1}"/>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8">
              <a:extLst>
                <a:ext uri="{FF2B5EF4-FFF2-40B4-BE49-F238E27FC236}">
                  <a16:creationId xmlns:a16="http://schemas.microsoft.com/office/drawing/2014/main" id="{5402B86D-504C-4A3A-8BAD-968A9BD766BB}"/>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9">
              <a:extLst>
                <a:ext uri="{FF2B5EF4-FFF2-40B4-BE49-F238E27FC236}">
                  <a16:creationId xmlns:a16="http://schemas.microsoft.com/office/drawing/2014/main" id="{3E76F4AD-EC4E-45EA-B585-39C519689F26}"/>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0">
              <a:extLst>
                <a:ext uri="{FF2B5EF4-FFF2-40B4-BE49-F238E27FC236}">
                  <a16:creationId xmlns:a16="http://schemas.microsoft.com/office/drawing/2014/main" id="{C6176BE3-C034-4F75-93D7-3C4FCA32588A}"/>
                </a:ext>
              </a:extLst>
            </p:cNvPr>
            <p:cNvSpPr>
              <a:spLocks noChangeArrowheads="1"/>
            </p:cNvSpPr>
            <p:nvPr/>
          </p:nvSpPr>
          <p:spPr bwMode="auto">
            <a:xfrm>
              <a:off x="2226" y="962"/>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21">
              <a:extLst>
                <a:ext uri="{FF2B5EF4-FFF2-40B4-BE49-F238E27FC236}">
                  <a16:creationId xmlns:a16="http://schemas.microsoft.com/office/drawing/2014/main" id="{1BBA9E6A-6E45-4840-B121-05051B37AC2C}"/>
                </a:ext>
              </a:extLst>
            </p:cNvPr>
            <p:cNvSpPr>
              <a:spLocks/>
            </p:cNvSpPr>
            <p:nvPr/>
          </p:nvSpPr>
          <p:spPr bwMode="auto">
            <a:xfrm>
              <a:off x="2300"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2">
              <a:extLst>
                <a:ext uri="{FF2B5EF4-FFF2-40B4-BE49-F238E27FC236}">
                  <a16:creationId xmlns:a16="http://schemas.microsoft.com/office/drawing/2014/main" id="{C0FC8445-F1CC-4C40-B0C3-D33E0C8CDCBC}"/>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E1A2FD2E-0A07-5173-8973-1D54FDC3D190}"/>
              </a:ext>
            </a:extLst>
          </p:cNvPr>
          <p:cNvGrpSpPr/>
          <p:nvPr/>
        </p:nvGrpSpPr>
        <p:grpSpPr>
          <a:xfrm>
            <a:off x="411051" y="4246169"/>
            <a:ext cx="578674" cy="578672"/>
            <a:chOff x="404415" y="5350622"/>
            <a:chExt cx="578674" cy="578672"/>
          </a:xfrm>
        </p:grpSpPr>
        <p:grpSp>
          <p:nvGrpSpPr>
            <p:cNvPr id="10" name="Group 9">
              <a:extLst>
                <a:ext uri="{FF2B5EF4-FFF2-40B4-BE49-F238E27FC236}">
                  <a16:creationId xmlns:a16="http://schemas.microsoft.com/office/drawing/2014/main" id="{5EB0E986-524C-760D-71D9-411F713A45FB}"/>
                </a:ext>
              </a:extLst>
            </p:cNvPr>
            <p:cNvGrpSpPr/>
            <p:nvPr/>
          </p:nvGrpSpPr>
          <p:grpSpPr>
            <a:xfrm>
              <a:off x="404415" y="5350622"/>
              <a:ext cx="578674" cy="578672"/>
              <a:chOff x="1104900" y="2705100"/>
              <a:chExt cx="914400" cy="914400"/>
            </a:xfrm>
          </p:grpSpPr>
          <p:sp>
            <p:nvSpPr>
              <p:cNvPr id="11" name="Oval 10">
                <a:extLst>
                  <a:ext uri="{FF2B5EF4-FFF2-40B4-BE49-F238E27FC236}">
                    <a16:creationId xmlns:a16="http://schemas.microsoft.com/office/drawing/2014/main" id="{57C22DD6-C201-9E78-80FD-4CD715176C39}"/>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Oval 10_1">
                <a:extLst>
                  <a:ext uri="{FF2B5EF4-FFF2-40B4-BE49-F238E27FC236}">
                    <a16:creationId xmlns:a16="http://schemas.microsoft.com/office/drawing/2014/main" id="{7152AF55-A29D-D1B9-76A7-7CC3EF79A4FE}"/>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E7233B86-780E-DA2D-0784-F8437ADE2E82}"/>
                </a:ext>
              </a:extLst>
            </p:cNvPr>
            <p:cNvPicPr>
              <a:picLocks noChangeAspect="1"/>
            </p:cNvPicPr>
            <p:nvPr/>
          </p:nvPicPr>
          <p:blipFill>
            <a:blip r:embed="rId4"/>
            <a:stretch>
              <a:fillRect/>
            </a:stretch>
          </p:blipFill>
          <p:spPr>
            <a:xfrm>
              <a:off x="483291" y="5475498"/>
              <a:ext cx="421005" cy="401955"/>
            </a:xfrm>
            <a:prstGeom prst="rect">
              <a:avLst/>
            </a:prstGeom>
          </p:spPr>
        </p:pic>
      </p:grpSp>
      <p:sp>
        <p:nvSpPr>
          <p:cNvPr id="20" name="TextBox 19">
            <a:extLst>
              <a:ext uri="{FF2B5EF4-FFF2-40B4-BE49-F238E27FC236}">
                <a16:creationId xmlns:a16="http://schemas.microsoft.com/office/drawing/2014/main" id="{AEA98F83-FCEF-5B56-DE31-CC184FE7CB13}"/>
              </a:ext>
            </a:extLst>
          </p:cNvPr>
          <p:cNvSpPr txBox="1"/>
          <p:nvPr/>
        </p:nvSpPr>
        <p:spPr>
          <a:xfrm>
            <a:off x="1138492" y="5478068"/>
            <a:ext cx="6942095" cy="443198"/>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Dedicated virtual TPM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to seal secrets/keys.</a:t>
            </a:r>
            <a:b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Secure boot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capability protects entire boot path. </a:t>
            </a:r>
          </a:p>
        </p:txBody>
      </p:sp>
      <p:pic>
        <p:nvPicPr>
          <p:cNvPr id="4" name="Graphic 3" descr="Shield Tick with solid fill">
            <a:extLst>
              <a:ext uri="{FF2B5EF4-FFF2-40B4-BE49-F238E27FC236}">
                <a16:creationId xmlns:a16="http://schemas.microsoft.com/office/drawing/2014/main" id="{1D510938-2906-8B00-F6CE-771B59665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927" y="2038182"/>
            <a:ext cx="160505" cy="160505"/>
          </a:xfrm>
          <a:prstGeom prst="rect">
            <a:avLst/>
          </a:prstGeom>
        </p:spPr>
      </p:pic>
      <p:cxnSp>
        <p:nvCxnSpPr>
          <p:cNvPr id="3" name="Straight Connector 2">
            <a:extLst>
              <a:ext uri="{FF2B5EF4-FFF2-40B4-BE49-F238E27FC236}">
                <a16:creationId xmlns:a16="http://schemas.microsoft.com/office/drawing/2014/main" id="{39434EAF-B839-F028-AB57-53CAA62F4556}"/>
              </a:ext>
              <a:ext uri="{C183D7F6-B498-43B3-948B-1728B52AA6E4}">
                <adec:decorative xmlns:adec="http://schemas.microsoft.com/office/drawing/2017/decorative" val="1"/>
              </a:ext>
            </a:extLst>
          </p:cNvPr>
          <p:cNvCxnSpPr>
            <a:cxnSpLocks/>
          </p:cNvCxnSpPr>
          <p:nvPr/>
        </p:nvCxnSpPr>
        <p:spPr>
          <a:xfrm>
            <a:off x="1082405" y="5207064"/>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Azure Confidential VMs Powered by AMD SEV-SNP</a:t>
            </a:r>
          </a:p>
        </p:txBody>
      </p:sp>
    </p:spTree>
    <p:extLst>
      <p:ext uri="{BB962C8B-B14F-4D97-AF65-F5344CB8AC3E}">
        <p14:creationId xmlns:p14="http://schemas.microsoft.com/office/powerpoint/2010/main" val="12479743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88666" y="1721992"/>
            <a:ext cx="11018520" cy="2370329"/>
          </a:xfrm>
        </p:spPr>
        <p:txBody>
          <a:bodyPr/>
          <a:lstStyle/>
          <a:p>
            <a:pPr marL="285750" marR="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Introduction to confidential computing</a:t>
            </a:r>
            <a:endParaRPr lang="en-US" sz="1800" kern="0" dirty="0">
              <a:effectLst/>
              <a:latin typeface="Segoe UI" panose="020B0502040204020203" pitchFamily="34" charset="0"/>
              <a:ea typeface="Times New Roman" panose="02020603050405020304" pitchFamily="18"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Computing Technologies</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VM with AMD SEV-SNP </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cs typeface="Segoe UI" panose="020B0502040204020203" pitchFamily="34" charset="0"/>
              </a:rPr>
              <a:t>Overview of Attestation in AMD SEV-SNP</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Segoe UI" panose="020B0502040204020203" pitchFamily="34" charset="0"/>
                <a:ea typeface="Times New Roman" panose="02020603050405020304" pitchFamily="18" charset="0"/>
                <a:cs typeface="Segoe UI" panose="020B0502040204020203" pitchFamily="34" charset="0"/>
              </a:rPr>
              <a:t>Confidential Containers with ACI (Azure Container Instances)</a:t>
            </a:r>
          </a:p>
          <a:p>
            <a:pPr marL="285750" marR="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Confidential Containers on AKS (Azure Kubernetes Service)</a:t>
            </a:r>
          </a:p>
        </p:txBody>
      </p:sp>
      <p:sp>
        <p:nvSpPr>
          <p:cNvPr id="2" name="TextBox 1">
            <a:extLst>
              <a:ext uri="{FF2B5EF4-FFF2-40B4-BE49-F238E27FC236}">
                <a16:creationId xmlns:a16="http://schemas.microsoft.com/office/drawing/2014/main" id="{449242E7-A918-3D54-C4CE-216CEFF57C3C}"/>
              </a:ext>
            </a:extLst>
          </p:cNvPr>
          <p:cNvSpPr txBox="1"/>
          <p:nvPr/>
        </p:nvSpPr>
        <p:spPr>
          <a:xfrm>
            <a:off x="577881" y="169188"/>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Goal for today</a:t>
            </a:r>
          </a:p>
        </p:txBody>
      </p:sp>
      <p:sp>
        <p:nvSpPr>
          <p:cNvPr id="3" name="TextBox 2">
            <a:extLst>
              <a:ext uri="{FF2B5EF4-FFF2-40B4-BE49-F238E27FC236}">
                <a16:creationId xmlns:a16="http://schemas.microsoft.com/office/drawing/2014/main" id="{4928D2A9-7E41-349C-AB3E-C91449E7363F}"/>
              </a:ext>
            </a:extLst>
          </p:cNvPr>
          <p:cNvSpPr txBox="1"/>
          <p:nvPr/>
        </p:nvSpPr>
        <p:spPr>
          <a:xfrm>
            <a:off x="577881" y="1042044"/>
            <a:ext cx="1650099"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Theory</a:t>
            </a:r>
          </a:p>
        </p:txBody>
      </p:sp>
      <p:sp>
        <p:nvSpPr>
          <p:cNvPr id="4" name="TextBox 3">
            <a:extLst>
              <a:ext uri="{FF2B5EF4-FFF2-40B4-BE49-F238E27FC236}">
                <a16:creationId xmlns:a16="http://schemas.microsoft.com/office/drawing/2014/main" id="{C5549BA5-1A7E-3E10-6CA3-7744BA8E2055}"/>
              </a:ext>
            </a:extLst>
          </p:cNvPr>
          <p:cNvSpPr txBox="1"/>
          <p:nvPr/>
        </p:nvSpPr>
        <p:spPr>
          <a:xfrm>
            <a:off x="577881" y="4467743"/>
            <a:ext cx="2420608"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Hands-on Lab</a:t>
            </a:r>
          </a:p>
        </p:txBody>
      </p:sp>
      <p:sp>
        <p:nvSpPr>
          <p:cNvPr id="5" name="Text Placeholder 5">
            <a:extLst>
              <a:ext uri="{FF2B5EF4-FFF2-40B4-BE49-F238E27FC236}">
                <a16:creationId xmlns:a16="http://schemas.microsoft.com/office/drawing/2014/main" id="{51179293-0D05-A373-95D6-D8A56CE04F35}"/>
              </a:ext>
            </a:extLst>
          </p:cNvPr>
          <p:cNvSpPr txBox="1">
            <a:spLocks/>
          </p:cNvSpPr>
          <p:nvPr/>
        </p:nvSpPr>
        <p:spPr>
          <a:xfrm>
            <a:off x="988666" y="5061943"/>
            <a:ext cx="11018520" cy="1173463"/>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Deploying a confidential VM on Azure</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Calibri" panose="020F0502020204030204" pitchFamily="34" charset="0"/>
                <a:cs typeface="Segoe UI" panose="020B0502040204020203" pitchFamily="34" charset="0"/>
              </a:rPr>
              <a:t>Generating and validating attestation report</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Deploying confidential containers on ACI enforced with a CCE policy</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906370" y="1620423"/>
            <a:ext cx="4434840" cy="2746951"/>
          </a:xfrm>
          <a:prstGeom prst="rect">
            <a:avLst/>
          </a:prstGeom>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Confidential VM</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9406" y="1460513"/>
            <a:ext cx="393897" cy="393897"/>
          </a:xfrm>
          <a:prstGeom prst="rect">
            <a:avLst/>
          </a:prstGeom>
        </p:spPr>
      </p:pic>
      <p:sp>
        <p:nvSpPr>
          <p:cNvPr id="185" name="Rectangle 184">
            <a:extLst>
              <a:ext uri="{FF2B5EF4-FFF2-40B4-BE49-F238E27FC236}">
                <a16:creationId xmlns:a16="http://schemas.microsoft.com/office/drawing/2014/main" id="{22E410DB-B1E0-4B17-842A-BE460B28DE1C}"/>
              </a:ext>
            </a:extLst>
          </p:cNvPr>
          <p:cNvSpPr/>
          <p:nvPr/>
        </p:nvSpPr>
        <p:spPr>
          <a:xfrm>
            <a:off x="1906030" y="4968053"/>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915555" y="4471322"/>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906030" y="4564037"/>
            <a:ext cx="4425655"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24" name="Rectangle 23">
            <a:extLst>
              <a:ext uri="{FF2B5EF4-FFF2-40B4-BE49-F238E27FC236}">
                <a16:creationId xmlns:a16="http://schemas.microsoft.com/office/drawing/2014/main" id="{D5978291-ED68-4FC3-8F09-4A431E464008}"/>
              </a:ext>
            </a:extLst>
          </p:cNvPr>
          <p:cNvSpPr/>
          <p:nvPr/>
        </p:nvSpPr>
        <p:spPr>
          <a:xfrm>
            <a:off x="2044241" y="3914967"/>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Host Compatibility Layer</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906030" y="5376500"/>
            <a:ext cx="4435180" cy="530871"/>
            <a:chOff x="6890624" y="5804626"/>
            <a:chExt cx="4435180" cy="53087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443518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0757180" y="5804627"/>
              <a:ext cx="568624" cy="530870"/>
              <a:chOff x="4815513" y="5804627"/>
              <a:chExt cx="568624" cy="530870"/>
            </a:xfrm>
          </p:grpSpPr>
          <p:sp>
            <p:nvSpPr>
              <p:cNvPr id="7" name="Rectangle 6">
                <a:extLst>
                  <a:ext uri="{FF2B5EF4-FFF2-40B4-BE49-F238E27FC236}">
                    <a16:creationId xmlns:a16="http://schemas.microsoft.com/office/drawing/2014/main" id="{895F8DDD-B57F-824B-4F18-0D535AFFEC15}"/>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4154339" y="5426043"/>
            <a:ext cx="770485" cy="431783"/>
          </a:xfrm>
          <a:prstGeom prst="rect">
            <a:avLst/>
          </a:prstGeom>
        </p:spPr>
      </p:pic>
      <p:sp>
        <p:nvSpPr>
          <p:cNvPr id="18" name="Rectangle 17">
            <a:extLst>
              <a:ext uri="{FF2B5EF4-FFF2-40B4-BE49-F238E27FC236}">
                <a16:creationId xmlns:a16="http://schemas.microsoft.com/office/drawing/2014/main" id="{2BE49A8C-B6BC-81AE-7FC9-42D6360483A5}"/>
              </a:ext>
            </a:extLst>
          </p:cNvPr>
          <p:cNvSpPr/>
          <p:nvPr/>
        </p:nvSpPr>
        <p:spPr>
          <a:xfrm>
            <a:off x="4921256" y="3949505"/>
            <a:ext cx="997352" cy="270126"/>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a:ea typeface="+mn-ea"/>
                <a:cs typeface="+mn-cs"/>
              </a:rPr>
              <a:t>vTPM</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BFCF90B-CE6B-F2C1-4F64-CD115BB952B5}"/>
              </a:ext>
            </a:extLst>
          </p:cNvPr>
          <p:cNvSpPr/>
          <p:nvPr/>
        </p:nvSpPr>
        <p:spPr>
          <a:xfrm>
            <a:off x="2044241" y="3312038"/>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UEFI</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431D1073-61A0-515A-4AAF-C945B2BEB93A}"/>
              </a:ext>
            </a:extLst>
          </p:cNvPr>
          <p:cNvCxnSpPr>
            <a:cxnSpLocks/>
          </p:cNvCxnSpPr>
          <p:nvPr/>
        </p:nvCxnSpPr>
        <p:spPr>
          <a:xfrm>
            <a:off x="1993612" y="3776230"/>
            <a:ext cx="4279633"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2B083-9CB5-6419-36EA-18BF6D472812}"/>
              </a:ext>
            </a:extLst>
          </p:cNvPr>
          <p:cNvSpPr/>
          <p:nvPr/>
        </p:nvSpPr>
        <p:spPr>
          <a:xfrm>
            <a:off x="2044241" y="2740561"/>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OS</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59F87D0-9649-8C9A-12F1-6062241A5977}"/>
              </a:ext>
            </a:extLst>
          </p:cNvPr>
          <p:cNvSpPr/>
          <p:nvPr/>
        </p:nvSpPr>
        <p:spPr>
          <a:xfrm>
            <a:off x="2060109" y="2278482"/>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Application</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BFE51EC7-3532-A520-64F3-6DD6894DF7CC}"/>
              </a:ext>
            </a:extLst>
          </p:cNvPr>
          <p:cNvCxnSpPr>
            <a:cxnSpLocks/>
            <a:stCxn id="39" idx="4"/>
            <a:endCxn id="28" idx="1"/>
          </p:cNvCxnSpPr>
          <p:nvPr/>
        </p:nvCxnSpPr>
        <p:spPr>
          <a:xfrm flipV="1">
            <a:off x="1304045" y="2910162"/>
            <a:ext cx="740196" cy="7388"/>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39" name="Flowchart: Magnetic Disk 38">
            <a:extLst>
              <a:ext uri="{FF2B5EF4-FFF2-40B4-BE49-F238E27FC236}">
                <a16:creationId xmlns:a16="http://schemas.microsoft.com/office/drawing/2014/main" id="{3A7BCF24-9401-6BB2-D360-B6586A1A15D9}"/>
              </a:ext>
            </a:extLst>
          </p:cNvPr>
          <p:cNvSpPr/>
          <p:nvPr/>
        </p:nvSpPr>
        <p:spPr>
          <a:xfrm>
            <a:off x="423947" y="2641690"/>
            <a:ext cx="880098" cy="55172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 Disk</a:t>
            </a:r>
          </a:p>
        </p:txBody>
      </p:sp>
      <p:sp>
        <p:nvSpPr>
          <p:cNvPr id="41" name="Flowchart: Magnetic Disk 40">
            <a:extLst>
              <a:ext uri="{FF2B5EF4-FFF2-40B4-BE49-F238E27FC236}">
                <a16:creationId xmlns:a16="http://schemas.microsoft.com/office/drawing/2014/main" id="{6824B67D-8335-79B2-0541-4DD688AD1C3B}"/>
              </a:ext>
            </a:extLst>
          </p:cNvPr>
          <p:cNvSpPr/>
          <p:nvPr/>
        </p:nvSpPr>
        <p:spPr>
          <a:xfrm>
            <a:off x="423947" y="3810661"/>
            <a:ext cx="880098" cy="551720"/>
          </a:xfrm>
          <a:prstGeom prst="flowChartMagneticDisk">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VMGS Disk</a:t>
            </a:r>
          </a:p>
        </p:txBody>
      </p:sp>
      <p:sp>
        <p:nvSpPr>
          <p:cNvPr id="43" name="Flowchart: Magnetic Disk 42">
            <a:extLst>
              <a:ext uri="{FF2B5EF4-FFF2-40B4-BE49-F238E27FC236}">
                <a16:creationId xmlns:a16="http://schemas.microsoft.com/office/drawing/2014/main" id="{187B8C19-024B-20DA-F079-9756B71524A3}"/>
              </a:ext>
            </a:extLst>
          </p:cNvPr>
          <p:cNvSpPr/>
          <p:nvPr/>
        </p:nvSpPr>
        <p:spPr>
          <a:xfrm>
            <a:off x="423947" y="2244280"/>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Temp Disk</a:t>
            </a:r>
          </a:p>
        </p:txBody>
      </p:sp>
      <p:cxnSp>
        <p:nvCxnSpPr>
          <p:cNvPr id="45" name="Straight Arrow Connector 44">
            <a:extLst>
              <a:ext uri="{FF2B5EF4-FFF2-40B4-BE49-F238E27FC236}">
                <a16:creationId xmlns:a16="http://schemas.microsoft.com/office/drawing/2014/main" id="{B725E23C-13CF-2DC1-F094-29593DB2C665}"/>
              </a:ext>
            </a:extLst>
          </p:cNvPr>
          <p:cNvCxnSpPr>
            <a:cxnSpLocks/>
            <a:stCxn id="41" idx="4"/>
            <a:endCxn id="24" idx="1"/>
          </p:cNvCxnSpPr>
          <p:nvPr/>
        </p:nvCxnSpPr>
        <p:spPr>
          <a:xfrm flipV="1">
            <a:off x="1304045" y="4084568"/>
            <a:ext cx="740196" cy="19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Flowchart: Magnetic Disk 48">
            <a:extLst>
              <a:ext uri="{FF2B5EF4-FFF2-40B4-BE49-F238E27FC236}">
                <a16:creationId xmlns:a16="http://schemas.microsoft.com/office/drawing/2014/main" id="{1636AD51-0CDC-179A-1F6F-BCF53DAF8871}"/>
              </a:ext>
            </a:extLst>
          </p:cNvPr>
          <p:cNvSpPr/>
          <p:nvPr/>
        </p:nvSpPr>
        <p:spPr>
          <a:xfrm>
            <a:off x="414020" y="1828036"/>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Disk</a:t>
            </a:r>
          </a:p>
        </p:txBody>
      </p:sp>
      <p:sp>
        <p:nvSpPr>
          <p:cNvPr id="56" name="TextBox 55">
            <a:extLst>
              <a:ext uri="{FF2B5EF4-FFF2-40B4-BE49-F238E27FC236}">
                <a16:creationId xmlns:a16="http://schemas.microsoft.com/office/drawing/2014/main" id="{C77FD7FF-CFE0-B3A7-F9DE-905EE61EB85A}"/>
              </a:ext>
            </a:extLst>
          </p:cNvPr>
          <p:cNvSpPr txBox="1"/>
          <p:nvPr/>
        </p:nvSpPr>
        <p:spPr>
          <a:xfrm>
            <a:off x="457977" y="4471322"/>
            <a:ext cx="1086722"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Contains firmware state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UEFI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1">
                <a:ln>
                  <a:noFill/>
                </a:ln>
                <a:solidFill>
                  <a:prstClr val="black"/>
                </a:solidFill>
                <a:effectLst/>
                <a:uLnTx/>
                <a:uFillTx/>
                <a:latin typeface="Segoe UI"/>
                <a:ea typeface="+mn-ea"/>
                <a:cs typeface="+mn-cs"/>
              </a:rPr>
              <a:t>vTPM</a:t>
            </a:r>
          </a:p>
        </p:txBody>
      </p:sp>
      <p:pic>
        <p:nvPicPr>
          <p:cNvPr id="73" name="lock 2" descr="lock">
            <a:extLst>
              <a:ext uri="{FF2B5EF4-FFF2-40B4-BE49-F238E27FC236}">
                <a16:creationId xmlns:a16="http://schemas.microsoft.com/office/drawing/2014/main" id="{B1026C09-37AF-E484-BE56-62A507CAD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777" y="4176909"/>
            <a:ext cx="235573" cy="235573"/>
          </a:xfrm>
          <a:prstGeom prst="rect">
            <a:avLst/>
          </a:prstGeom>
        </p:spPr>
      </p:pic>
      <p:pic>
        <p:nvPicPr>
          <p:cNvPr id="79" name="lock 2" descr="lock">
            <a:extLst>
              <a:ext uri="{FF2B5EF4-FFF2-40B4-BE49-F238E27FC236}">
                <a16:creationId xmlns:a16="http://schemas.microsoft.com/office/drawing/2014/main" id="{FA8593DA-B862-0DEB-B505-6AACC0537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126" y="2951798"/>
            <a:ext cx="235573" cy="235573"/>
          </a:xfrm>
          <a:prstGeom prst="rect">
            <a:avLst/>
          </a:prstGeom>
        </p:spPr>
      </p:pic>
      <p:sp>
        <p:nvSpPr>
          <p:cNvPr id="6" name="Rectangle: Rounded Corners 9">
            <a:extLst>
              <a:ext uri="{FF2B5EF4-FFF2-40B4-BE49-F238E27FC236}">
                <a16:creationId xmlns:a16="http://schemas.microsoft.com/office/drawing/2014/main" id="{A6A0E74C-9DE6-59ED-CD96-660F25BCB5AD}"/>
              </a:ext>
            </a:extLst>
          </p:cNvPr>
          <p:cNvSpPr/>
          <p:nvPr/>
        </p:nvSpPr>
        <p:spPr bwMode="auto">
          <a:xfrm flipH="1">
            <a:off x="6203758" y="4196078"/>
            <a:ext cx="914361" cy="672259"/>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488DCE50-26DA-B933-AE6C-7077A51452B9}"/>
              </a:ext>
            </a:extLst>
          </p:cNvPr>
          <p:cNvCxnSpPr>
            <a:cxnSpLocks/>
          </p:cNvCxnSpPr>
          <p:nvPr/>
        </p:nvCxnSpPr>
        <p:spPr>
          <a:xfrm flipH="1" flipV="1">
            <a:off x="6211056" y="3967934"/>
            <a:ext cx="4427207" cy="6049"/>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B20035-0165-AC3C-F90D-8AA93F8F2E6E}"/>
              </a:ext>
            </a:extLst>
          </p:cNvPr>
          <p:cNvSpPr txBox="1"/>
          <p:nvPr/>
        </p:nvSpPr>
        <p:spPr>
          <a:xfrm>
            <a:off x="6069165" y="3667928"/>
            <a:ext cx="38249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VTL2</a:t>
            </a:r>
          </a:p>
        </p:txBody>
      </p:sp>
      <p:sp>
        <p:nvSpPr>
          <p:cNvPr id="31" name="Rectangle 30">
            <a:extLst>
              <a:ext uri="{FF2B5EF4-FFF2-40B4-BE49-F238E27FC236}">
                <a16:creationId xmlns:a16="http://schemas.microsoft.com/office/drawing/2014/main" id="{DF105445-EA2E-6563-984E-9E9FAB204927}"/>
              </a:ext>
            </a:extLst>
          </p:cNvPr>
          <p:cNvSpPr/>
          <p:nvPr/>
        </p:nvSpPr>
        <p:spPr>
          <a:xfrm>
            <a:off x="7330935" y="4426865"/>
            <a:ext cx="2566714"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Guest firmware and initialize.</a:t>
            </a:r>
          </a:p>
        </p:txBody>
      </p:sp>
      <p:sp>
        <p:nvSpPr>
          <p:cNvPr id="36" name="Oval 35">
            <a:extLst>
              <a:ext uri="{FF2B5EF4-FFF2-40B4-BE49-F238E27FC236}">
                <a16:creationId xmlns:a16="http://schemas.microsoft.com/office/drawing/2014/main" id="{C456EBD7-6BE4-70CA-D33F-7213F2E2AC9A}"/>
              </a:ext>
            </a:extLst>
          </p:cNvPr>
          <p:cNvSpPr/>
          <p:nvPr/>
        </p:nvSpPr>
        <p:spPr bwMode="auto">
          <a:xfrm>
            <a:off x="7162831" y="4552197"/>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1</a:t>
            </a:r>
          </a:p>
        </p:txBody>
      </p:sp>
      <p:sp>
        <p:nvSpPr>
          <p:cNvPr id="42" name="Rectangle 41">
            <a:extLst>
              <a:ext uri="{FF2B5EF4-FFF2-40B4-BE49-F238E27FC236}">
                <a16:creationId xmlns:a16="http://schemas.microsoft.com/office/drawing/2014/main" id="{0DF5B3B6-5BAD-B3DD-8116-76B13F4BB699}"/>
              </a:ext>
            </a:extLst>
          </p:cNvPr>
          <p:cNvSpPr/>
          <p:nvPr/>
        </p:nvSpPr>
        <p:spPr>
          <a:xfrm>
            <a:off x="7297735" y="2283449"/>
            <a:ext cx="3904100"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Application can optionally perform TPM attestation to onboard additional secrets to CVM.</a:t>
            </a:r>
          </a:p>
        </p:txBody>
      </p:sp>
      <p:sp>
        <p:nvSpPr>
          <p:cNvPr id="46" name="Oval 45">
            <a:extLst>
              <a:ext uri="{FF2B5EF4-FFF2-40B4-BE49-F238E27FC236}">
                <a16:creationId xmlns:a16="http://schemas.microsoft.com/office/drawing/2014/main" id="{F98DEF54-E636-971E-8C25-683FAA418BCD}"/>
              </a:ext>
            </a:extLst>
          </p:cNvPr>
          <p:cNvSpPr/>
          <p:nvPr/>
        </p:nvSpPr>
        <p:spPr bwMode="auto">
          <a:xfrm>
            <a:off x="7137664" y="2373451"/>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5</a:t>
            </a:r>
          </a:p>
        </p:txBody>
      </p:sp>
      <p:sp>
        <p:nvSpPr>
          <p:cNvPr id="48" name="Rectangle 47">
            <a:extLst>
              <a:ext uri="{FF2B5EF4-FFF2-40B4-BE49-F238E27FC236}">
                <a16:creationId xmlns:a16="http://schemas.microsoft.com/office/drawing/2014/main" id="{1498F3D6-D1B4-D499-F066-4168552A87B3}"/>
              </a:ext>
            </a:extLst>
          </p:cNvPr>
          <p:cNvSpPr/>
          <p:nvPr/>
        </p:nvSpPr>
        <p:spPr>
          <a:xfrm>
            <a:off x="7319784" y="3565209"/>
            <a:ext cx="3655833"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Request attestation token and VMGS key</a:t>
            </a:r>
          </a:p>
        </p:txBody>
      </p:sp>
      <p:sp>
        <p:nvSpPr>
          <p:cNvPr id="51" name="Oval 50">
            <a:extLst>
              <a:ext uri="{FF2B5EF4-FFF2-40B4-BE49-F238E27FC236}">
                <a16:creationId xmlns:a16="http://schemas.microsoft.com/office/drawing/2014/main" id="{F9D54BB3-BE2B-009C-D024-03A675535024}"/>
              </a:ext>
            </a:extLst>
          </p:cNvPr>
          <p:cNvSpPr/>
          <p:nvPr/>
        </p:nvSpPr>
        <p:spPr bwMode="auto">
          <a:xfrm>
            <a:off x="7155382" y="36778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2</a:t>
            </a:r>
          </a:p>
        </p:txBody>
      </p:sp>
      <p:pic>
        <p:nvPicPr>
          <p:cNvPr id="63" name="Graphic 62" descr="Cloud with solid fill">
            <a:extLst>
              <a:ext uri="{FF2B5EF4-FFF2-40B4-BE49-F238E27FC236}">
                <a16:creationId xmlns:a16="http://schemas.microsoft.com/office/drawing/2014/main" id="{5F4320B6-5AD5-94A0-D617-F380880FA7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1645" y="3284258"/>
            <a:ext cx="1161947" cy="1161947"/>
          </a:xfrm>
          <a:prstGeom prst="rect">
            <a:avLst/>
          </a:prstGeom>
        </p:spPr>
      </p:pic>
      <p:pic>
        <p:nvPicPr>
          <p:cNvPr id="54" name="x__x0000_i1034">
            <a:extLst>
              <a:ext uri="{FF2B5EF4-FFF2-40B4-BE49-F238E27FC236}">
                <a16:creationId xmlns:a16="http://schemas.microsoft.com/office/drawing/2014/main" id="{C1D7040C-85EF-1D4B-008B-02BBD67345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955995" y="3799105"/>
            <a:ext cx="285463" cy="2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8E98EA25-3C99-EC54-DC6F-0F6ABB7C4D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9502" y="3762963"/>
            <a:ext cx="327733" cy="330225"/>
          </a:xfrm>
          <a:prstGeom prst="rect">
            <a:avLst/>
          </a:prstGeom>
        </p:spPr>
      </p:pic>
      <p:sp>
        <p:nvSpPr>
          <p:cNvPr id="67" name="Rectangle 66">
            <a:extLst>
              <a:ext uri="{FF2B5EF4-FFF2-40B4-BE49-F238E27FC236}">
                <a16:creationId xmlns:a16="http://schemas.microsoft.com/office/drawing/2014/main" id="{01EC346F-8A71-0509-BFA8-C311F3F92377}"/>
              </a:ext>
            </a:extLst>
          </p:cNvPr>
          <p:cNvSpPr/>
          <p:nvPr/>
        </p:nvSpPr>
        <p:spPr>
          <a:xfrm>
            <a:off x="10820252" y="4132630"/>
            <a:ext cx="1086722"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MAA | KMS</a:t>
            </a:r>
          </a:p>
        </p:txBody>
      </p:sp>
      <p:sp>
        <p:nvSpPr>
          <p:cNvPr id="70" name="Rectangle: Rounded Corners 9">
            <a:extLst>
              <a:ext uri="{FF2B5EF4-FFF2-40B4-BE49-F238E27FC236}">
                <a16:creationId xmlns:a16="http://schemas.microsoft.com/office/drawing/2014/main" id="{EC2302F0-28B7-C01F-F217-315F373E29F6}"/>
              </a:ext>
            </a:extLst>
          </p:cNvPr>
          <p:cNvSpPr/>
          <p:nvPr/>
        </p:nvSpPr>
        <p:spPr bwMode="auto">
          <a:xfrm flipH="1">
            <a:off x="6175077" y="3021435"/>
            <a:ext cx="914361" cy="48035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F2E952EC-0C17-1B23-2E4D-F22E4389AA10}"/>
              </a:ext>
            </a:extLst>
          </p:cNvPr>
          <p:cNvSpPr/>
          <p:nvPr/>
        </p:nvSpPr>
        <p:spPr>
          <a:xfrm>
            <a:off x="7304919" y="312102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Load guest </a:t>
            </a:r>
            <a:r>
              <a:rPr kumimoji="0" lang="en-US" sz="1200" b="0" i="0" u="none" strike="noStrike" kern="1200" cap="none" spc="0" normalizeH="0" baseline="0" noProof="1">
                <a:ln>
                  <a:noFill/>
                </a:ln>
                <a:solidFill>
                  <a:prstClr val="black"/>
                </a:solidFill>
                <a:effectLst/>
                <a:uLnTx/>
                <a:uFillTx/>
                <a:latin typeface="Segoe UI" panose="020B0502040204020203" pitchFamily="34" charset="0"/>
                <a:ea typeface="+mn-ea"/>
                <a:cs typeface="Segoe UI" panose="020B0502040204020203" pitchFamily="34" charset="0"/>
              </a:rPr>
              <a:t>bootmanager</a:t>
            </a:r>
          </a:p>
        </p:txBody>
      </p:sp>
      <p:sp>
        <p:nvSpPr>
          <p:cNvPr id="75" name="Oval 74">
            <a:extLst>
              <a:ext uri="{FF2B5EF4-FFF2-40B4-BE49-F238E27FC236}">
                <a16:creationId xmlns:a16="http://schemas.microsoft.com/office/drawing/2014/main" id="{6EAF9EE6-76DC-9230-C97A-68127D7288AE}"/>
              </a:ext>
            </a:extLst>
          </p:cNvPr>
          <p:cNvSpPr/>
          <p:nvPr/>
        </p:nvSpPr>
        <p:spPr bwMode="auto">
          <a:xfrm>
            <a:off x="7148815" y="3207600"/>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3</a:t>
            </a:r>
          </a:p>
        </p:txBody>
      </p:sp>
      <p:sp>
        <p:nvSpPr>
          <p:cNvPr id="77" name="Rectangle: Rounded Corners 9">
            <a:extLst>
              <a:ext uri="{FF2B5EF4-FFF2-40B4-BE49-F238E27FC236}">
                <a16:creationId xmlns:a16="http://schemas.microsoft.com/office/drawing/2014/main" id="{FED81B8C-1AA7-E5AA-EF34-9255A847D463}"/>
              </a:ext>
            </a:extLst>
          </p:cNvPr>
          <p:cNvSpPr/>
          <p:nvPr/>
        </p:nvSpPr>
        <p:spPr bwMode="auto">
          <a:xfrm flipH="1">
            <a:off x="6186354" y="2759698"/>
            <a:ext cx="914361" cy="18212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79">
            <a:extLst>
              <a:ext uri="{FF2B5EF4-FFF2-40B4-BE49-F238E27FC236}">
                <a16:creationId xmlns:a16="http://schemas.microsoft.com/office/drawing/2014/main" id="{5BFF429A-B355-9BFD-BB66-89D7FFDE79F3}"/>
              </a:ext>
            </a:extLst>
          </p:cNvPr>
          <p:cNvSpPr/>
          <p:nvPr/>
        </p:nvSpPr>
        <p:spPr>
          <a:xfrm>
            <a:off x="7297735" y="266075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TPM unseal and OS boot</a:t>
            </a:r>
          </a:p>
        </p:txBody>
      </p:sp>
      <p:sp>
        <p:nvSpPr>
          <p:cNvPr id="82" name="Oval 81">
            <a:extLst>
              <a:ext uri="{FF2B5EF4-FFF2-40B4-BE49-F238E27FC236}">
                <a16:creationId xmlns:a16="http://schemas.microsoft.com/office/drawing/2014/main" id="{B5A7B625-179F-3EF6-0D77-33D51B4A5940}"/>
              </a:ext>
            </a:extLst>
          </p:cNvPr>
          <p:cNvSpPr/>
          <p:nvPr/>
        </p:nvSpPr>
        <p:spPr bwMode="auto">
          <a:xfrm>
            <a:off x="7155394" y="27576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Semibold"/>
                <a:ea typeface="Segoe UI" pitchFamily="34" charset="0"/>
                <a:cs typeface="Segoe UI" pitchFamily="34" charset="0"/>
              </a:rPr>
              <a:t>4</a:t>
            </a:r>
          </a:p>
        </p:txBody>
      </p:sp>
      <p:sp>
        <p:nvSpPr>
          <p:cNvPr id="84" name="Rectangle: Rounded Corners 9">
            <a:extLst>
              <a:ext uri="{FF2B5EF4-FFF2-40B4-BE49-F238E27FC236}">
                <a16:creationId xmlns:a16="http://schemas.microsoft.com/office/drawing/2014/main" id="{7785F581-C417-B806-2A23-09FA9B2F7F5D}"/>
              </a:ext>
            </a:extLst>
          </p:cNvPr>
          <p:cNvSpPr/>
          <p:nvPr/>
        </p:nvSpPr>
        <p:spPr bwMode="auto">
          <a:xfrm flipH="1">
            <a:off x="6184036" y="2352496"/>
            <a:ext cx="914361" cy="280057"/>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4" name="Arrow: Up 113">
            <a:extLst>
              <a:ext uri="{FF2B5EF4-FFF2-40B4-BE49-F238E27FC236}">
                <a16:creationId xmlns:a16="http://schemas.microsoft.com/office/drawing/2014/main" id="{1DB299A3-5599-EB71-5527-5E5F305550FE}"/>
              </a:ext>
            </a:extLst>
          </p:cNvPr>
          <p:cNvSpPr/>
          <p:nvPr/>
        </p:nvSpPr>
        <p:spPr bwMode="auto">
          <a:xfrm>
            <a:off x="6991153" y="5125313"/>
            <a:ext cx="353798" cy="642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2E4DA96A-441F-1E48-540F-A0F944090A89}"/>
              </a:ext>
            </a:extLst>
          </p:cNvPr>
          <p:cNvSpPr txBox="1"/>
          <p:nvPr/>
        </p:nvSpPr>
        <p:spPr>
          <a:xfrm>
            <a:off x="7447722" y="5379602"/>
            <a:ext cx="393124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CVM Deployment</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50FF173F-3C31-BD04-15B3-8FA5A89542CF}"/>
              </a:ext>
            </a:extLst>
          </p:cNvPr>
          <p:cNvCxnSpPr>
            <a:cxnSpLocks/>
            <a:stCxn id="18" idx="0"/>
          </p:cNvCxnSpPr>
          <p:nvPr/>
        </p:nvCxnSpPr>
        <p:spPr>
          <a:xfrm flipV="1">
            <a:off x="5419932" y="2458619"/>
            <a:ext cx="0" cy="1490886"/>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46DA57C-8DD2-808F-CB6D-47BEB7C1C85D}"/>
              </a:ext>
            </a:extLst>
          </p:cNvPr>
          <p:cNvSpPr txBox="1"/>
          <p:nvPr/>
        </p:nvSpPr>
        <p:spPr>
          <a:xfrm>
            <a:off x="2413000" y="870207"/>
            <a:ext cx="736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Provisioning and deployment flows.</a:t>
            </a:r>
          </a:p>
        </p:txBody>
      </p:sp>
      <p:sp>
        <p:nvSpPr>
          <p:cNvPr id="4" name="Oval 3">
            <a:extLst>
              <a:ext uri="{FF2B5EF4-FFF2-40B4-BE49-F238E27FC236}">
                <a16:creationId xmlns:a16="http://schemas.microsoft.com/office/drawing/2014/main" id="{E855CC18-FF5C-5391-EA15-503E033083A2}"/>
              </a:ext>
            </a:extLst>
          </p:cNvPr>
          <p:cNvSpPr/>
          <p:nvPr/>
        </p:nvSpPr>
        <p:spPr bwMode="auto">
          <a:xfrm>
            <a:off x="5157777" y="2379782"/>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0" name="TextBox 9">
            <a:extLst>
              <a:ext uri="{FF2B5EF4-FFF2-40B4-BE49-F238E27FC236}">
                <a16:creationId xmlns:a16="http://schemas.microsoft.com/office/drawing/2014/main" id="{39C3356E-D470-06FE-3BC8-BC3B1D8A9B55}"/>
              </a:ext>
            </a:extLst>
          </p:cNvPr>
          <p:cNvSpPr txBox="1"/>
          <p:nvPr/>
        </p:nvSpPr>
        <p:spPr>
          <a:xfrm>
            <a:off x="2297372" y="6034515"/>
            <a:ext cx="387770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HW </a:t>
            </a:r>
            <a:r>
              <a:rPr kumimoji="0" lang="en-US" sz="1400" b="0" i="0" u="none" strike="noStrike" kern="1200" cap="none" spc="0" normalizeH="0" baseline="0" noProof="1">
                <a:ln>
                  <a:noFill/>
                </a:ln>
                <a:solidFill>
                  <a:prstClr val="black"/>
                </a:solidFill>
                <a:effectLst/>
                <a:uLnTx/>
                <a:uFillTx/>
                <a:latin typeface="Segoe UI"/>
                <a:ea typeface="+mn-ea"/>
                <a:cs typeface="+mn-cs"/>
              </a:rPr>
              <a:t>RoT</a:t>
            </a:r>
            <a:r>
              <a:rPr kumimoji="0" lang="en-US" sz="1400" b="0" i="0" u="none" strike="noStrike" kern="1200" cap="none" spc="0" normalizeH="0" baseline="0" noProof="0">
                <a:ln>
                  <a:noFill/>
                </a:ln>
                <a:solidFill>
                  <a:prstClr val="black"/>
                </a:solidFill>
                <a:effectLst/>
                <a:uLnTx/>
                <a:uFillTx/>
                <a:latin typeface="Segoe UI"/>
                <a:ea typeface="+mn-ea"/>
                <a:cs typeface="+mn-cs"/>
              </a:rPr>
              <a:t> anchors trust back to HW manufacturer</a:t>
            </a:r>
          </a:p>
        </p:txBody>
      </p:sp>
      <p:sp>
        <p:nvSpPr>
          <p:cNvPr id="25" name="TextBox 24">
            <a:extLst>
              <a:ext uri="{FF2B5EF4-FFF2-40B4-BE49-F238E27FC236}">
                <a16:creationId xmlns:a16="http://schemas.microsoft.com/office/drawing/2014/main" id="{A5EDD161-908F-394A-DC2F-1CDCADB9BEF7}"/>
              </a:ext>
            </a:extLst>
          </p:cNvPr>
          <p:cNvSpPr txBox="1"/>
          <p:nvPr/>
        </p:nvSpPr>
        <p:spPr>
          <a:xfrm>
            <a:off x="577881" y="154440"/>
            <a:ext cx="97427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a:rPr>
              <a:t>Confidential VMs – Hardware based isolation</a:t>
            </a:r>
          </a:p>
        </p:txBody>
      </p:sp>
    </p:spTree>
    <p:extLst>
      <p:ext uri="{BB962C8B-B14F-4D97-AF65-F5344CB8AC3E}">
        <p14:creationId xmlns:p14="http://schemas.microsoft.com/office/powerpoint/2010/main" val="1681412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50"/>
                                        <p:tgtEl>
                                          <p:spTgt spid="127"/>
                                        </p:tgtEl>
                                      </p:cBhvr>
                                    </p:animEffect>
                                  </p:childTnLst>
                                </p:cTn>
                              </p:par>
                              <p:par>
                                <p:cTn id="8" presetID="42" presetClass="path" presetSubtype="0" decel="100000" fill="hold" grpId="1" nodeType="withEffect">
                                  <p:stCondLst>
                                    <p:cond delay="0"/>
                                  </p:stCondLst>
                                  <p:childTnLst>
                                    <p:animMotion origin="layout" path="M 0 -3.7037E-6 L 0 0.0257 " pathEditMode="relative" rAng="0" ptsTypes="AA">
                                      <p:cBhvr>
                                        <p:cTn id="9" dur="450" spd="-100000" fill="hold"/>
                                        <p:tgtEl>
                                          <p:spTgt spid="127"/>
                                        </p:tgtEl>
                                        <p:attrNameLst>
                                          <p:attrName>ppt_x</p:attrName>
                                          <p:attrName>ppt_y</p:attrName>
                                        </p:attrNameLst>
                                      </p:cBhvr>
                                      <p:rCtr x="0" y="1273"/>
                                    </p:animMotion>
                                  </p:childTnLst>
                                </p:cTn>
                              </p:par>
                            </p:childTnLst>
                          </p:cTn>
                        </p:par>
                        <p:par>
                          <p:cTn id="10" fill="hold">
                            <p:stCondLst>
                              <p:cond delay="450"/>
                            </p:stCondLst>
                            <p:childTnLst>
                              <p:par>
                                <p:cTn id="11" presetID="10"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par>
                          <p:cTn id="14" fill="hold">
                            <p:stCondLst>
                              <p:cond delay="950"/>
                            </p:stCondLst>
                            <p:childTnLst>
                              <p:par>
                                <p:cTn id="15" presetID="10" presetClass="entr" presetSubtype="0"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fade">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 presetClass="entr" presetSubtype="0" fill="hold"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p:bldP spid="36" grpId="0" animBg="1"/>
      <p:bldP spid="42" grpId="0"/>
      <p:bldP spid="46" grpId="0" animBg="1"/>
      <p:bldP spid="48" grpId="0"/>
      <p:bldP spid="51" grpId="0" animBg="1"/>
      <p:bldP spid="67" grpId="0"/>
      <p:bldP spid="70" grpId="0" animBg="1"/>
      <p:bldP spid="72" grpId="0"/>
      <p:bldP spid="75" grpId="0" animBg="1"/>
      <p:bldP spid="77" grpId="0" animBg="1"/>
      <p:bldP spid="80" grpId="0"/>
      <p:bldP spid="82" grpId="0" animBg="1"/>
      <p:bldP spid="84" grpId="0" animBg="1"/>
      <p:bldP spid="114" grpId="0" animBg="1"/>
      <p:bldP spid="115" grpId="0"/>
      <p:bldP spid="127" grpId="0"/>
      <p:bldP spid="127" grpId="1"/>
      <p:bldP spid="4" grpId="0" animBg="1"/>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906370" y="1620423"/>
            <a:ext cx="4434840" cy="2746951"/>
          </a:xfrm>
          <a:prstGeom prst="rect">
            <a:avLst/>
          </a:prstGeom>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Confidential VM</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9406" y="1460513"/>
            <a:ext cx="393897" cy="393897"/>
          </a:xfrm>
          <a:prstGeom prst="rect">
            <a:avLst/>
          </a:prstGeom>
        </p:spPr>
      </p:pic>
      <p:sp>
        <p:nvSpPr>
          <p:cNvPr id="185" name="Rectangle 184">
            <a:extLst>
              <a:ext uri="{FF2B5EF4-FFF2-40B4-BE49-F238E27FC236}">
                <a16:creationId xmlns:a16="http://schemas.microsoft.com/office/drawing/2014/main" id="{22E410DB-B1E0-4B17-842A-BE460B28DE1C}"/>
              </a:ext>
            </a:extLst>
          </p:cNvPr>
          <p:cNvSpPr/>
          <p:nvPr/>
        </p:nvSpPr>
        <p:spPr>
          <a:xfrm>
            <a:off x="1906030" y="4968053"/>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915555" y="4471322"/>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906030" y="4564037"/>
            <a:ext cx="4425655"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24" name="Rectangle 23">
            <a:extLst>
              <a:ext uri="{FF2B5EF4-FFF2-40B4-BE49-F238E27FC236}">
                <a16:creationId xmlns:a16="http://schemas.microsoft.com/office/drawing/2014/main" id="{D5978291-ED68-4FC3-8F09-4A431E464008}"/>
              </a:ext>
            </a:extLst>
          </p:cNvPr>
          <p:cNvSpPr/>
          <p:nvPr/>
        </p:nvSpPr>
        <p:spPr>
          <a:xfrm>
            <a:off x="2044241" y="3914967"/>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Host Compatibility Layer</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906030" y="5376500"/>
            <a:ext cx="4435180" cy="530871"/>
            <a:chOff x="6890624" y="5804626"/>
            <a:chExt cx="4435180" cy="53087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443518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0757180" y="5804627"/>
              <a:ext cx="568624" cy="530870"/>
              <a:chOff x="4815513" y="5804627"/>
              <a:chExt cx="568624" cy="530870"/>
            </a:xfrm>
          </p:grpSpPr>
          <p:sp>
            <p:nvSpPr>
              <p:cNvPr id="7" name="Rectangle 6">
                <a:extLst>
                  <a:ext uri="{FF2B5EF4-FFF2-40B4-BE49-F238E27FC236}">
                    <a16:creationId xmlns:a16="http://schemas.microsoft.com/office/drawing/2014/main" id="{895F8DDD-B57F-824B-4F18-0D535AFFEC15}"/>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4154339" y="5426043"/>
            <a:ext cx="770485" cy="431783"/>
          </a:xfrm>
          <a:prstGeom prst="rect">
            <a:avLst/>
          </a:prstGeom>
        </p:spPr>
      </p:pic>
      <p:sp>
        <p:nvSpPr>
          <p:cNvPr id="18" name="Rectangle 17">
            <a:extLst>
              <a:ext uri="{FF2B5EF4-FFF2-40B4-BE49-F238E27FC236}">
                <a16:creationId xmlns:a16="http://schemas.microsoft.com/office/drawing/2014/main" id="{2BE49A8C-B6BC-81AE-7FC9-42D6360483A5}"/>
              </a:ext>
            </a:extLst>
          </p:cNvPr>
          <p:cNvSpPr/>
          <p:nvPr/>
        </p:nvSpPr>
        <p:spPr>
          <a:xfrm>
            <a:off x="4921256" y="3949505"/>
            <a:ext cx="997352" cy="270126"/>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dirty="0">
                <a:ln>
                  <a:noFill/>
                </a:ln>
                <a:solidFill>
                  <a:srgbClr val="FFFFFF"/>
                </a:solidFill>
                <a:effectLst/>
                <a:uLnTx/>
                <a:uFillTx/>
                <a:latin typeface="Segoe UI Semibold"/>
                <a:ea typeface="+mn-ea"/>
                <a:cs typeface="+mn-cs"/>
              </a:rPr>
              <a:t>vTPM</a:t>
            </a:r>
            <a:endParaRPr kumimoji="0" lang="en-US" sz="1372" b="0" i="0" u="none" strike="noStrike" kern="0" cap="none" spc="0" normalizeH="0" baseline="0" noProof="0" dirty="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BFCF90B-CE6B-F2C1-4F64-CD115BB952B5}"/>
              </a:ext>
            </a:extLst>
          </p:cNvPr>
          <p:cNvSpPr/>
          <p:nvPr/>
        </p:nvSpPr>
        <p:spPr>
          <a:xfrm>
            <a:off x="2044241" y="3312038"/>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UEFI</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431D1073-61A0-515A-4AAF-C945B2BEB93A}"/>
              </a:ext>
            </a:extLst>
          </p:cNvPr>
          <p:cNvCxnSpPr>
            <a:cxnSpLocks/>
          </p:cNvCxnSpPr>
          <p:nvPr/>
        </p:nvCxnSpPr>
        <p:spPr>
          <a:xfrm>
            <a:off x="1993612" y="3776230"/>
            <a:ext cx="4279633"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2B083-9CB5-6419-36EA-18BF6D472812}"/>
              </a:ext>
            </a:extLst>
          </p:cNvPr>
          <p:cNvSpPr/>
          <p:nvPr/>
        </p:nvSpPr>
        <p:spPr>
          <a:xfrm>
            <a:off x="2044241" y="2740561"/>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OS</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59F87D0-9649-8C9A-12F1-6062241A5977}"/>
              </a:ext>
            </a:extLst>
          </p:cNvPr>
          <p:cNvSpPr/>
          <p:nvPr/>
        </p:nvSpPr>
        <p:spPr>
          <a:xfrm>
            <a:off x="2060109" y="2278482"/>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Application</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BFE51EC7-3532-A520-64F3-6DD6894DF7CC}"/>
              </a:ext>
            </a:extLst>
          </p:cNvPr>
          <p:cNvCxnSpPr>
            <a:cxnSpLocks/>
            <a:stCxn id="39" idx="4"/>
            <a:endCxn id="28" idx="1"/>
          </p:cNvCxnSpPr>
          <p:nvPr/>
        </p:nvCxnSpPr>
        <p:spPr>
          <a:xfrm flipV="1">
            <a:off x="1304045" y="2910162"/>
            <a:ext cx="740196" cy="7388"/>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39" name="Flowchart: Magnetic Disk 38">
            <a:extLst>
              <a:ext uri="{FF2B5EF4-FFF2-40B4-BE49-F238E27FC236}">
                <a16:creationId xmlns:a16="http://schemas.microsoft.com/office/drawing/2014/main" id="{3A7BCF24-9401-6BB2-D360-B6586A1A15D9}"/>
              </a:ext>
            </a:extLst>
          </p:cNvPr>
          <p:cNvSpPr/>
          <p:nvPr/>
        </p:nvSpPr>
        <p:spPr>
          <a:xfrm>
            <a:off x="423947" y="2641690"/>
            <a:ext cx="880098" cy="55172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 Disk</a:t>
            </a:r>
          </a:p>
        </p:txBody>
      </p:sp>
      <p:sp>
        <p:nvSpPr>
          <p:cNvPr id="41" name="Flowchart: Magnetic Disk 40">
            <a:extLst>
              <a:ext uri="{FF2B5EF4-FFF2-40B4-BE49-F238E27FC236}">
                <a16:creationId xmlns:a16="http://schemas.microsoft.com/office/drawing/2014/main" id="{6824B67D-8335-79B2-0541-4DD688AD1C3B}"/>
              </a:ext>
            </a:extLst>
          </p:cNvPr>
          <p:cNvSpPr/>
          <p:nvPr/>
        </p:nvSpPr>
        <p:spPr>
          <a:xfrm>
            <a:off x="423947" y="3810661"/>
            <a:ext cx="880098" cy="551720"/>
          </a:xfrm>
          <a:prstGeom prst="flowChartMagneticDisk">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VMGS Disk</a:t>
            </a:r>
          </a:p>
        </p:txBody>
      </p:sp>
      <p:sp>
        <p:nvSpPr>
          <p:cNvPr id="43" name="Flowchart: Magnetic Disk 42">
            <a:extLst>
              <a:ext uri="{FF2B5EF4-FFF2-40B4-BE49-F238E27FC236}">
                <a16:creationId xmlns:a16="http://schemas.microsoft.com/office/drawing/2014/main" id="{187B8C19-024B-20DA-F079-9756B71524A3}"/>
              </a:ext>
            </a:extLst>
          </p:cNvPr>
          <p:cNvSpPr/>
          <p:nvPr/>
        </p:nvSpPr>
        <p:spPr>
          <a:xfrm>
            <a:off x="423947" y="2244280"/>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Temp Disk</a:t>
            </a:r>
          </a:p>
        </p:txBody>
      </p:sp>
      <p:cxnSp>
        <p:nvCxnSpPr>
          <p:cNvPr id="45" name="Straight Arrow Connector 44">
            <a:extLst>
              <a:ext uri="{FF2B5EF4-FFF2-40B4-BE49-F238E27FC236}">
                <a16:creationId xmlns:a16="http://schemas.microsoft.com/office/drawing/2014/main" id="{B725E23C-13CF-2DC1-F094-29593DB2C665}"/>
              </a:ext>
            </a:extLst>
          </p:cNvPr>
          <p:cNvCxnSpPr>
            <a:cxnSpLocks/>
            <a:stCxn id="41" idx="4"/>
            <a:endCxn id="24" idx="1"/>
          </p:cNvCxnSpPr>
          <p:nvPr/>
        </p:nvCxnSpPr>
        <p:spPr>
          <a:xfrm flipV="1">
            <a:off x="1304045" y="4084568"/>
            <a:ext cx="740196" cy="19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Flowchart: Magnetic Disk 48">
            <a:extLst>
              <a:ext uri="{FF2B5EF4-FFF2-40B4-BE49-F238E27FC236}">
                <a16:creationId xmlns:a16="http://schemas.microsoft.com/office/drawing/2014/main" id="{1636AD51-0CDC-179A-1F6F-BCF53DAF8871}"/>
              </a:ext>
            </a:extLst>
          </p:cNvPr>
          <p:cNvSpPr/>
          <p:nvPr/>
        </p:nvSpPr>
        <p:spPr>
          <a:xfrm>
            <a:off x="414020" y="1828036"/>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Disk</a:t>
            </a:r>
          </a:p>
        </p:txBody>
      </p:sp>
      <p:sp>
        <p:nvSpPr>
          <p:cNvPr id="56" name="TextBox 55">
            <a:extLst>
              <a:ext uri="{FF2B5EF4-FFF2-40B4-BE49-F238E27FC236}">
                <a16:creationId xmlns:a16="http://schemas.microsoft.com/office/drawing/2014/main" id="{C77FD7FF-CFE0-B3A7-F9DE-905EE61EB85A}"/>
              </a:ext>
            </a:extLst>
          </p:cNvPr>
          <p:cNvSpPr txBox="1"/>
          <p:nvPr/>
        </p:nvSpPr>
        <p:spPr>
          <a:xfrm>
            <a:off x="457977" y="4471322"/>
            <a:ext cx="1086722"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Contains firmware state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prstClr val="black"/>
                </a:solidFill>
                <a:effectLst/>
                <a:uLnTx/>
                <a:uFillTx/>
                <a:latin typeface="Segoe UI"/>
                <a:ea typeface="+mn-ea"/>
                <a:cs typeface="+mn-cs"/>
              </a:rPr>
              <a:t>UEFI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1">
                <a:ln>
                  <a:noFill/>
                </a:ln>
                <a:solidFill>
                  <a:prstClr val="black"/>
                </a:solidFill>
                <a:effectLst/>
                <a:uLnTx/>
                <a:uFillTx/>
                <a:latin typeface="Segoe UI"/>
                <a:ea typeface="+mn-ea"/>
                <a:cs typeface="+mn-cs"/>
              </a:rPr>
              <a:t>vTPM</a:t>
            </a:r>
          </a:p>
        </p:txBody>
      </p:sp>
      <p:pic>
        <p:nvPicPr>
          <p:cNvPr id="73" name="lock 2" descr="lock">
            <a:extLst>
              <a:ext uri="{FF2B5EF4-FFF2-40B4-BE49-F238E27FC236}">
                <a16:creationId xmlns:a16="http://schemas.microsoft.com/office/drawing/2014/main" id="{B1026C09-37AF-E484-BE56-62A507CAD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777" y="4176909"/>
            <a:ext cx="235573" cy="235573"/>
          </a:xfrm>
          <a:prstGeom prst="rect">
            <a:avLst/>
          </a:prstGeom>
        </p:spPr>
      </p:pic>
      <p:pic>
        <p:nvPicPr>
          <p:cNvPr id="79" name="lock 2" descr="lock">
            <a:extLst>
              <a:ext uri="{FF2B5EF4-FFF2-40B4-BE49-F238E27FC236}">
                <a16:creationId xmlns:a16="http://schemas.microsoft.com/office/drawing/2014/main" id="{FA8593DA-B862-0DEB-B505-6AACC0537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126" y="2951798"/>
            <a:ext cx="235573" cy="235573"/>
          </a:xfrm>
          <a:prstGeom prst="rect">
            <a:avLst/>
          </a:prstGeom>
        </p:spPr>
      </p:pic>
      <p:sp>
        <p:nvSpPr>
          <p:cNvPr id="17" name="TextBox 16">
            <a:extLst>
              <a:ext uri="{FF2B5EF4-FFF2-40B4-BE49-F238E27FC236}">
                <a16:creationId xmlns:a16="http://schemas.microsoft.com/office/drawing/2014/main" id="{59B20035-0165-AC3C-F90D-8AA93F8F2E6E}"/>
              </a:ext>
            </a:extLst>
          </p:cNvPr>
          <p:cNvSpPr txBox="1"/>
          <p:nvPr/>
        </p:nvSpPr>
        <p:spPr>
          <a:xfrm>
            <a:off x="6069165" y="3667928"/>
            <a:ext cx="38249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VTL2</a:t>
            </a:r>
          </a:p>
        </p:txBody>
      </p:sp>
      <p:sp>
        <p:nvSpPr>
          <p:cNvPr id="127" name="TextBox 126">
            <a:extLst>
              <a:ext uri="{FF2B5EF4-FFF2-40B4-BE49-F238E27FC236}">
                <a16:creationId xmlns:a16="http://schemas.microsoft.com/office/drawing/2014/main" id="{446DA57C-8DD2-808F-CB6D-47BEB7C1C85D}"/>
              </a:ext>
            </a:extLst>
          </p:cNvPr>
          <p:cNvSpPr txBox="1"/>
          <p:nvPr/>
        </p:nvSpPr>
        <p:spPr>
          <a:xfrm>
            <a:off x="2413000" y="870207"/>
            <a:ext cx="736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Provisioning and deployment flows.</a:t>
            </a:r>
          </a:p>
        </p:txBody>
      </p:sp>
      <p:sp>
        <p:nvSpPr>
          <p:cNvPr id="10" name="TextBox 9">
            <a:extLst>
              <a:ext uri="{FF2B5EF4-FFF2-40B4-BE49-F238E27FC236}">
                <a16:creationId xmlns:a16="http://schemas.microsoft.com/office/drawing/2014/main" id="{39C3356E-D470-06FE-3BC8-BC3B1D8A9B55}"/>
              </a:ext>
            </a:extLst>
          </p:cNvPr>
          <p:cNvSpPr txBox="1"/>
          <p:nvPr/>
        </p:nvSpPr>
        <p:spPr>
          <a:xfrm>
            <a:off x="2297372" y="6034515"/>
            <a:ext cx="387770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HW </a:t>
            </a:r>
            <a:r>
              <a:rPr kumimoji="0" lang="en-US" sz="1400" b="0" i="0" u="none" strike="noStrike" kern="1200" cap="none" spc="0" normalizeH="0" baseline="0" noProof="1">
                <a:ln>
                  <a:noFill/>
                </a:ln>
                <a:solidFill>
                  <a:prstClr val="black"/>
                </a:solidFill>
                <a:effectLst/>
                <a:uLnTx/>
                <a:uFillTx/>
                <a:latin typeface="Segoe UI"/>
                <a:ea typeface="+mn-ea"/>
                <a:cs typeface="+mn-cs"/>
              </a:rPr>
              <a:t>RoT</a:t>
            </a:r>
            <a:r>
              <a:rPr kumimoji="0" lang="en-US" sz="1400" b="0" i="0" u="none" strike="noStrike" kern="1200" cap="none" spc="0" normalizeH="0" baseline="0" noProof="0">
                <a:ln>
                  <a:noFill/>
                </a:ln>
                <a:solidFill>
                  <a:prstClr val="black"/>
                </a:solidFill>
                <a:effectLst/>
                <a:uLnTx/>
                <a:uFillTx/>
                <a:latin typeface="Segoe UI"/>
                <a:ea typeface="+mn-ea"/>
                <a:cs typeface="+mn-cs"/>
              </a:rPr>
              <a:t> anchors trust back to HW manufacturer</a:t>
            </a:r>
          </a:p>
        </p:txBody>
      </p:sp>
      <p:sp>
        <p:nvSpPr>
          <p:cNvPr id="25" name="TextBox 24">
            <a:extLst>
              <a:ext uri="{FF2B5EF4-FFF2-40B4-BE49-F238E27FC236}">
                <a16:creationId xmlns:a16="http://schemas.microsoft.com/office/drawing/2014/main" id="{A5EDD161-908F-394A-DC2F-1CDCADB9BEF7}"/>
              </a:ext>
            </a:extLst>
          </p:cNvPr>
          <p:cNvSpPr txBox="1"/>
          <p:nvPr/>
        </p:nvSpPr>
        <p:spPr>
          <a:xfrm>
            <a:off x="577881" y="154440"/>
            <a:ext cx="97427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a:rPr>
              <a:t>Confidential VMs – Hardware based isolation</a:t>
            </a:r>
          </a:p>
        </p:txBody>
      </p:sp>
      <p:sp>
        <p:nvSpPr>
          <p:cNvPr id="8" name="Rectangle 7">
            <a:extLst>
              <a:ext uri="{FF2B5EF4-FFF2-40B4-BE49-F238E27FC236}">
                <a16:creationId xmlns:a16="http://schemas.microsoft.com/office/drawing/2014/main" id="{5C74CA64-C5B9-298C-3E24-17A6A241F019}"/>
              </a:ext>
            </a:extLst>
          </p:cNvPr>
          <p:cNvSpPr/>
          <p:nvPr/>
        </p:nvSpPr>
        <p:spPr>
          <a:xfrm>
            <a:off x="7330935" y="4426865"/>
            <a:ext cx="2566714"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Load Guest firmware and initialize.</a:t>
            </a:r>
          </a:p>
        </p:txBody>
      </p:sp>
      <p:sp>
        <p:nvSpPr>
          <p:cNvPr id="12" name="Oval 11">
            <a:extLst>
              <a:ext uri="{FF2B5EF4-FFF2-40B4-BE49-F238E27FC236}">
                <a16:creationId xmlns:a16="http://schemas.microsoft.com/office/drawing/2014/main" id="{B31C239B-7E80-B3D3-CD24-8C0A87E1C98C}"/>
              </a:ext>
            </a:extLst>
          </p:cNvPr>
          <p:cNvSpPr/>
          <p:nvPr/>
        </p:nvSpPr>
        <p:spPr bwMode="auto">
          <a:xfrm>
            <a:off x="7162831" y="4552197"/>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14" name="Rectangle 13">
            <a:extLst>
              <a:ext uri="{FF2B5EF4-FFF2-40B4-BE49-F238E27FC236}">
                <a16:creationId xmlns:a16="http://schemas.microsoft.com/office/drawing/2014/main" id="{F0BCB40E-19C7-1266-CE43-D4D96B200BE6}"/>
              </a:ext>
            </a:extLst>
          </p:cNvPr>
          <p:cNvSpPr/>
          <p:nvPr/>
        </p:nvSpPr>
        <p:spPr>
          <a:xfrm>
            <a:off x="7297735" y="2283449"/>
            <a:ext cx="3904100"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Application can optionally perform TPM attestation to onboard additional secrets to CVM.</a:t>
            </a:r>
          </a:p>
        </p:txBody>
      </p:sp>
      <p:sp>
        <p:nvSpPr>
          <p:cNvPr id="15" name="Oval 14">
            <a:extLst>
              <a:ext uri="{FF2B5EF4-FFF2-40B4-BE49-F238E27FC236}">
                <a16:creationId xmlns:a16="http://schemas.microsoft.com/office/drawing/2014/main" id="{8B773447-F32F-4195-A487-61C3B6E14676}"/>
              </a:ext>
            </a:extLst>
          </p:cNvPr>
          <p:cNvSpPr/>
          <p:nvPr/>
        </p:nvSpPr>
        <p:spPr bwMode="auto">
          <a:xfrm>
            <a:off x="7137664" y="2373451"/>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6" name="Rectangle 15">
            <a:extLst>
              <a:ext uri="{FF2B5EF4-FFF2-40B4-BE49-F238E27FC236}">
                <a16:creationId xmlns:a16="http://schemas.microsoft.com/office/drawing/2014/main" id="{64BDC94E-6ADA-E55F-0B8E-00C8B27A01FB}"/>
              </a:ext>
            </a:extLst>
          </p:cNvPr>
          <p:cNvSpPr/>
          <p:nvPr/>
        </p:nvSpPr>
        <p:spPr>
          <a:xfrm>
            <a:off x="7319784" y="3565209"/>
            <a:ext cx="3655833"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Request attestation token and VMGS key</a:t>
            </a:r>
          </a:p>
        </p:txBody>
      </p:sp>
      <p:sp>
        <p:nvSpPr>
          <p:cNvPr id="19" name="Oval 18">
            <a:extLst>
              <a:ext uri="{FF2B5EF4-FFF2-40B4-BE49-F238E27FC236}">
                <a16:creationId xmlns:a16="http://schemas.microsoft.com/office/drawing/2014/main" id="{16F078F2-009F-9750-AEA1-529ACE24AF8C}"/>
              </a:ext>
            </a:extLst>
          </p:cNvPr>
          <p:cNvSpPr/>
          <p:nvPr/>
        </p:nvSpPr>
        <p:spPr bwMode="auto">
          <a:xfrm>
            <a:off x="7155382" y="36778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21" name="Graphic 20" descr="Cloud with solid fill">
            <a:extLst>
              <a:ext uri="{FF2B5EF4-FFF2-40B4-BE49-F238E27FC236}">
                <a16:creationId xmlns:a16="http://schemas.microsoft.com/office/drawing/2014/main" id="{581BFA6A-7293-3A28-5746-B9B4EF20350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1645" y="3284258"/>
            <a:ext cx="1161947" cy="1161947"/>
          </a:xfrm>
          <a:prstGeom prst="rect">
            <a:avLst/>
          </a:prstGeom>
        </p:spPr>
      </p:pic>
      <p:pic>
        <p:nvPicPr>
          <p:cNvPr id="23" name="x__x0000_i1034">
            <a:extLst>
              <a:ext uri="{FF2B5EF4-FFF2-40B4-BE49-F238E27FC236}">
                <a16:creationId xmlns:a16="http://schemas.microsoft.com/office/drawing/2014/main" id="{C326B47F-C09A-62BD-7450-ED4717AA0654}"/>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955995" y="3799105"/>
            <a:ext cx="285463" cy="2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Graphic 25">
            <a:extLst>
              <a:ext uri="{FF2B5EF4-FFF2-40B4-BE49-F238E27FC236}">
                <a16:creationId xmlns:a16="http://schemas.microsoft.com/office/drawing/2014/main" id="{9228351E-B1A9-A982-10A0-BDC5A4E997A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9502" y="3762963"/>
            <a:ext cx="327733" cy="330225"/>
          </a:xfrm>
          <a:prstGeom prst="rect">
            <a:avLst/>
          </a:prstGeom>
        </p:spPr>
      </p:pic>
      <p:sp>
        <p:nvSpPr>
          <p:cNvPr id="27" name="Rectangle 26">
            <a:extLst>
              <a:ext uri="{FF2B5EF4-FFF2-40B4-BE49-F238E27FC236}">
                <a16:creationId xmlns:a16="http://schemas.microsoft.com/office/drawing/2014/main" id="{182CD5FC-4268-023E-CA51-AB7F78CD3320}"/>
              </a:ext>
            </a:extLst>
          </p:cNvPr>
          <p:cNvSpPr/>
          <p:nvPr/>
        </p:nvSpPr>
        <p:spPr>
          <a:xfrm>
            <a:off x="10820252" y="4132630"/>
            <a:ext cx="1086722"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MAA | KMS</a:t>
            </a:r>
          </a:p>
        </p:txBody>
      </p:sp>
      <p:sp>
        <p:nvSpPr>
          <p:cNvPr id="29" name="Rectangle 28">
            <a:extLst>
              <a:ext uri="{FF2B5EF4-FFF2-40B4-BE49-F238E27FC236}">
                <a16:creationId xmlns:a16="http://schemas.microsoft.com/office/drawing/2014/main" id="{2FAE4361-E1E8-81C1-B459-C07113698140}"/>
              </a:ext>
            </a:extLst>
          </p:cNvPr>
          <p:cNvSpPr/>
          <p:nvPr/>
        </p:nvSpPr>
        <p:spPr>
          <a:xfrm>
            <a:off x="7304919" y="312102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Load guest </a:t>
            </a:r>
            <a:r>
              <a:rPr kumimoji="0" lang="en-GB" sz="120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bootmanager</a:t>
            </a:r>
            <a:endPar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32" name="Oval 31">
            <a:extLst>
              <a:ext uri="{FF2B5EF4-FFF2-40B4-BE49-F238E27FC236}">
                <a16:creationId xmlns:a16="http://schemas.microsoft.com/office/drawing/2014/main" id="{0595D23F-BF0C-A2DB-188C-2266A94C5A59}"/>
              </a:ext>
            </a:extLst>
          </p:cNvPr>
          <p:cNvSpPr/>
          <p:nvPr/>
        </p:nvSpPr>
        <p:spPr bwMode="auto">
          <a:xfrm>
            <a:off x="7148815" y="3207600"/>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33" name="Rectangle 32">
            <a:extLst>
              <a:ext uri="{FF2B5EF4-FFF2-40B4-BE49-F238E27FC236}">
                <a16:creationId xmlns:a16="http://schemas.microsoft.com/office/drawing/2014/main" id="{0D604657-C632-7E5D-890B-6B4637C429DE}"/>
              </a:ext>
            </a:extLst>
          </p:cNvPr>
          <p:cNvSpPr/>
          <p:nvPr/>
        </p:nvSpPr>
        <p:spPr>
          <a:xfrm>
            <a:off x="7297735" y="266075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TPM unseal and OS boot</a:t>
            </a:r>
          </a:p>
        </p:txBody>
      </p:sp>
      <p:sp>
        <p:nvSpPr>
          <p:cNvPr id="34" name="Oval 33">
            <a:extLst>
              <a:ext uri="{FF2B5EF4-FFF2-40B4-BE49-F238E27FC236}">
                <a16:creationId xmlns:a16="http://schemas.microsoft.com/office/drawing/2014/main" id="{0E5CA9FF-DAE8-FBE3-E65D-B35B5EE2B46A}"/>
              </a:ext>
            </a:extLst>
          </p:cNvPr>
          <p:cNvSpPr/>
          <p:nvPr/>
        </p:nvSpPr>
        <p:spPr bwMode="auto">
          <a:xfrm>
            <a:off x="7155394" y="27576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35" name="Rectangle 34">
            <a:extLst>
              <a:ext uri="{FF2B5EF4-FFF2-40B4-BE49-F238E27FC236}">
                <a16:creationId xmlns:a16="http://schemas.microsoft.com/office/drawing/2014/main" id="{2F306756-7C81-DD38-C583-E4B639D93615}"/>
              </a:ext>
            </a:extLst>
          </p:cNvPr>
          <p:cNvSpPr/>
          <p:nvPr/>
        </p:nvSpPr>
        <p:spPr bwMode="auto">
          <a:xfrm>
            <a:off x="6508242" y="1621427"/>
            <a:ext cx="5517473" cy="4327393"/>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TextBox 37">
            <a:extLst>
              <a:ext uri="{FF2B5EF4-FFF2-40B4-BE49-F238E27FC236}">
                <a16:creationId xmlns:a16="http://schemas.microsoft.com/office/drawing/2014/main" id="{F20D299A-0180-8E2A-20D0-A73D1EE498B1}"/>
              </a:ext>
            </a:extLst>
          </p:cNvPr>
          <p:cNvSpPr txBox="1"/>
          <p:nvPr/>
        </p:nvSpPr>
        <p:spPr>
          <a:xfrm>
            <a:off x="6764716" y="1911978"/>
            <a:ext cx="5340297" cy="357020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	Cloud Provisioning Service</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Generates firmware state including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vTPM</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Encrypts firmware state with key bound to KMS</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Customer managed key or</a:t>
            </a:r>
          </a:p>
          <a:p>
            <a:pPr marL="742950" marR="0" lvl="1"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System managed key</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Optionally encrypts OS disk with key sealed into the </a:t>
            </a:r>
            <a:r>
              <a:rPr kumimoji="0" lang="en-US" sz="1800" b="0" i="0" u="none" strike="noStrike" kern="1200" cap="none" spc="0" normalizeH="0" baseline="0" noProof="0" dirty="0" err="1">
                <a:ln>
                  <a:noFill/>
                </a:ln>
                <a:solidFill>
                  <a:srgbClr val="FFFFFF"/>
                </a:solidFill>
                <a:effectLst/>
                <a:uLnTx/>
                <a:uFillTx/>
                <a:latin typeface="Segoe UI"/>
                <a:ea typeface="+mn-ea"/>
                <a:cs typeface="+mn-cs"/>
              </a:rPr>
              <a:t>vTPM</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285750" marR="0" lvl="0" indent="-285750" algn="l" defTabSz="914400"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Orchestrates key rotation workflows for CVMs.</a:t>
            </a:r>
          </a:p>
        </p:txBody>
      </p:sp>
      <p:pic>
        <p:nvPicPr>
          <p:cNvPr id="40" name="Graphic 39" descr="Cloud with solid fill">
            <a:extLst>
              <a:ext uri="{FF2B5EF4-FFF2-40B4-BE49-F238E27FC236}">
                <a16:creationId xmlns:a16="http://schemas.microsoft.com/office/drawing/2014/main" id="{55F1CA08-8E0B-6E1B-1A62-975FA35623A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84421" y="1440788"/>
            <a:ext cx="1017831" cy="1017831"/>
          </a:xfrm>
          <a:prstGeom prst="rect">
            <a:avLst/>
          </a:prstGeom>
        </p:spPr>
      </p:pic>
    </p:spTree>
    <p:extLst>
      <p:ext uri="{BB962C8B-B14F-4D97-AF65-F5344CB8AC3E}">
        <p14:creationId xmlns:p14="http://schemas.microsoft.com/office/powerpoint/2010/main" val="951757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50"/>
                                        <p:tgtEl>
                                          <p:spTgt spid="127"/>
                                        </p:tgtEl>
                                      </p:cBhvr>
                                    </p:animEffect>
                                  </p:childTnLst>
                                </p:cTn>
                              </p:par>
                              <p:par>
                                <p:cTn id="8" presetID="42" presetClass="path" presetSubtype="0" decel="100000" fill="hold" grpId="1" nodeType="withEffect">
                                  <p:stCondLst>
                                    <p:cond delay="0"/>
                                  </p:stCondLst>
                                  <p:childTnLst>
                                    <p:animMotion origin="layout" path="M 0 -3.7037E-6 L 0 0.0257 " pathEditMode="relative" rAng="0" ptsTypes="AA">
                                      <p:cBhvr>
                                        <p:cTn id="9" dur="450" spd="-100000" fill="hold"/>
                                        <p:tgtEl>
                                          <p:spTgt spid="127"/>
                                        </p:tgtEl>
                                        <p:attrNameLst>
                                          <p:attrName>ppt_x</p:attrName>
                                          <p:attrName>ppt_y</p:attrName>
                                        </p:attrNameLst>
                                      </p:cBhvr>
                                      <p:rCtr x="0" y="1273"/>
                                    </p:animMotion>
                                  </p:childTnLst>
                                </p:cTn>
                              </p:par>
                            </p:childTnLst>
                          </p:cTn>
                        </p:par>
                        <p:par>
                          <p:cTn id="10" fill="hold">
                            <p:stCondLst>
                              <p:cond delay="450"/>
                            </p:stCondLst>
                            <p:childTnLst>
                              <p:par>
                                <p:cTn id="11" presetID="10"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par>
                          <p:cTn id="14" fill="hold">
                            <p:stCondLst>
                              <p:cond delay="950"/>
                            </p:stCondLst>
                            <p:childTnLst>
                              <p:par>
                                <p:cTn id="15" presetID="10" presetClass="entr" presetSubtype="0"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10" presetClass="entr" presetSubtype="0" fill="hold" nodeType="with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500"/>
                                        <p:tgtEl>
                                          <p:spTgt spid="4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par>
                                <p:cTn id="34" presetID="10" presetClass="entr" presetSubtype="0" fill="hold" nodeType="withEffect">
                                  <p:stCondLst>
                                    <p:cond delay="0"/>
                                  </p:stCondLst>
                                  <p:childTnLst>
                                    <p:set>
                                      <p:cBhvr>
                                        <p:cTn id="35" dur="1" fill="hold">
                                          <p:stCondLst>
                                            <p:cond delay="0"/>
                                          </p:stCondLst>
                                        </p:cTn>
                                        <p:tgtEl>
                                          <p:spTgt spid="38">
                                            <p:txEl>
                                              <p:pRg st="0" end="0"/>
                                            </p:txEl>
                                          </p:spTgt>
                                        </p:tgtEl>
                                        <p:attrNameLst>
                                          <p:attrName>style.visibility</p:attrName>
                                        </p:attrNameLst>
                                      </p:cBhvr>
                                      <p:to>
                                        <p:strVal val="visible"/>
                                      </p:to>
                                    </p:set>
                                    <p:animEffect transition="in" filter="fade">
                                      <p:cBhvr>
                                        <p:cTn id="36" dur="500"/>
                                        <p:tgtEl>
                                          <p:spTgt spid="38">
                                            <p:txEl>
                                              <p:pRg st="0" end="0"/>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8">
                                            <p:txEl>
                                              <p:pRg st="2" end="2"/>
                                            </p:txEl>
                                          </p:spTgt>
                                        </p:tgtEl>
                                        <p:attrNameLst>
                                          <p:attrName>style.visibility</p:attrName>
                                        </p:attrNameLst>
                                      </p:cBhvr>
                                      <p:to>
                                        <p:strVal val="visible"/>
                                      </p:to>
                                    </p:set>
                                    <p:animEffect transition="in" filter="fade">
                                      <p:cBhvr>
                                        <p:cTn id="39" dur="500"/>
                                        <p:tgtEl>
                                          <p:spTgt spid="38">
                                            <p:txEl>
                                              <p:pRg st="2" end="2"/>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8">
                                            <p:txEl>
                                              <p:pRg st="3" end="3"/>
                                            </p:txEl>
                                          </p:spTgt>
                                        </p:tgtEl>
                                        <p:attrNameLst>
                                          <p:attrName>style.visibility</p:attrName>
                                        </p:attrNameLst>
                                      </p:cBhvr>
                                      <p:to>
                                        <p:strVal val="visible"/>
                                      </p:to>
                                    </p:set>
                                    <p:animEffect transition="in" filter="fade">
                                      <p:cBhvr>
                                        <p:cTn id="44" dur="500"/>
                                        <p:tgtEl>
                                          <p:spTgt spid="38">
                                            <p:txEl>
                                              <p:pRg st="3" end="3"/>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38">
                                            <p:txEl>
                                              <p:pRg st="4" end="4"/>
                                            </p:txEl>
                                          </p:spTgt>
                                        </p:tgtEl>
                                        <p:attrNameLst>
                                          <p:attrName>style.visibility</p:attrName>
                                        </p:attrNameLst>
                                      </p:cBhvr>
                                      <p:to>
                                        <p:strVal val="visible"/>
                                      </p:to>
                                    </p:set>
                                    <p:animEffect transition="in" filter="fade">
                                      <p:cBhvr>
                                        <p:cTn id="47" dur="500"/>
                                        <p:tgtEl>
                                          <p:spTgt spid="38">
                                            <p:txEl>
                                              <p:pRg st="4" end="4"/>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38">
                                            <p:txEl>
                                              <p:pRg st="5" end="5"/>
                                            </p:txEl>
                                          </p:spTgt>
                                        </p:tgtEl>
                                        <p:attrNameLst>
                                          <p:attrName>style.visibility</p:attrName>
                                        </p:attrNameLst>
                                      </p:cBhvr>
                                      <p:to>
                                        <p:strVal val="visible"/>
                                      </p:to>
                                    </p:set>
                                    <p:animEffect transition="in" filter="fade">
                                      <p:cBhvr>
                                        <p:cTn id="50" dur="500"/>
                                        <p:tgtEl>
                                          <p:spTgt spid="38">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8">
                                            <p:txEl>
                                              <p:pRg st="6" end="6"/>
                                            </p:txEl>
                                          </p:spTgt>
                                        </p:tgtEl>
                                        <p:attrNameLst>
                                          <p:attrName>style.visibility</p:attrName>
                                        </p:attrNameLst>
                                      </p:cBhvr>
                                      <p:to>
                                        <p:strVal val="visible"/>
                                      </p:to>
                                    </p:set>
                                    <p:animEffect transition="in" filter="fade">
                                      <p:cBhvr>
                                        <p:cTn id="55" dur="500"/>
                                        <p:tgtEl>
                                          <p:spTgt spid="38">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8">
                                            <p:txEl>
                                              <p:pRg st="7" end="7"/>
                                            </p:txEl>
                                          </p:spTgt>
                                        </p:tgtEl>
                                        <p:attrNameLst>
                                          <p:attrName>style.visibility</p:attrName>
                                        </p:attrNameLst>
                                      </p:cBhvr>
                                      <p:to>
                                        <p:strVal val="visible"/>
                                      </p:to>
                                    </p:set>
                                    <p:animEffect transition="in" filter="fade">
                                      <p:cBhvr>
                                        <p:cTn id="60" dur="500"/>
                                        <p:tgtEl>
                                          <p:spTgt spid="38">
                                            <p:txEl>
                                              <p:pRg st="7" end="7"/>
                                            </p:txEl>
                                          </p:spTgt>
                                        </p:tgtEl>
                                      </p:cBhvr>
                                    </p:animEffect>
                                  </p:childTnLst>
                                </p:cTn>
                              </p:par>
                              <p:par>
                                <p:cTn id="61" presetID="1" presetClass="exit" presetSubtype="0" fill="hold" grpId="2" nodeType="withEffect">
                                  <p:stCondLst>
                                    <p:cond delay="0"/>
                                  </p:stCondLst>
                                  <p:childTnLst>
                                    <p:set>
                                      <p:cBhvr>
                                        <p:cTn id="62" dur="1" fill="hold">
                                          <p:stCondLst>
                                            <p:cond delay="0"/>
                                          </p:stCondLst>
                                        </p:cTn>
                                        <p:tgtEl>
                                          <p:spTgt spid="38">
                                            <p:txEl>
                                              <p:pRg st="0" end="0"/>
                                            </p:txEl>
                                          </p:spTgt>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38">
                                            <p:txEl>
                                              <p:pRg st="2" end="2"/>
                                            </p:txEl>
                                          </p:spTgt>
                                        </p:tgtEl>
                                        <p:attrNameLst>
                                          <p:attrName>style.visibility</p:attrName>
                                        </p:attrNameLst>
                                      </p:cBhvr>
                                      <p:to>
                                        <p:strVal val="hidden"/>
                                      </p:to>
                                    </p:set>
                                  </p:childTnLst>
                                </p:cTn>
                              </p:par>
                              <p:par>
                                <p:cTn id="65" presetID="1" presetClass="exit" presetSubtype="0" fill="hold" grpId="2" nodeType="withEffect">
                                  <p:stCondLst>
                                    <p:cond delay="0"/>
                                  </p:stCondLst>
                                  <p:childTnLst>
                                    <p:set>
                                      <p:cBhvr>
                                        <p:cTn id="66" dur="1" fill="hold">
                                          <p:stCondLst>
                                            <p:cond delay="0"/>
                                          </p:stCondLst>
                                        </p:cTn>
                                        <p:tgtEl>
                                          <p:spTgt spid="38">
                                            <p:txEl>
                                              <p:pRg st="3" end="3"/>
                                            </p:txEl>
                                          </p:spTgt>
                                        </p:tgtEl>
                                        <p:attrNameLst>
                                          <p:attrName>style.visibility</p:attrName>
                                        </p:attrNameLst>
                                      </p:cBhvr>
                                      <p:to>
                                        <p:strVal val="hidden"/>
                                      </p:to>
                                    </p:set>
                                  </p:childTnLst>
                                </p:cTn>
                              </p:par>
                              <p:par>
                                <p:cTn id="67" presetID="1" presetClass="exit" presetSubtype="0" fill="hold" grpId="2" nodeType="withEffect">
                                  <p:stCondLst>
                                    <p:cond delay="0"/>
                                  </p:stCondLst>
                                  <p:childTnLst>
                                    <p:set>
                                      <p:cBhvr>
                                        <p:cTn id="68" dur="1" fill="hold">
                                          <p:stCondLst>
                                            <p:cond delay="0"/>
                                          </p:stCondLst>
                                        </p:cTn>
                                        <p:tgtEl>
                                          <p:spTgt spid="38">
                                            <p:txEl>
                                              <p:pRg st="4" end="4"/>
                                            </p:txEl>
                                          </p:spTgt>
                                        </p:tgtEl>
                                        <p:attrNameLst>
                                          <p:attrName>style.visibility</p:attrName>
                                        </p:attrNameLst>
                                      </p:cBhvr>
                                      <p:to>
                                        <p:strVal val="hidden"/>
                                      </p:to>
                                    </p:set>
                                  </p:childTnLst>
                                </p:cTn>
                              </p:par>
                              <p:par>
                                <p:cTn id="69" presetID="1" presetClass="exit" presetSubtype="0" fill="hold" grpId="2" nodeType="withEffect">
                                  <p:stCondLst>
                                    <p:cond delay="0"/>
                                  </p:stCondLst>
                                  <p:childTnLst>
                                    <p:set>
                                      <p:cBhvr>
                                        <p:cTn id="70" dur="1" fill="hold">
                                          <p:stCondLst>
                                            <p:cond delay="0"/>
                                          </p:stCondLst>
                                        </p:cTn>
                                        <p:tgtEl>
                                          <p:spTgt spid="38">
                                            <p:txEl>
                                              <p:pRg st="5" end="5"/>
                                            </p:txEl>
                                          </p:spTgt>
                                        </p:tgtEl>
                                        <p:attrNameLst>
                                          <p:attrName>style.visibility</p:attrName>
                                        </p:attrNameLst>
                                      </p:cBhvr>
                                      <p:to>
                                        <p:strVal val="hidden"/>
                                      </p:to>
                                    </p:set>
                                  </p:childTnLst>
                                </p:cTn>
                              </p:par>
                              <p:par>
                                <p:cTn id="71" presetID="1" presetClass="exit" presetSubtype="0" fill="hold" grpId="2" nodeType="withEffect">
                                  <p:stCondLst>
                                    <p:cond delay="0"/>
                                  </p:stCondLst>
                                  <p:childTnLst>
                                    <p:set>
                                      <p:cBhvr>
                                        <p:cTn id="72" dur="1" fill="hold">
                                          <p:stCondLst>
                                            <p:cond delay="0"/>
                                          </p:stCondLst>
                                        </p:cTn>
                                        <p:tgtEl>
                                          <p:spTgt spid="38">
                                            <p:txEl>
                                              <p:pRg st="6" end="6"/>
                                            </p:txEl>
                                          </p:spTgt>
                                        </p:tgtEl>
                                        <p:attrNameLst>
                                          <p:attrName>style.visibility</p:attrName>
                                        </p:attrNameLst>
                                      </p:cBhvr>
                                      <p:to>
                                        <p:strVal val="hidden"/>
                                      </p:to>
                                    </p:set>
                                  </p:childTnLst>
                                </p:cTn>
                              </p:par>
                              <p:par>
                                <p:cTn id="73" presetID="1" presetClass="exit" presetSubtype="0" fill="hold" grpId="2" nodeType="withEffect">
                                  <p:stCondLst>
                                    <p:cond delay="0"/>
                                  </p:stCondLst>
                                  <p:childTnLst>
                                    <p:set>
                                      <p:cBhvr>
                                        <p:cTn id="74" dur="1" fill="hold">
                                          <p:stCondLst>
                                            <p:cond delay="0"/>
                                          </p:stCondLst>
                                        </p:cTn>
                                        <p:tgtEl>
                                          <p:spTgt spid="38">
                                            <p:txEl>
                                              <p:pRg st="7" end="7"/>
                                            </p:txEl>
                                          </p:spTgt>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35"/>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38"/>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0"/>
                                        </p:tgtEl>
                                        <p:attrNameLst>
                                          <p:attrName>style.visibility</p:attrName>
                                        </p:attrNameLst>
                                      </p:cBhvr>
                                      <p:to>
                                        <p:strVal val="hidden"/>
                                      </p:to>
                                    </p:set>
                                  </p:childTnLst>
                                </p:cTn>
                              </p:par>
                              <p:par>
                                <p:cTn id="81" presetID="10" presetClass="entr" presetSubtype="0" fill="hold" grpId="0" nodeType="with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fade">
                                      <p:cBhvr>
                                        <p:cTn id="83" dur="500"/>
                                        <p:tgtEl>
                                          <p:spTgt spid="8"/>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500"/>
                                        <p:tgtEl>
                                          <p:spTgt spid="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animEffect transition="in" filter="fade">
                                      <p:cBhvr>
                                        <p:cTn id="89" dur="500"/>
                                        <p:tgtEl>
                                          <p:spTgt spid="1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500"/>
                                        <p:tgtEl>
                                          <p:spTgt spid="19"/>
                                        </p:tgtEl>
                                      </p:cBhvr>
                                    </p:animEffect>
                                  </p:childTnLst>
                                </p:cTn>
                              </p:par>
                              <p:par>
                                <p:cTn id="93" presetID="10" presetClass="entr" presetSubtype="0" fill="hold" nodeType="with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par>
                                <p:cTn id="96" presetID="10" presetClass="entr" presetSubtype="0" fill="hold" nodeType="with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fade">
                                      <p:cBhvr>
                                        <p:cTn id="98" dur="500"/>
                                        <p:tgtEl>
                                          <p:spTgt spid="2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7"/>
                                        </p:tgtEl>
                                        <p:attrNameLst>
                                          <p:attrName>style.visibility</p:attrName>
                                        </p:attrNameLst>
                                      </p:cBhvr>
                                      <p:to>
                                        <p:strVal val="visible"/>
                                      </p:to>
                                    </p:set>
                                    <p:animEffect transition="in" filter="fade">
                                      <p:cBhvr>
                                        <p:cTn id="101" dur="500"/>
                                        <p:tgtEl>
                                          <p:spTgt spid="27"/>
                                        </p:tgtEl>
                                      </p:cBhvr>
                                    </p:animEffect>
                                  </p:childTnLst>
                                </p:cTn>
                              </p:par>
                              <p:par>
                                <p:cTn id="102" presetID="10" presetClass="entr" presetSubtype="0" fill="hold" nodeType="with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fade">
                                      <p:cBhvr>
                                        <p:cTn id="104" dur="500"/>
                                        <p:tgtEl>
                                          <p:spTgt spid="21"/>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fade">
                                      <p:cBhvr>
                                        <p:cTn id="107" dur="500"/>
                                        <p:tgtEl>
                                          <p:spTgt spid="3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29"/>
                                        </p:tgtEl>
                                        <p:attrNameLst>
                                          <p:attrName>style.visibility</p:attrName>
                                        </p:attrNameLst>
                                      </p:cBhvr>
                                      <p:to>
                                        <p:strVal val="visible"/>
                                      </p:to>
                                    </p:set>
                                    <p:animEffect transition="in" filter="fade">
                                      <p:cBhvr>
                                        <p:cTn id="110" dur="500"/>
                                        <p:tgtEl>
                                          <p:spTgt spid="29"/>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fade">
                                      <p:cBhvr>
                                        <p:cTn id="121" dur="500"/>
                                        <p:tgtEl>
                                          <p:spTgt spid="1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5"/>
                                        </p:tgtEl>
                                        <p:attrNameLst>
                                          <p:attrName>style.visibility</p:attrName>
                                        </p:attrNameLst>
                                      </p:cBhvr>
                                      <p:to>
                                        <p:strVal val="visible"/>
                                      </p:to>
                                    </p:set>
                                    <p:animEffect transition="in" filter="fade">
                                      <p:cBhvr>
                                        <p:cTn id="1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p:bldP spid="127" grpId="1"/>
      <p:bldP spid="10" grpId="0"/>
      <p:bldP spid="8" grpId="0"/>
      <p:bldP spid="12" grpId="0" animBg="1"/>
      <p:bldP spid="14" grpId="0"/>
      <p:bldP spid="15" grpId="0" animBg="1"/>
      <p:bldP spid="16" grpId="0"/>
      <p:bldP spid="19" grpId="0" animBg="1"/>
      <p:bldP spid="27" grpId="0"/>
      <p:bldP spid="29" grpId="0"/>
      <p:bldP spid="32" grpId="0" animBg="1"/>
      <p:bldP spid="33" grpId="0"/>
      <p:bldP spid="34" grpId="0" animBg="1"/>
      <p:bldP spid="35" grpId="0" animBg="1"/>
      <p:bldP spid="35" grpId="1" animBg="1"/>
      <p:bldP spid="38" grpId="0"/>
      <p:bldP spid="38" grpId="1"/>
      <p:bldP spid="38" grpId="2"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3EDCDB2-BB4C-FF9A-8F87-B6ED59E84DE6}"/>
              </a:ext>
            </a:extLst>
          </p:cNvPr>
          <p:cNvGrpSpPr/>
          <p:nvPr/>
        </p:nvGrpSpPr>
        <p:grpSpPr>
          <a:xfrm>
            <a:off x="1877418" y="1435462"/>
            <a:ext cx="7581278" cy="3987076"/>
            <a:chOff x="1903922" y="2148072"/>
            <a:chExt cx="7581278" cy="3987076"/>
          </a:xfrm>
        </p:grpSpPr>
        <p:grpSp>
          <p:nvGrpSpPr>
            <p:cNvPr id="51" name="Group 50">
              <a:extLst>
                <a:ext uri="{FF2B5EF4-FFF2-40B4-BE49-F238E27FC236}">
                  <a16:creationId xmlns:a16="http://schemas.microsoft.com/office/drawing/2014/main" id="{70D8EA8B-40FD-C9CA-2744-630D6AA16891}"/>
                </a:ext>
              </a:extLst>
            </p:cNvPr>
            <p:cNvGrpSpPr/>
            <p:nvPr/>
          </p:nvGrpSpPr>
          <p:grpSpPr>
            <a:xfrm>
              <a:off x="1903922" y="2148072"/>
              <a:ext cx="7581278" cy="3987076"/>
              <a:chOff x="4794418" y="1464732"/>
              <a:chExt cx="6809317" cy="3581093"/>
            </a:xfrm>
          </p:grpSpPr>
          <p:grpSp>
            <p:nvGrpSpPr>
              <p:cNvPr id="56" name="Group 55">
                <a:extLst>
                  <a:ext uri="{FF2B5EF4-FFF2-40B4-BE49-F238E27FC236}">
                    <a16:creationId xmlns:a16="http://schemas.microsoft.com/office/drawing/2014/main" id="{82054AEB-DE9A-2250-6F52-67EBC92209C4}"/>
                  </a:ext>
                </a:extLst>
              </p:cNvPr>
              <p:cNvGrpSpPr/>
              <p:nvPr/>
            </p:nvGrpSpPr>
            <p:grpSpPr>
              <a:xfrm>
                <a:off x="4794418" y="1464732"/>
                <a:ext cx="6809317" cy="3581093"/>
                <a:chOff x="6470589" y="1821760"/>
                <a:chExt cx="5392483" cy="2835965"/>
              </a:xfrm>
            </p:grpSpPr>
            <p:grpSp>
              <p:nvGrpSpPr>
                <p:cNvPr id="58" name="Group 57">
                  <a:extLst>
                    <a:ext uri="{FF2B5EF4-FFF2-40B4-BE49-F238E27FC236}">
                      <a16:creationId xmlns:a16="http://schemas.microsoft.com/office/drawing/2014/main" id="{1EB311DB-FE8A-C8D0-744D-1CB8E0BE91A2}"/>
                    </a:ext>
                  </a:extLst>
                </p:cNvPr>
                <p:cNvGrpSpPr/>
                <p:nvPr/>
              </p:nvGrpSpPr>
              <p:grpSpPr>
                <a:xfrm>
                  <a:off x="8413867" y="1821760"/>
                  <a:ext cx="1507176" cy="2835965"/>
                  <a:chOff x="8599881" y="1104787"/>
                  <a:chExt cx="1507176" cy="2835965"/>
                </a:xfrm>
              </p:grpSpPr>
              <p:sp>
                <p:nvSpPr>
                  <p:cNvPr id="75" name="Rectangle 74">
                    <a:extLst>
                      <a:ext uri="{FF2B5EF4-FFF2-40B4-BE49-F238E27FC236}">
                        <a16:creationId xmlns:a16="http://schemas.microsoft.com/office/drawing/2014/main" id="{37B4F1FE-E0D3-4F2F-499C-F529A255BF6D}"/>
                      </a:ext>
                    </a:extLst>
                  </p:cNvPr>
                  <p:cNvSpPr/>
                  <p:nvPr/>
                </p:nvSpPr>
                <p:spPr>
                  <a:xfrm>
                    <a:off x="8599881" y="1104787"/>
                    <a:ext cx="1507176" cy="2835965"/>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27432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Semibold"/>
                      <a:ea typeface="+mn-ea"/>
                      <a:cs typeface="+mn-cs"/>
                    </a:endParaRPr>
                  </a:p>
                </p:txBody>
              </p:sp>
              <p:grpSp>
                <p:nvGrpSpPr>
                  <p:cNvPr id="76" name="Group 75">
                    <a:extLst>
                      <a:ext uri="{FF2B5EF4-FFF2-40B4-BE49-F238E27FC236}">
                        <a16:creationId xmlns:a16="http://schemas.microsoft.com/office/drawing/2014/main" id="{A626348A-7805-AA47-BF94-2793E001431E}"/>
                      </a:ext>
                    </a:extLst>
                  </p:cNvPr>
                  <p:cNvGrpSpPr/>
                  <p:nvPr/>
                </p:nvGrpSpPr>
                <p:grpSpPr>
                  <a:xfrm>
                    <a:off x="9134300" y="1996581"/>
                    <a:ext cx="438336" cy="435783"/>
                    <a:chOff x="8080735" y="4588212"/>
                    <a:chExt cx="966089" cy="960467"/>
                  </a:xfrm>
                </p:grpSpPr>
                <p:sp>
                  <p:nvSpPr>
                    <p:cNvPr id="79" name="Rectangle 6">
                      <a:extLst>
                        <a:ext uri="{FF2B5EF4-FFF2-40B4-BE49-F238E27FC236}">
                          <a16:creationId xmlns:a16="http://schemas.microsoft.com/office/drawing/2014/main" id="{1B521F99-A630-679F-21AA-DC69E27C9A05}"/>
                        </a:ext>
                      </a:extLst>
                    </p:cNvPr>
                    <p:cNvSpPr>
                      <a:spLocks noChangeArrowheads="1"/>
                    </p:cNvSpPr>
                    <p:nvPr/>
                  </p:nvSpPr>
                  <p:spPr bwMode="auto">
                    <a:xfrm>
                      <a:off x="8080735" y="4936451"/>
                      <a:ext cx="84252"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 name="Rectangle 7">
                      <a:extLst>
                        <a:ext uri="{FF2B5EF4-FFF2-40B4-BE49-F238E27FC236}">
                          <a16:creationId xmlns:a16="http://schemas.microsoft.com/office/drawing/2014/main" id="{36468A75-FC0A-B6E5-6F54-B9C5BC48D6F2}"/>
                        </a:ext>
                      </a:extLst>
                    </p:cNvPr>
                    <p:cNvSpPr>
                      <a:spLocks noChangeArrowheads="1"/>
                    </p:cNvSpPr>
                    <p:nvPr/>
                  </p:nvSpPr>
                  <p:spPr bwMode="auto">
                    <a:xfrm>
                      <a:off x="8080735" y="511618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
                      <a:extLst>
                        <a:ext uri="{FF2B5EF4-FFF2-40B4-BE49-F238E27FC236}">
                          <a16:creationId xmlns:a16="http://schemas.microsoft.com/office/drawing/2014/main" id="{A19DBA8E-79E2-D2C9-49EC-FCE608755E92}"/>
                        </a:ext>
                      </a:extLst>
                    </p:cNvPr>
                    <p:cNvSpPr>
                      <a:spLocks noChangeArrowheads="1"/>
                    </p:cNvSpPr>
                    <p:nvPr/>
                  </p:nvSpPr>
                  <p:spPr bwMode="auto">
                    <a:xfrm>
                      <a:off x="8080735" y="529030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2" name="Rectangle 9">
                      <a:extLst>
                        <a:ext uri="{FF2B5EF4-FFF2-40B4-BE49-F238E27FC236}">
                          <a16:creationId xmlns:a16="http://schemas.microsoft.com/office/drawing/2014/main" id="{F18E8913-FE14-962A-53A6-C20B3C66655F}"/>
                        </a:ext>
                      </a:extLst>
                    </p:cNvPr>
                    <p:cNvSpPr>
                      <a:spLocks noChangeArrowheads="1"/>
                    </p:cNvSpPr>
                    <p:nvPr/>
                  </p:nvSpPr>
                  <p:spPr bwMode="auto">
                    <a:xfrm>
                      <a:off x="8080735" y="476794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Rectangle 10">
                      <a:extLst>
                        <a:ext uri="{FF2B5EF4-FFF2-40B4-BE49-F238E27FC236}">
                          <a16:creationId xmlns:a16="http://schemas.microsoft.com/office/drawing/2014/main" id="{43F311F0-E5C4-B66A-C40B-EBAD401E5E8D}"/>
                        </a:ext>
                      </a:extLst>
                    </p:cNvPr>
                    <p:cNvSpPr>
                      <a:spLocks noChangeArrowheads="1"/>
                    </p:cNvSpPr>
                    <p:nvPr/>
                  </p:nvSpPr>
                  <p:spPr bwMode="auto">
                    <a:xfrm>
                      <a:off x="8956955" y="4936451"/>
                      <a:ext cx="89869"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4" name="Freeform 11">
                      <a:extLst>
                        <a:ext uri="{FF2B5EF4-FFF2-40B4-BE49-F238E27FC236}">
                          <a16:creationId xmlns:a16="http://schemas.microsoft.com/office/drawing/2014/main" id="{3E620ED9-C416-773E-00CC-9AB00D216CC1}"/>
                        </a:ext>
                      </a:extLst>
                    </p:cNvPr>
                    <p:cNvSpPr>
                      <a:spLocks/>
                    </p:cNvSpPr>
                    <p:nvPr/>
                  </p:nvSpPr>
                  <p:spPr bwMode="auto">
                    <a:xfrm>
                      <a:off x="8956955" y="5290308"/>
                      <a:ext cx="89869" cy="84252"/>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5" name="Rectangle 12">
                      <a:extLst>
                        <a:ext uri="{FF2B5EF4-FFF2-40B4-BE49-F238E27FC236}">
                          <a16:creationId xmlns:a16="http://schemas.microsoft.com/office/drawing/2014/main" id="{3EFC5391-1561-7362-0F4D-19BE8B4BD077}"/>
                        </a:ext>
                      </a:extLst>
                    </p:cNvPr>
                    <p:cNvSpPr>
                      <a:spLocks noChangeArrowheads="1"/>
                    </p:cNvSpPr>
                    <p:nvPr/>
                  </p:nvSpPr>
                  <p:spPr bwMode="auto">
                    <a:xfrm>
                      <a:off x="8434593"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6" name="Rectangle 13">
                      <a:extLst>
                        <a:ext uri="{FF2B5EF4-FFF2-40B4-BE49-F238E27FC236}">
                          <a16:creationId xmlns:a16="http://schemas.microsoft.com/office/drawing/2014/main" id="{79B12E88-5D3F-6624-B66C-03661F96E6C5}"/>
                        </a:ext>
                      </a:extLst>
                    </p:cNvPr>
                    <p:cNvSpPr>
                      <a:spLocks noChangeArrowheads="1"/>
                    </p:cNvSpPr>
                    <p:nvPr/>
                  </p:nvSpPr>
                  <p:spPr bwMode="auto">
                    <a:xfrm>
                      <a:off x="8260472"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Freeform 14">
                      <a:extLst>
                        <a:ext uri="{FF2B5EF4-FFF2-40B4-BE49-F238E27FC236}">
                          <a16:creationId xmlns:a16="http://schemas.microsoft.com/office/drawing/2014/main" id="{06741F5A-EFE5-2F63-F08E-E42F07A5E74C}"/>
                        </a:ext>
                      </a:extLst>
                    </p:cNvPr>
                    <p:cNvSpPr>
                      <a:spLocks/>
                    </p:cNvSpPr>
                    <p:nvPr/>
                  </p:nvSpPr>
                  <p:spPr bwMode="auto">
                    <a:xfrm>
                      <a:off x="8254856" y="4588212"/>
                      <a:ext cx="84252" cy="89868"/>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8" name="Rectangle 15">
                      <a:extLst>
                        <a:ext uri="{FF2B5EF4-FFF2-40B4-BE49-F238E27FC236}">
                          <a16:creationId xmlns:a16="http://schemas.microsoft.com/office/drawing/2014/main" id="{0410DD64-CAD9-1B16-5E53-96E81EC2ADD6}"/>
                        </a:ext>
                      </a:extLst>
                    </p:cNvPr>
                    <p:cNvSpPr>
                      <a:spLocks noChangeArrowheads="1"/>
                    </p:cNvSpPr>
                    <p:nvPr/>
                  </p:nvSpPr>
                  <p:spPr bwMode="auto">
                    <a:xfrm>
                      <a:off x="8782835"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9" name="Rectangle 16">
                      <a:extLst>
                        <a:ext uri="{FF2B5EF4-FFF2-40B4-BE49-F238E27FC236}">
                          <a16:creationId xmlns:a16="http://schemas.microsoft.com/office/drawing/2014/main" id="{DB551C1C-E0EA-103C-53ED-0586AC560B7E}"/>
                        </a:ext>
                      </a:extLst>
                    </p:cNvPr>
                    <p:cNvSpPr>
                      <a:spLocks noChangeArrowheads="1"/>
                    </p:cNvSpPr>
                    <p:nvPr/>
                  </p:nvSpPr>
                  <p:spPr bwMode="auto">
                    <a:xfrm>
                      <a:off x="8603097"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0" name="Freeform 17">
                      <a:extLst>
                        <a:ext uri="{FF2B5EF4-FFF2-40B4-BE49-F238E27FC236}">
                          <a16:creationId xmlns:a16="http://schemas.microsoft.com/office/drawing/2014/main" id="{7D536E25-5CEF-CF64-7D7C-23F41A454B14}"/>
                        </a:ext>
                      </a:extLst>
                    </p:cNvPr>
                    <p:cNvSpPr>
                      <a:spLocks/>
                    </p:cNvSpPr>
                    <p:nvPr/>
                  </p:nvSpPr>
                  <p:spPr bwMode="auto">
                    <a:xfrm>
                      <a:off x="8956955" y="5110571"/>
                      <a:ext cx="89869" cy="89868"/>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1" name="Freeform 18">
                      <a:extLst>
                        <a:ext uri="{FF2B5EF4-FFF2-40B4-BE49-F238E27FC236}">
                          <a16:creationId xmlns:a16="http://schemas.microsoft.com/office/drawing/2014/main" id="{58555E43-ED5B-5F0C-8A37-7CFC04E45970}"/>
                        </a:ext>
                      </a:extLst>
                    </p:cNvPr>
                    <p:cNvSpPr>
                      <a:spLocks/>
                    </p:cNvSpPr>
                    <p:nvPr/>
                  </p:nvSpPr>
                  <p:spPr bwMode="auto">
                    <a:xfrm>
                      <a:off x="8934488" y="4756715"/>
                      <a:ext cx="112336" cy="89868"/>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2" name="Freeform 19">
                      <a:extLst>
                        <a:ext uri="{FF2B5EF4-FFF2-40B4-BE49-F238E27FC236}">
                          <a16:creationId xmlns:a16="http://schemas.microsoft.com/office/drawing/2014/main" id="{5858E2CE-5BB2-0A65-53A5-2E67274346B1}"/>
                        </a:ext>
                      </a:extLst>
                    </p:cNvPr>
                    <p:cNvSpPr>
                      <a:spLocks/>
                    </p:cNvSpPr>
                    <p:nvPr/>
                  </p:nvSpPr>
                  <p:spPr bwMode="auto">
                    <a:xfrm>
                      <a:off x="8434593" y="4588212"/>
                      <a:ext cx="438110" cy="117952"/>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3" name="Rectangle 20">
                      <a:extLst>
                        <a:ext uri="{FF2B5EF4-FFF2-40B4-BE49-F238E27FC236}">
                          <a16:creationId xmlns:a16="http://schemas.microsoft.com/office/drawing/2014/main" id="{54E9FCA1-26E6-F07C-DB8E-3D783D88AEEC}"/>
                        </a:ext>
                      </a:extLst>
                    </p:cNvPr>
                    <p:cNvSpPr>
                      <a:spLocks noChangeArrowheads="1"/>
                    </p:cNvSpPr>
                    <p:nvPr/>
                  </p:nvSpPr>
                  <p:spPr bwMode="auto">
                    <a:xfrm>
                      <a:off x="8260472" y="4767948"/>
                      <a:ext cx="612231" cy="60661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4" name="Freeform 22">
                      <a:extLst>
                        <a:ext uri="{FF2B5EF4-FFF2-40B4-BE49-F238E27FC236}">
                          <a16:creationId xmlns:a16="http://schemas.microsoft.com/office/drawing/2014/main" id="{2A303BCF-1E18-C0B2-5F14-AB211E954CF7}"/>
                        </a:ext>
                      </a:extLst>
                    </p:cNvPr>
                    <p:cNvSpPr>
                      <a:spLocks noEditPoints="1"/>
                    </p:cNvSpPr>
                    <p:nvPr/>
                  </p:nvSpPr>
                  <p:spPr bwMode="auto">
                    <a:xfrm>
                      <a:off x="8164987" y="4678080"/>
                      <a:ext cx="791968" cy="791964"/>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77" name="Rectangle 76">
                    <a:extLst>
                      <a:ext uri="{FF2B5EF4-FFF2-40B4-BE49-F238E27FC236}">
                        <a16:creationId xmlns:a16="http://schemas.microsoft.com/office/drawing/2014/main" id="{EB6BE66E-8513-789C-21A6-7220F758F892}"/>
                      </a:ext>
                    </a:extLst>
                  </p:cNvPr>
                  <p:cNvSpPr/>
                  <p:nvPr/>
                </p:nvSpPr>
                <p:spPr>
                  <a:xfrm>
                    <a:off x="8899161" y="2402472"/>
                    <a:ext cx="907954" cy="424250"/>
                  </a:xfrm>
                  <a:prstGeom prst="rect">
                    <a:avLst/>
                  </a:prstGeom>
                  <a:noFill/>
                  <a:ln w="10795" cap="flat" cmpd="sng" algn="ctr">
                    <a:noFill/>
                    <a:prstDash val="solid"/>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TEE</a:t>
                    </a:r>
                  </a:p>
                </p:txBody>
              </p:sp>
              <p:sp>
                <p:nvSpPr>
                  <p:cNvPr id="78" name="Rectangle 77">
                    <a:extLst>
                      <a:ext uri="{FF2B5EF4-FFF2-40B4-BE49-F238E27FC236}">
                        <a16:creationId xmlns:a16="http://schemas.microsoft.com/office/drawing/2014/main" id="{A01E0FF8-4005-45E5-D4DC-2F535F9EF9BD}"/>
                      </a:ext>
                    </a:extLst>
                  </p:cNvPr>
                  <p:cNvSpPr/>
                  <p:nvPr/>
                </p:nvSpPr>
                <p:spPr>
                  <a:xfrm>
                    <a:off x="8899161" y="3285330"/>
                    <a:ext cx="944292" cy="424250"/>
                  </a:xfrm>
                  <a:prstGeom prst="rect">
                    <a:avLst/>
                  </a:prstGeom>
                  <a:noFill/>
                  <a:ln w="10795" cap="flat" cmpd="sng" algn="ctr">
                    <a:noFill/>
                    <a:prstDash val="solid"/>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9" name="Rectangle: Rounded Corners 9">
                  <a:extLst>
                    <a:ext uri="{FF2B5EF4-FFF2-40B4-BE49-F238E27FC236}">
                      <a16:creationId xmlns:a16="http://schemas.microsoft.com/office/drawing/2014/main" id="{A67A2DCE-A2A7-3A8C-701F-C60FACE12B90}"/>
                    </a:ext>
                  </a:extLst>
                </p:cNvPr>
                <p:cNvSpPr/>
                <p:nvPr/>
              </p:nvSpPr>
              <p:spPr bwMode="auto">
                <a:xfrm rot="16200000">
                  <a:off x="7587113"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0" name="Rectangle: Rounded Corners 9">
                  <a:extLst>
                    <a:ext uri="{FF2B5EF4-FFF2-40B4-BE49-F238E27FC236}">
                      <a16:creationId xmlns:a16="http://schemas.microsoft.com/office/drawing/2014/main" id="{44534061-67FB-3186-6A46-D63E4A303AF4}"/>
                    </a:ext>
                  </a:extLst>
                </p:cNvPr>
                <p:cNvSpPr/>
                <p:nvPr/>
              </p:nvSpPr>
              <p:spPr bwMode="auto">
                <a:xfrm rot="16200000">
                  <a:off x="784926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1" name="Rectangle: Rounded Corners 9">
                  <a:extLst>
                    <a:ext uri="{FF2B5EF4-FFF2-40B4-BE49-F238E27FC236}">
                      <a16:creationId xmlns:a16="http://schemas.microsoft.com/office/drawing/2014/main" id="{A3C4D97A-24EC-3F5A-F997-DF7D3B629381}"/>
                    </a:ext>
                  </a:extLst>
                </p:cNvPr>
                <p:cNvSpPr/>
                <p:nvPr/>
              </p:nvSpPr>
              <p:spPr bwMode="auto">
                <a:xfrm rot="5400000" flipH="1">
                  <a:off x="10096765"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2" name="Rectangle: Rounded Corners 9">
                  <a:extLst>
                    <a:ext uri="{FF2B5EF4-FFF2-40B4-BE49-F238E27FC236}">
                      <a16:creationId xmlns:a16="http://schemas.microsoft.com/office/drawing/2014/main" id="{7F09D8A4-7863-57E7-BD18-F044D10EAB0C}"/>
                    </a:ext>
                  </a:extLst>
                </p:cNvPr>
                <p:cNvSpPr/>
                <p:nvPr/>
              </p:nvSpPr>
              <p:spPr bwMode="auto">
                <a:xfrm rot="5400000" flipH="1">
                  <a:off x="1013008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8F97FA9D-F71C-B3AF-8CA0-025FE85EE38F}"/>
                    </a:ext>
                  </a:extLst>
                </p:cNvPr>
                <p:cNvSpPr/>
                <p:nvPr/>
              </p:nvSpPr>
              <p:spPr>
                <a:xfrm>
                  <a:off x="7258260" y="4213350"/>
                  <a:ext cx="1071846" cy="251486"/>
                </a:xfrm>
                <a:prstGeom prst="rect">
                  <a:avLst/>
                </a:prstGeom>
                <a:noFill/>
                <a:ln w="10795" cap="flat" cmpd="sng" algn="ctr">
                  <a:noFill/>
                  <a:prstDash val="solid"/>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Attestation Report</a:t>
                  </a:r>
                </a:p>
              </p:txBody>
            </p:sp>
            <p:sp>
              <p:nvSpPr>
                <p:cNvPr id="64" name="Oval 63">
                  <a:extLst>
                    <a:ext uri="{FF2B5EF4-FFF2-40B4-BE49-F238E27FC236}">
                      <a16:creationId xmlns:a16="http://schemas.microsoft.com/office/drawing/2014/main" id="{3707F613-47BA-93ED-AB18-1EFCDD606536}"/>
                    </a:ext>
                  </a:extLst>
                </p:cNvPr>
                <p:cNvSpPr/>
                <p:nvPr/>
              </p:nvSpPr>
              <p:spPr bwMode="auto">
                <a:xfrm>
                  <a:off x="7214463" y="4270532"/>
                  <a:ext cx="129540" cy="11580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65" name="Rectangle 64">
                  <a:extLst>
                    <a:ext uri="{FF2B5EF4-FFF2-40B4-BE49-F238E27FC236}">
                      <a16:creationId xmlns:a16="http://schemas.microsoft.com/office/drawing/2014/main" id="{BDF09A49-0AEF-ABD6-8122-621265000844}"/>
                    </a:ext>
                  </a:extLst>
                </p:cNvPr>
                <p:cNvSpPr/>
                <p:nvPr/>
              </p:nvSpPr>
              <p:spPr>
                <a:xfrm>
                  <a:off x="7196395" y="3875446"/>
                  <a:ext cx="1435828" cy="281320"/>
                </a:xfrm>
                <a:prstGeom prst="rect">
                  <a:avLst/>
                </a:prstGeom>
                <a:noFill/>
                <a:ln w="10795" cap="flat" cmpd="sng" algn="ctr">
                  <a:noFill/>
                  <a:prstDash val="solid"/>
                </a:ln>
                <a:effectLst/>
              </p:spPr>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Attestation Token</a:t>
                  </a:r>
                </a:p>
              </p:txBody>
            </p:sp>
            <p:sp>
              <p:nvSpPr>
                <p:cNvPr id="66" name="Oval 65">
                  <a:extLst>
                    <a:ext uri="{FF2B5EF4-FFF2-40B4-BE49-F238E27FC236}">
                      <a16:creationId xmlns:a16="http://schemas.microsoft.com/office/drawing/2014/main" id="{C2073C6A-3022-0709-EFAD-2A183A50E259}"/>
                    </a:ext>
                  </a:extLst>
                </p:cNvPr>
                <p:cNvSpPr/>
                <p:nvPr/>
              </p:nvSpPr>
              <p:spPr bwMode="auto">
                <a:xfrm>
                  <a:off x="7321749" y="3948726"/>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67" name="Rectangle 66">
                  <a:extLst>
                    <a:ext uri="{FF2B5EF4-FFF2-40B4-BE49-F238E27FC236}">
                      <a16:creationId xmlns:a16="http://schemas.microsoft.com/office/drawing/2014/main" id="{8A1B64CB-3EF5-F91E-CFB0-2E75427A1833}"/>
                    </a:ext>
                  </a:extLst>
                </p:cNvPr>
                <p:cNvSpPr/>
                <p:nvPr/>
              </p:nvSpPr>
              <p:spPr>
                <a:xfrm>
                  <a:off x="10261928" y="4208757"/>
                  <a:ext cx="1201175" cy="281320"/>
                </a:xfrm>
                <a:prstGeom prst="rect">
                  <a:avLst/>
                </a:prstGeom>
                <a:noFill/>
                <a:ln w="10795" cap="flat" cmpd="sng" algn="ctr">
                  <a:noFill/>
                  <a:prstDash val="solid"/>
                </a:ln>
                <a:effectLst/>
              </p:spPr>
              <p:txBody>
                <a:bodyPr lIns="0" tIns="0" rIns="0" bIns="0"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Attestation Token</a:t>
                  </a:r>
                </a:p>
              </p:txBody>
            </p:sp>
            <p:sp>
              <p:nvSpPr>
                <p:cNvPr id="68" name="Oval 67">
                  <a:extLst>
                    <a:ext uri="{FF2B5EF4-FFF2-40B4-BE49-F238E27FC236}">
                      <a16:creationId xmlns:a16="http://schemas.microsoft.com/office/drawing/2014/main" id="{51C89604-2833-EEBB-FBD4-C1FADB53BD11}"/>
                    </a:ext>
                  </a:extLst>
                </p:cNvPr>
                <p:cNvSpPr/>
                <p:nvPr/>
              </p:nvSpPr>
              <p:spPr bwMode="auto">
                <a:xfrm>
                  <a:off x="10094725" y="4282037"/>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69" name="Rectangle 68">
                  <a:extLst>
                    <a:ext uri="{FF2B5EF4-FFF2-40B4-BE49-F238E27FC236}">
                      <a16:creationId xmlns:a16="http://schemas.microsoft.com/office/drawing/2014/main" id="{098A92C6-A9B0-63B1-425A-91A835C0FE57}"/>
                    </a:ext>
                  </a:extLst>
                </p:cNvPr>
                <p:cNvSpPr/>
                <p:nvPr/>
              </p:nvSpPr>
              <p:spPr>
                <a:xfrm>
                  <a:off x="10246688" y="3882541"/>
                  <a:ext cx="636557" cy="281320"/>
                </a:xfrm>
                <a:prstGeom prst="rect">
                  <a:avLst/>
                </a:prstGeom>
                <a:noFill/>
                <a:ln w="10795" cap="flat" cmpd="sng" algn="ctr">
                  <a:noFill/>
                  <a:prstDash val="solid"/>
                </a:ln>
                <a:effectLst/>
              </p:spPr>
              <p:txBody>
                <a:bodyPr lIns="0" tIns="0" rIns="0" bIns="0"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prstClr val="black"/>
                      </a:solidFill>
                      <a:effectLst/>
                      <a:uLnTx/>
                      <a:uFillTx/>
                      <a:latin typeface="Segoe UI"/>
                      <a:ea typeface="+mn-ea"/>
                      <a:cs typeface="Segoe UI" panose="020B0502040204020203" pitchFamily="34" charset="0"/>
                    </a:rPr>
                    <a:t> Secure Key</a:t>
                  </a:r>
                </a:p>
              </p:txBody>
            </p:sp>
            <p:sp>
              <p:nvSpPr>
                <p:cNvPr id="70" name="Oval 69">
                  <a:extLst>
                    <a:ext uri="{FF2B5EF4-FFF2-40B4-BE49-F238E27FC236}">
                      <a16:creationId xmlns:a16="http://schemas.microsoft.com/office/drawing/2014/main" id="{5B693ABC-A5A7-E965-9A07-58DE57545183}"/>
                    </a:ext>
                  </a:extLst>
                </p:cNvPr>
                <p:cNvSpPr/>
                <p:nvPr/>
              </p:nvSpPr>
              <p:spPr bwMode="auto">
                <a:xfrm>
                  <a:off x="10094725" y="3955821"/>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71" name="Rectangle 70">
                  <a:extLst>
                    <a:ext uri="{FF2B5EF4-FFF2-40B4-BE49-F238E27FC236}">
                      <a16:creationId xmlns:a16="http://schemas.microsoft.com/office/drawing/2014/main" id="{99BDAB2E-5D5E-7D94-48B4-68B635DF19B1}"/>
                    </a:ext>
                  </a:extLst>
                </p:cNvPr>
                <p:cNvSpPr/>
                <p:nvPr/>
              </p:nvSpPr>
              <p:spPr>
                <a:xfrm>
                  <a:off x="6470589"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a typeface="+mn-ea"/>
                    <a:cs typeface="+mn-cs"/>
                  </a:endParaRPr>
                </a:p>
              </p:txBody>
            </p:sp>
            <p:sp>
              <p:nvSpPr>
                <p:cNvPr id="72" name="Rectangle 71">
                  <a:extLst>
                    <a:ext uri="{FF2B5EF4-FFF2-40B4-BE49-F238E27FC236}">
                      <a16:creationId xmlns:a16="http://schemas.microsoft.com/office/drawing/2014/main" id="{00CD130C-EA5B-AC6F-FF5C-A744CD6264B7}"/>
                    </a:ext>
                  </a:extLst>
                </p:cNvPr>
                <p:cNvSpPr/>
                <p:nvPr/>
              </p:nvSpPr>
              <p:spPr>
                <a:xfrm>
                  <a:off x="10206117"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73" name="x__x0000_i1034">
                  <a:extLst>
                    <a:ext uri="{FF2B5EF4-FFF2-40B4-BE49-F238E27FC236}">
                      <a16:creationId xmlns:a16="http://schemas.microsoft.com/office/drawing/2014/main" id="{60FF1372-88DB-D5AA-D9D2-8DC328A1FBE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43836" y="2378583"/>
                  <a:ext cx="510151" cy="51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73">
                  <a:extLst>
                    <a:ext uri="{FF2B5EF4-FFF2-40B4-BE49-F238E27FC236}">
                      <a16:creationId xmlns:a16="http://schemas.microsoft.com/office/drawing/2014/main" id="{FC2A99D3-560D-BCF2-4235-A86BE5ED725D}"/>
                    </a:ext>
                  </a:extLst>
                </p:cNvPr>
                <p:cNvSpPr/>
                <p:nvPr/>
              </p:nvSpPr>
              <p:spPr>
                <a:xfrm>
                  <a:off x="6494702" y="2938733"/>
                  <a:ext cx="1608418" cy="424250"/>
                </a:xfrm>
                <a:prstGeom prst="rect">
                  <a:avLst/>
                </a:prstGeom>
                <a:noFill/>
                <a:ln w="10795" cap="flat" cmpd="sng" algn="ctr">
                  <a:noFill/>
                  <a:prstDash val="solid"/>
                </a:ln>
                <a:effectLst/>
              </p:spPr>
              <p:txBody>
                <a:bodyPr lIns="0" tIns="0" rIns="0" bIns="0"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Attestation Service</a:t>
                  </a:r>
                  <a:br>
                    <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GB" sz="1100"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Microsoft Azure Attestation</a:t>
                  </a:r>
                  <a:br>
                    <a:rPr kumimoji="0" lang="en-GB" sz="1100"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GB" sz="1100"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(MAA)</a:t>
                  </a: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pic>
            <p:nvPicPr>
              <p:cNvPr id="57" name="lock 2" descr="lock">
                <a:extLst>
                  <a:ext uri="{FF2B5EF4-FFF2-40B4-BE49-F238E27FC236}">
                    <a16:creationId xmlns:a16="http://schemas.microsoft.com/office/drawing/2014/main" id="{5265F519-DB9A-4DB0-8DBE-3D36636665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4316" y="2699416"/>
                <a:ext cx="311516" cy="311515"/>
              </a:xfrm>
              <a:prstGeom prst="rect">
                <a:avLst/>
              </a:prstGeom>
            </p:spPr>
          </p:pic>
        </p:grpSp>
        <p:sp>
          <p:nvSpPr>
            <p:cNvPr id="52" name="TextBox 51">
              <a:extLst>
                <a:ext uri="{FF2B5EF4-FFF2-40B4-BE49-F238E27FC236}">
                  <a16:creationId xmlns:a16="http://schemas.microsoft.com/office/drawing/2014/main" id="{5D053E89-33AA-F417-523A-0E3B481B9359}"/>
                </a:ext>
              </a:extLst>
            </p:cNvPr>
            <p:cNvSpPr txBox="1"/>
            <p:nvPr/>
          </p:nvSpPr>
          <p:spPr>
            <a:xfrm>
              <a:off x="7955427" y="2322889"/>
              <a:ext cx="787075"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latin typeface="Segoe UI Semibold"/>
                  <a:ea typeface="+mn-ea"/>
                  <a:cs typeface="+mn-cs"/>
                </a:rPr>
                <a:t>Key + Policy</a:t>
              </a:r>
            </a:p>
          </p:txBody>
        </p:sp>
        <p:sp>
          <p:nvSpPr>
            <p:cNvPr id="53" name="Rectangle 52">
              <a:extLst>
                <a:ext uri="{FF2B5EF4-FFF2-40B4-BE49-F238E27FC236}">
                  <a16:creationId xmlns:a16="http://schemas.microsoft.com/office/drawing/2014/main" id="{55722213-E4CB-09B5-A4DF-978C90AB9D0D}"/>
                </a:ext>
              </a:extLst>
            </p:cNvPr>
            <p:cNvSpPr/>
            <p:nvPr/>
          </p:nvSpPr>
          <p:spPr>
            <a:xfrm>
              <a:off x="7212730" y="3701030"/>
              <a:ext cx="2272470" cy="596452"/>
            </a:xfrm>
            <a:prstGeom prst="rect">
              <a:avLst/>
            </a:prstGeom>
            <a:noFill/>
            <a:ln w="10795" cap="flat" cmpd="sng" algn="ctr">
              <a:noFill/>
              <a:prstDash val="solid"/>
            </a:ln>
            <a:effectLst/>
          </p:spPr>
          <p:txBody>
            <a:bodyPr lIns="0" tIns="0" rIns="0" bIns="0"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Key Management System</a:t>
              </a:r>
              <a:br>
                <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(KMS)</a:t>
              </a:r>
              <a:br>
                <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GB" sz="1100"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Azure Key Vault</a:t>
              </a:r>
              <a:br>
                <a:rPr kumimoji="0" lang="en-GB" sz="1100"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GB" sz="1100" b="0" i="1"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AKV Managed HSM</a:t>
              </a:r>
            </a:p>
            <a:p>
              <a:pPr marL="0" marR="0" lvl="0" indent="0" algn="ctr" defTabSz="913874"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4" name="Oval 53">
              <a:extLst>
                <a:ext uri="{FF2B5EF4-FFF2-40B4-BE49-F238E27FC236}">
                  <a16:creationId xmlns:a16="http://schemas.microsoft.com/office/drawing/2014/main" id="{7324BC1C-F8D0-77B8-55F6-9BD23410C684}"/>
                </a:ext>
              </a:extLst>
            </p:cNvPr>
            <p:cNvSpPr/>
            <p:nvPr/>
          </p:nvSpPr>
          <p:spPr bwMode="auto">
            <a:xfrm>
              <a:off x="7789092" y="2597122"/>
              <a:ext cx="869001" cy="875607"/>
            </a:xfrm>
            <a:prstGeom prst="ellipse">
              <a:avLst/>
            </a:prstGeom>
            <a:solidFill>
              <a:srgbClr val="E6E6E6">
                <a:lumMod val="25000"/>
              </a:srgbClr>
            </a:solidFill>
            <a:ln w="9525" cap="flat" cmpd="sng" algn="ctr">
              <a:noFill/>
              <a:prstDash val="solid"/>
              <a:headEnd type="none" w="med" len="med"/>
              <a:tailEnd type="none" w="med" len="med"/>
            </a:ln>
            <a:effectLst>
              <a:outerShdw blurRad="152400" sx="102000" sy="102000" algn="ctr" rotWithShape="0">
                <a:prstClr val="black">
                  <a:alpha val="30000"/>
                </a:prstClr>
              </a:outerShdw>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rtl="0" eaLnBrk="1" fontAlgn="base" latinLnBrk="0" hangingPunct="1">
                <a:lnSpc>
                  <a:spcPct val="90000"/>
                </a:lnSpc>
                <a:spcBef>
                  <a:spcPts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55" name="Graphic 54">
              <a:extLst>
                <a:ext uri="{FF2B5EF4-FFF2-40B4-BE49-F238E27FC236}">
                  <a16:creationId xmlns:a16="http://schemas.microsoft.com/office/drawing/2014/main" id="{3FDC5E12-B4E4-C42D-7EE4-F4BBAFA2F3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92691" y="2695507"/>
              <a:ext cx="673927" cy="679051"/>
            </a:xfrm>
            <a:prstGeom prst="rect">
              <a:avLst/>
            </a:prstGeom>
          </p:spPr>
        </p:pic>
      </p:grpSp>
      <p:sp>
        <p:nvSpPr>
          <p:cNvPr id="95" name="Flowchart: Magnetic Disk 94">
            <a:extLst>
              <a:ext uri="{FF2B5EF4-FFF2-40B4-BE49-F238E27FC236}">
                <a16:creationId xmlns:a16="http://schemas.microsoft.com/office/drawing/2014/main" id="{0B0395F7-FD87-02A6-69F1-EA4CA2CD06D6}"/>
              </a:ext>
            </a:extLst>
          </p:cNvPr>
          <p:cNvSpPr/>
          <p:nvPr/>
        </p:nvSpPr>
        <p:spPr>
          <a:xfrm>
            <a:off x="5187136" y="4135944"/>
            <a:ext cx="1003851" cy="524779"/>
          </a:xfrm>
          <a:prstGeom prst="flowChartMagneticDisk">
            <a:avLst/>
          </a:prstGeom>
          <a:solidFill>
            <a:srgbClr val="737373"/>
          </a:solidFill>
          <a:ln w="10795" cap="flat" cmpd="sng" algn="ctr">
            <a:solidFill>
              <a:srgbClr val="737373">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Calibri" panose="020F0502020204030204"/>
                <a:ea typeface="+mn-ea"/>
                <a:cs typeface="+mn-cs"/>
              </a:rPr>
              <a:t>VMGS Disk</a:t>
            </a:r>
          </a:p>
        </p:txBody>
      </p:sp>
      <p:sp>
        <p:nvSpPr>
          <p:cNvPr id="96" name="TextBox 95">
            <a:extLst>
              <a:ext uri="{FF2B5EF4-FFF2-40B4-BE49-F238E27FC236}">
                <a16:creationId xmlns:a16="http://schemas.microsoft.com/office/drawing/2014/main" id="{D23B9351-339B-2D71-BFAD-3EE5D749AE3D}"/>
              </a:ext>
            </a:extLst>
          </p:cNvPr>
          <p:cNvSpPr txBox="1"/>
          <p:nvPr/>
        </p:nvSpPr>
        <p:spPr>
          <a:xfrm>
            <a:off x="2321549" y="1863593"/>
            <a:ext cx="150842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mn-cs"/>
              </a:rPr>
              <a:t>Hardware Root of Trust</a:t>
            </a:r>
          </a:p>
        </p:txBody>
      </p:sp>
      <p:sp>
        <p:nvSpPr>
          <p:cNvPr id="97" name="TextBox 96">
            <a:extLst>
              <a:ext uri="{FF2B5EF4-FFF2-40B4-BE49-F238E27FC236}">
                <a16:creationId xmlns:a16="http://schemas.microsoft.com/office/drawing/2014/main" id="{5BDD555A-9011-6518-288A-815B751F24BB}"/>
              </a:ext>
            </a:extLst>
          </p:cNvPr>
          <p:cNvSpPr txBox="1"/>
          <p:nvPr/>
        </p:nvSpPr>
        <p:spPr>
          <a:xfrm>
            <a:off x="1116322" y="5939135"/>
            <a:ext cx="915464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Verify identity and integrity </a:t>
            </a:r>
            <a:r>
              <a:rPr kumimoji="0" lang="en-US" sz="2400" b="0" i="0" u="none" strike="noStrike" kern="1200" cap="none" spc="0" normalizeH="0" baseline="0" noProof="0">
                <a:ln>
                  <a:noFill/>
                </a:ln>
                <a:solidFill>
                  <a:srgbClr val="0078D4"/>
                </a:solidFill>
                <a:effectLst/>
                <a:uLnTx/>
                <a:uFillTx/>
                <a:latin typeface="Segoe UI Semibold"/>
                <a:ea typeface="+mn-ea"/>
                <a:cs typeface="+mn-cs"/>
                <a:sym typeface="Wingdings" panose="05000000000000000000" pitchFamily="2" charset="2"/>
              </a:rPr>
              <a:t></a:t>
            </a:r>
            <a:r>
              <a:rPr kumimoji="0" lang="en-US" sz="2400" b="0" i="0" u="none" strike="noStrike" kern="1200" cap="none" spc="0" normalizeH="0" baseline="0" noProof="0">
                <a:ln>
                  <a:noFill/>
                </a:ln>
                <a:solidFill>
                  <a:srgbClr val="0078D4"/>
                </a:solidFill>
                <a:effectLst/>
                <a:uLnTx/>
                <a:uFillTx/>
                <a:latin typeface="Segoe UI Semibold"/>
                <a:ea typeface="+mn-ea"/>
                <a:cs typeface="+mn-cs"/>
              </a:rPr>
              <a:t> release keys and secrets </a:t>
            </a:r>
          </a:p>
        </p:txBody>
      </p:sp>
      <p:sp>
        <p:nvSpPr>
          <p:cNvPr id="3" name="TextBox 2">
            <a:extLst>
              <a:ext uri="{FF2B5EF4-FFF2-40B4-BE49-F238E27FC236}">
                <a16:creationId xmlns:a16="http://schemas.microsoft.com/office/drawing/2014/main" id="{B7D10ED0-42FD-8F7E-554A-C31A6C3AE15A}"/>
              </a:ext>
            </a:extLst>
          </p:cNvPr>
          <p:cNvSpPr txBox="1"/>
          <p:nvPr/>
        </p:nvSpPr>
        <p:spPr>
          <a:xfrm>
            <a:off x="577881" y="154440"/>
            <a:ext cx="97427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a:ea typeface="+mn-ea"/>
                <a:cs typeface="Segoe UI"/>
              </a:rPr>
              <a:t>Remote attestation and Secure Key Management</a:t>
            </a:r>
          </a:p>
        </p:txBody>
      </p:sp>
      <p:pic>
        <p:nvPicPr>
          <p:cNvPr id="2" name="lock 2" descr="lock">
            <a:extLst>
              <a:ext uri="{FF2B5EF4-FFF2-40B4-BE49-F238E27FC236}">
                <a16:creationId xmlns:a16="http://schemas.microsoft.com/office/drawing/2014/main" id="{1C4A1DA0-8470-5DFB-91BD-F5623074EC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52807" y="1156244"/>
            <a:ext cx="346832" cy="346831"/>
          </a:xfrm>
          <a:prstGeom prst="rect">
            <a:avLst/>
          </a:prstGeom>
        </p:spPr>
      </p:pic>
      <p:pic>
        <p:nvPicPr>
          <p:cNvPr id="4" name="lock 2" descr="lock">
            <a:extLst>
              <a:ext uri="{FF2B5EF4-FFF2-40B4-BE49-F238E27FC236}">
                <a16:creationId xmlns:a16="http://schemas.microsoft.com/office/drawing/2014/main" id="{AD505432-FFA0-616A-0EA7-8CB2BFDCE5D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54061" y="1178301"/>
            <a:ext cx="346832" cy="346831"/>
          </a:xfrm>
          <a:prstGeom prst="rect">
            <a:avLst/>
          </a:prstGeom>
        </p:spPr>
      </p:pic>
      <p:sp>
        <p:nvSpPr>
          <p:cNvPr id="5" name="Rectangle 4">
            <a:extLst>
              <a:ext uri="{FF2B5EF4-FFF2-40B4-BE49-F238E27FC236}">
                <a16:creationId xmlns:a16="http://schemas.microsoft.com/office/drawing/2014/main" id="{4C88A47E-CF75-8217-E194-321015D1C22D}"/>
              </a:ext>
            </a:extLst>
          </p:cNvPr>
          <p:cNvSpPr/>
          <p:nvPr/>
        </p:nvSpPr>
        <p:spPr>
          <a:xfrm>
            <a:off x="10509536" y="2124205"/>
            <a:ext cx="1427704" cy="887164"/>
          </a:xfrm>
          <a:prstGeom prst="rect">
            <a:avLst/>
          </a:prstGeom>
          <a:solidFill>
            <a:schemeClr val="bg2">
              <a:lumMod val="25000"/>
            </a:schemeClr>
          </a:solidFill>
          <a:ln w="9525" cap="flat" cmpd="sng" algn="ctr">
            <a:noFill/>
            <a:prstDash val="solid"/>
          </a:ln>
          <a:effectLst/>
        </p:spPr>
        <p:txBody>
          <a:bodyPr lIns="89642" tIns="89642" bIns="89642" rtlCol="0" anchor="ctr" anchorCtr="0"/>
          <a:lstStyle/>
          <a:p>
            <a:pPr marL="0" marR="0" lvl="0" indent="0" algn="ctr" defTabSz="914102" rtl="0" eaLnBrk="1" fontAlgn="base" latinLnBrk="0" hangingPunct="1">
              <a:lnSpc>
                <a:spcPct val="90000"/>
              </a:lnSpc>
              <a:spcBef>
                <a:spcPts val="0"/>
              </a:spcBef>
              <a:spcAft>
                <a:spcPct val="0"/>
              </a:spcAft>
              <a:buClrTx/>
              <a:buSzTx/>
              <a:buFontTx/>
              <a:buNone/>
              <a:tabLst/>
              <a:defRPr/>
            </a:pPr>
            <a:r>
              <a:rPr kumimoji="0" lang="en-GB" sz="11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Hardware Security Module (HSM)</a:t>
            </a:r>
          </a:p>
        </p:txBody>
      </p:sp>
      <p:cxnSp>
        <p:nvCxnSpPr>
          <p:cNvPr id="6" name="Straight Connector 5">
            <a:extLst>
              <a:ext uri="{FF2B5EF4-FFF2-40B4-BE49-F238E27FC236}">
                <a16:creationId xmlns:a16="http://schemas.microsoft.com/office/drawing/2014/main" id="{4EDA2F0D-31A4-41A1-4F7F-C2F1B47298F5}"/>
              </a:ext>
            </a:extLst>
          </p:cNvPr>
          <p:cNvCxnSpPr>
            <a:cxnSpLocks/>
          </p:cNvCxnSpPr>
          <p:nvPr/>
        </p:nvCxnSpPr>
        <p:spPr>
          <a:xfrm flipH="1" flipV="1">
            <a:off x="9129383" y="2532898"/>
            <a:ext cx="1380153" cy="10391"/>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56C2ACC7-3BAE-015C-F73F-C4A762268253}"/>
              </a:ext>
            </a:extLst>
          </p:cNvPr>
          <p:cNvSpPr/>
          <p:nvPr/>
        </p:nvSpPr>
        <p:spPr bwMode="auto">
          <a:xfrm>
            <a:off x="7434077" y="1576887"/>
            <a:ext cx="335232" cy="249718"/>
          </a:xfrm>
          <a:prstGeom prst="flowChartMagneticDisk">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TextBox 102">
            <a:extLst>
              <a:ext uri="{FF2B5EF4-FFF2-40B4-BE49-F238E27FC236}">
                <a16:creationId xmlns:a16="http://schemas.microsoft.com/office/drawing/2014/main" id="{A981DEFB-EF23-2D6C-45BF-CCC772F84DEA}"/>
              </a:ext>
            </a:extLst>
          </p:cNvPr>
          <p:cNvSpPr txBox="1"/>
          <p:nvPr/>
        </p:nvSpPr>
        <p:spPr>
          <a:xfrm>
            <a:off x="4607711" y="1527671"/>
            <a:ext cx="2063366" cy="523220"/>
          </a:xfrm>
          <a:prstGeom prst="rect">
            <a:avLst/>
          </a:prstGeom>
          <a:noFill/>
        </p:spPr>
        <p:txBody>
          <a:bodyPr wrap="square">
            <a:spAutoFit/>
          </a:body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Semibold"/>
                <a:ea typeface="+mn-ea"/>
                <a:cs typeface="+mn-cs"/>
              </a:rPr>
              <a:t>TEE Host</a:t>
            </a:r>
            <a:br>
              <a:rPr kumimoji="0" lang="en-GB" sz="1400" b="0" i="0" u="none" strike="noStrike" kern="0" cap="none" spc="0" normalizeH="0" baseline="0" noProof="0" dirty="0">
                <a:ln>
                  <a:noFill/>
                </a:ln>
                <a:solidFill>
                  <a:srgbClr val="FFFFFF"/>
                </a:solidFill>
                <a:effectLst/>
                <a:uLnTx/>
                <a:uFillTx/>
                <a:latin typeface="Segoe UI Semibold"/>
                <a:ea typeface="+mn-ea"/>
                <a:cs typeface="+mn-cs"/>
              </a:rPr>
            </a:br>
            <a:endParaRPr kumimoji="0" lang="en-GB" sz="1400" b="0" i="0" u="none" strike="noStrike" kern="0" cap="none" spc="0" normalizeH="0" baseline="0" noProof="0" dirty="0">
              <a:ln>
                <a:noFill/>
              </a:ln>
              <a:solidFill>
                <a:srgbClr val="FFFFFF"/>
              </a:solidFill>
              <a:effectLst/>
              <a:uLnTx/>
              <a:uFillTx/>
              <a:latin typeface="Segoe UI Semibold"/>
              <a:ea typeface="+mn-ea"/>
              <a:cs typeface="+mn-cs"/>
            </a:endParaRPr>
          </a:p>
        </p:txBody>
      </p:sp>
    </p:spTree>
    <p:extLst>
      <p:ext uri="{BB962C8B-B14F-4D97-AF65-F5344CB8AC3E}">
        <p14:creationId xmlns:p14="http://schemas.microsoft.com/office/powerpoint/2010/main" val="3820743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450"/>
                                        <p:tgtEl>
                                          <p:spTgt spid="97"/>
                                        </p:tgtEl>
                                      </p:cBhvr>
                                    </p:animEffect>
                                  </p:childTnLst>
                                </p:cTn>
                              </p:par>
                              <p:par>
                                <p:cTn id="8" presetID="42" presetClass="path" presetSubtype="0" decel="100000" fill="hold" grpId="1" nodeType="withEffect">
                                  <p:stCondLst>
                                    <p:cond delay="0"/>
                                  </p:stCondLst>
                                  <p:childTnLst>
                                    <p:animMotion origin="layout" path="M 2.91667E-6 2.96296E-6 L 2.91667E-6 0.02569 " pathEditMode="relative" rAng="0" ptsTypes="AA">
                                      <p:cBhvr>
                                        <p:cTn id="9" dur="450" spd="-100000" fill="hold"/>
                                        <p:tgtEl>
                                          <p:spTgt spid="9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300B7-E88D-EA8E-D1FC-780CAEA4355C}"/>
              </a:ext>
            </a:extLst>
          </p:cNvPr>
          <p:cNvSpPr txBox="1"/>
          <p:nvPr/>
        </p:nvSpPr>
        <p:spPr>
          <a:xfrm>
            <a:off x="577881" y="154440"/>
            <a:ext cx="974276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Segoe UI Semibold"/>
                <a:ea typeface="+mn-ea"/>
                <a:cs typeface="Segoe UI"/>
              </a:rPr>
              <a:t>Overall Secure Key Release Flow with TEE</a:t>
            </a:r>
          </a:p>
        </p:txBody>
      </p:sp>
      <p:pic>
        <p:nvPicPr>
          <p:cNvPr id="5" name="Picture 2">
            <a:extLst>
              <a:ext uri="{FF2B5EF4-FFF2-40B4-BE49-F238E27FC236}">
                <a16:creationId xmlns:a16="http://schemas.microsoft.com/office/drawing/2014/main" id="{17B595BC-B6BD-4D1D-677E-D237A4C713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9831" y="1090710"/>
            <a:ext cx="9852338" cy="492616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4EFBBF-A33F-69AF-6C4D-BFDBCDE5091A}"/>
              </a:ext>
            </a:extLst>
          </p:cNvPr>
          <p:cNvSpPr txBox="1"/>
          <p:nvPr/>
        </p:nvSpPr>
        <p:spPr>
          <a:xfrm>
            <a:off x="1169831" y="6488668"/>
            <a:ext cx="10757079"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https://learn.microsoft.com/en-us/azure/confidential-computing/concept-skr-attestation</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endParaRPr kumimoji="0" lang="fr-FR"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5346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Architecture of Confidential VMs on Azure</a:t>
            </a:r>
          </a:p>
        </p:txBody>
      </p:sp>
    </p:spTree>
    <p:extLst>
      <p:ext uri="{BB962C8B-B14F-4D97-AF65-F5344CB8AC3E}">
        <p14:creationId xmlns:p14="http://schemas.microsoft.com/office/powerpoint/2010/main" val="415252452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81" y="1881022"/>
            <a:ext cx="3968719" cy="258532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our mission to build the Azure Confidential Cloud and enable customers to lift and shift their sensitive workloads, we evolved our virtualization stack (i.e., paravisor) to enable both Windows and Linux operating systems to easily run inside Confidential VMs across hardware architectures.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41465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did we do it?</a:t>
            </a:r>
          </a:p>
        </p:txBody>
      </p:sp>
      <p:pic>
        <p:nvPicPr>
          <p:cNvPr id="2050" name="Picture 2">
            <a:extLst>
              <a:ext uri="{FF2B5EF4-FFF2-40B4-BE49-F238E27FC236}">
                <a16:creationId xmlns:a16="http://schemas.microsoft.com/office/drawing/2014/main" id="{E336E3B6-4995-8360-2A91-C31BE4098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9" y="164272"/>
            <a:ext cx="7108344" cy="6018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A522CE-5192-1E31-9AC3-A011ACFD4DCF}"/>
              </a:ext>
            </a:extLst>
          </p:cNvPr>
          <p:cNvSpPr txBox="1"/>
          <p:nvPr/>
        </p:nvSpPr>
        <p:spPr>
          <a:xfrm>
            <a:off x="8914874" y="137077"/>
            <a:ext cx="2472848" cy="3195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6FC0"/>
                </a:solidFill>
                <a:effectLst/>
                <a:uLnTx/>
                <a:uFillTx/>
                <a:latin typeface="Calibri" panose="020F0502020204030204"/>
                <a:ea typeface="+mn-ea"/>
                <a:cs typeface="+mn-cs"/>
              </a:rPr>
              <a:t>TCB = Trusted Computing Base</a:t>
            </a:r>
          </a:p>
        </p:txBody>
      </p:sp>
      <p:sp>
        <p:nvSpPr>
          <p:cNvPr id="90" name="Rectangle 89">
            <a:extLst>
              <a:ext uri="{FF2B5EF4-FFF2-40B4-BE49-F238E27FC236}">
                <a16:creationId xmlns:a16="http://schemas.microsoft.com/office/drawing/2014/main" id="{C4367E40-F293-BB18-CC77-A93E82527D0C}"/>
              </a:ext>
            </a:extLst>
          </p:cNvPr>
          <p:cNvSpPr/>
          <p:nvPr/>
        </p:nvSpPr>
        <p:spPr>
          <a:xfrm>
            <a:off x="4986439" y="6031890"/>
            <a:ext cx="6733121"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F00517FA-A47A-5F3A-1530-5CAFC22EABA2}"/>
              </a:ext>
            </a:extLst>
          </p:cNvPr>
          <p:cNvGrpSpPr/>
          <p:nvPr/>
        </p:nvGrpSpPr>
        <p:grpSpPr>
          <a:xfrm>
            <a:off x="6018002" y="6180102"/>
            <a:ext cx="459835" cy="265964"/>
            <a:chOff x="4718027" y="3367756"/>
            <a:chExt cx="825331" cy="547474"/>
          </a:xfrm>
        </p:grpSpPr>
        <p:grpSp>
          <p:nvGrpSpPr>
            <p:cNvPr id="92" name="Group 91">
              <a:extLst>
                <a:ext uri="{FF2B5EF4-FFF2-40B4-BE49-F238E27FC236}">
                  <a16:creationId xmlns:a16="http://schemas.microsoft.com/office/drawing/2014/main" id="{5D864B9C-4FBE-4687-0506-4C89017B4FC9}"/>
                </a:ext>
              </a:extLst>
            </p:cNvPr>
            <p:cNvGrpSpPr/>
            <p:nvPr/>
          </p:nvGrpSpPr>
          <p:grpSpPr>
            <a:xfrm>
              <a:off x="4718027" y="3389848"/>
              <a:ext cx="298954" cy="512490"/>
              <a:chOff x="2555536" y="3340101"/>
              <a:chExt cx="298954" cy="512490"/>
            </a:xfrm>
          </p:grpSpPr>
          <p:grpSp>
            <p:nvGrpSpPr>
              <p:cNvPr id="96" name="serverless" descr="serverless ">
                <a:extLst>
                  <a:ext uri="{FF2B5EF4-FFF2-40B4-BE49-F238E27FC236}">
                    <a16:creationId xmlns:a16="http://schemas.microsoft.com/office/drawing/2014/main" id="{27323DD9-29BA-5046-1943-DD0676D522EF}"/>
                  </a:ext>
                </a:extLst>
              </p:cNvPr>
              <p:cNvGrpSpPr/>
              <p:nvPr/>
            </p:nvGrpSpPr>
            <p:grpSpPr>
              <a:xfrm>
                <a:off x="2555536" y="3340101"/>
                <a:ext cx="298954" cy="512490"/>
                <a:chOff x="2670597" y="2113272"/>
                <a:chExt cx="254508" cy="436297"/>
              </a:xfrm>
            </p:grpSpPr>
            <p:sp>
              <p:nvSpPr>
                <p:cNvPr id="101" name="Freeform: Shape 100">
                  <a:extLst>
                    <a:ext uri="{FF2B5EF4-FFF2-40B4-BE49-F238E27FC236}">
                      <a16:creationId xmlns:a16="http://schemas.microsoft.com/office/drawing/2014/main" id="{AF36BA12-81F1-EED4-4AED-08E6F10ED51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85EDC4A-C00F-541F-F89C-63266F5E1FD0}"/>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2FDF0E8-CF62-A594-3CC7-7FC85A7DCF98}"/>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2BF0C18-61AA-AD2C-3DA9-E6441B2B49C9}"/>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97" name="lock 2" descr="lock">
                <a:extLst>
                  <a:ext uri="{FF2B5EF4-FFF2-40B4-BE49-F238E27FC236}">
                    <a16:creationId xmlns:a16="http://schemas.microsoft.com/office/drawing/2014/main" id="{7C233804-3392-8536-9C4F-DCCA8A02491D}"/>
                  </a:ext>
                </a:extLst>
              </p:cNvPr>
              <p:cNvGrpSpPr/>
              <p:nvPr/>
            </p:nvGrpSpPr>
            <p:grpSpPr>
              <a:xfrm>
                <a:off x="2641066" y="3473690"/>
                <a:ext cx="127865" cy="157616"/>
                <a:chOff x="1990002" y="3287455"/>
                <a:chExt cx="360292" cy="444129"/>
              </a:xfrm>
            </p:grpSpPr>
            <p:sp>
              <p:nvSpPr>
                <p:cNvPr id="98" name="Freeform: Shape 97">
                  <a:extLst>
                    <a:ext uri="{FF2B5EF4-FFF2-40B4-BE49-F238E27FC236}">
                      <a16:creationId xmlns:a16="http://schemas.microsoft.com/office/drawing/2014/main" id="{E54BF3C4-B9B9-C645-6954-4FE604D63B21}"/>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CE1C218-946E-13DC-EDC5-ED4C341F8B61}"/>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92FAE7F-6018-8A34-8F1A-1A97060D7A3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93" name="direction 2" descr="direction">
              <a:extLst>
                <a:ext uri="{FF2B5EF4-FFF2-40B4-BE49-F238E27FC236}">
                  <a16:creationId xmlns:a16="http://schemas.microsoft.com/office/drawing/2014/main" id="{514CC680-7EF0-3E9D-7A11-E379FC35280C}"/>
                </a:ext>
              </a:extLst>
            </p:cNvPr>
            <p:cNvGrpSpPr/>
            <p:nvPr/>
          </p:nvGrpSpPr>
          <p:grpSpPr>
            <a:xfrm rot="5400000">
              <a:off x="4999488" y="3371359"/>
              <a:ext cx="547474" cy="540267"/>
              <a:chOff x="10134534" y="2131095"/>
              <a:chExt cx="416756" cy="411275"/>
            </a:xfrm>
          </p:grpSpPr>
          <p:sp>
            <p:nvSpPr>
              <p:cNvPr id="94" name="Freeform: Shape 93">
                <a:extLst>
                  <a:ext uri="{FF2B5EF4-FFF2-40B4-BE49-F238E27FC236}">
                    <a16:creationId xmlns:a16="http://schemas.microsoft.com/office/drawing/2014/main" id="{5C0C7D03-5612-4406-9E59-0FBDC4CFF70F}"/>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4E6EDBE-499C-AA51-559E-E253C186614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chip" descr="chip">
            <a:extLst>
              <a:ext uri="{FF2B5EF4-FFF2-40B4-BE49-F238E27FC236}">
                <a16:creationId xmlns:a16="http://schemas.microsoft.com/office/drawing/2014/main" id="{C9D77429-A579-2398-0215-1C218B5E6B8E}"/>
              </a:ext>
            </a:extLst>
          </p:cNvPr>
          <p:cNvGrpSpPr/>
          <p:nvPr/>
        </p:nvGrpSpPr>
        <p:grpSpPr>
          <a:xfrm>
            <a:off x="8155190" y="6119166"/>
            <a:ext cx="400806" cy="369170"/>
            <a:chOff x="3149601" y="2824164"/>
            <a:chExt cx="301626" cy="303212"/>
          </a:xfrm>
          <a:solidFill>
            <a:srgbClr val="FFFFFF"/>
          </a:solidFill>
        </p:grpSpPr>
        <p:sp>
          <p:nvSpPr>
            <p:cNvPr id="106" name="Freeform 67">
              <a:extLst>
                <a:ext uri="{FF2B5EF4-FFF2-40B4-BE49-F238E27FC236}">
                  <a16:creationId xmlns:a16="http://schemas.microsoft.com/office/drawing/2014/main" id="{BD31CFE7-4CE1-B9BE-DB11-514309E4E3C0}"/>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7" name="Line 68">
              <a:extLst>
                <a:ext uri="{FF2B5EF4-FFF2-40B4-BE49-F238E27FC236}">
                  <a16:creationId xmlns:a16="http://schemas.microsoft.com/office/drawing/2014/main" id="{DE3D94A6-5A7E-95B4-9BA2-774F74D51C67}"/>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8" name="Line 69">
              <a:extLst>
                <a:ext uri="{FF2B5EF4-FFF2-40B4-BE49-F238E27FC236}">
                  <a16:creationId xmlns:a16="http://schemas.microsoft.com/office/drawing/2014/main" id="{CAB15801-B066-5F2B-FC43-886DC2A8074E}"/>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9" name="Line 70">
              <a:extLst>
                <a:ext uri="{FF2B5EF4-FFF2-40B4-BE49-F238E27FC236}">
                  <a16:creationId xmlns:a16="http://schemas.microsoft.com/office/drawing/2014/main" id="{C33F854F-B243-659E-3CF4-886B77DDDCE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0" name="Line 71">
              <a:extLst>
                <a:ext uri="{FF2B5EF4-FFF2-40B4-BE49-F238E27FC236}">
                  <a16:creationId xmlns:a16="http://schemas.microsoft.com/office/drawing/2014/main" id="{EC584089-FF85-7C55-D2EA-5C3CA7EC557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1" name="Line 72">
              <a:extLst>
                <a:ext uri="{FF2B5EF4-FFF2-40B4-BE49-F238E27FC236}">
                  <a16:creationId xmlns:a16="http://schemas.microsoft.com/office/drawing/2014/main" id="{42C7577A-8909-B519-B4AE-C03C2D4A825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2" name="Line 73">
              <a:extLst>
                <a:ext uri="{FF2B5EF4-FFF2-40B4-BE49-F238E27FC236}">
                  <a16:creationId xmlns:a16="http://schemas.microsoft.com/office/drawing/2014/main" id="{4959CB67-77A7-281A-AFEA-809C8F53750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3" name="Line 74">
              <a:extLst>
                <a:ext uri="{FF2B5EF4-FFF2-40B4-BE49-F238E27FC236}">
                  <a16:creationId xmlns:a16="http://schemas.microsoft.com/office/drawing/2014/main" id="{BA4D2882-F3B0-1073-1FD7-51FB2385CA4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4" name="Line 75">
              <a:extLst>
                <a:ext uri="{FF2B5EF4-FFF2-40B4-BE49-F238E27FC236}">
                  <a16:creationId xmlns:a16="http://schemas.microsoft.com/office/drawing/2014/main" id="{B76656A9-B2BE-3925-8E4A-63CCA2F82907}"/>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5" name="Line 76">
              <a:extLst>
                <a:ext uri="{FF2B5EF4-FFF2-40B4-BE49-F238E27FC236}">
                  <a16:creationId xmlns:a16="http://schemas.microsoft.com/office/drawing/2014/main" id="{6874E82E-B92B-36CF-3A0F-B8053E9752CA}"/>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6" name="Line 77">
              <a:extLst>
                <a:ext uri="{FF2B5EF4-FFF2-40B4-BE49-F238E27FC236}">
                  <a16:creationId xmlns:a16="http://schemas.microsoft.com/office/drawing/2014/main" id="{F4187F84-70EF-B687-A5A7-6A7D98D5A974}"/>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7" name="Line 78">
              <a:extLst>
                <a:ext uri="{FF2B5EF4-FFF2-40B4-BE49-F238E27FC236}">
                  <a16:creationId xmlns:a16="http://schemas.microsoft.com/office/drawing/2014/main" id="{42ED5418-B824-10B4-2BC1-B3D2E7EF0312}"/>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8" name="Line 79">
              <a:extLst>
                <a:ext uri="{FF2B5EF4-FFF2-40B4-BE49-F238E27FC236}">
                  <a16:creationId xmlns:a16="http://schemas.microsoft.com/office/drawing/2014/main" id="{B723AF55-E0BA-A1C1-13EE-6812008F52B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910326FB-2646-0048-8D2F-971B48B2BFC3}"/>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120" name="TextBox 119">
            <a:extLst>
              <a:ext uri="{FF2B5EF4-FFF2-40B4-BE49-F238E27FC236}">
                <a16:creationId xmlns:a16="http://schemas.microsoft.com/office/drawing/2014/main" id="{0B9ADD7B-FBAF-CA0E-0298-01912884A173}"/>
              </a:ext>
            </a:extLst>
          </p:cNvPr>
          <p:cNvSpPr txBox="1"/>
          <p:nvPr/>
        </p:nvSpPr>
        <p:spPr>
          <a:xfrm>
            <a:off x="8174378" y="6446032"/>
            <a:ext cx="445617" cy="2444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38BB3EF0-81B8-AA16-755C-344A1C3CD76E}"/>
              </a:ext>
            </a:extLst>
          </p:cNvPr>
          <p:cNvSpPr txBox="1"/>
          <p:nvPr/>
        </p:nvSpPr>
        <p:spPr>
          <a:xfrm>
            <a:off x="10129781" y="6452192"/>
            <a:ext cx="806568"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6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8394EFB9-88BE-401D-1E58-51E43FDDA955}"/>
              </a:ext>
            </a:extLst>
          </p:cNvPr>
          <p:cNvSpPr txBox="1"/>
          <p:nvPr/>
        </p:nvSpPr>
        <p:spPr>
          <a:xfrm>
            <a:off x="5808507" y="6452192"/>
            <a:ext cx="895150"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123" name="Straight Arrow Connector 122">
            <a:extLst>
              <a:ext uri="{FF2B5EF4-FFF2-40B4-BE49-F238E27FC236}">
                <a16:creationId xmlns:a16="http://schemas.microsoft.com/office/drawing/2014/main" id="{B9944D96-949C-189F-1C19-849D071B05C4}"/>
              </a:ext>
            </a:extLst>
          </p:cNvPr>
          <p:cNvCxnSpPr>
            <a:cxnSpLocks/>
            <a:stCxn id="122" idx="3"/>
            <a:endCxn id="120" idx="1"/>
          </p:cNvCxnSpPr>
          <p:nvPr/>
        </p:nvCxnSpPr>
        <p:spPr>
          <a:xfrm flipV="1">
            <a:off x="6703656" y="6568269"/>
            <a:ext cx="1470722"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30F8337-4EB3-4AC4-FE98-C9852AA48E24}"/>
              </a:ext>
            </a:extLst>
          </p:cNvPr>
          <p:cNvCxnSpPr>
            <a:cxnSpLocks/>
          </p:cNvCxnSpPr>
          <p:nvPr/>
        </p:nvCxnSpPr>
        <p:spPr>
          <a:xfrm>
            <a:off x="8537445" y="6568268"/>
            <a:ext cx="1509786"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162191E9-8B7E-32C8-6DE6-51980CCEECD0}"/>
              </a:ext>
            </a:extLst>
          </p:cNvPr>
          <p:cNvGrpSpPr/>
          <p:nvPr/>
        </p:nvGrpSpPr>
        <p:grpSpPr>
          <a:xfrm>
            <a:off x="10367647" y="6114068"/>
            <a:ext cx="298415" cy="325734"/>
            <a:chOff x="7236892" y="4561502"/>
            <a:chExt cx="409258" cy="374748"/>
          </a:xfrm>
        </p:grpSpPr>
        <p:grpSp>
          <p:nvGrpSpPr>
            <p:cNvPr id="126" name="Group 15">
              <a:extLst>
                <a:ext uri="{FF2B5EF4-FFF2-40B4-BE49-F238E27FC236}">
                  <a16:creationId xmlns:a16="http://schemas.microsoft.com/office/drawing/2014/main" id="{560A8EF4-80F3-6FA6-A162-708B0126CDBF}"/>
                </a:ext>
              </a:extLst>
            </p:cNvPr>
            <p:cNvGrpSpPr/>
            <p:nvPr/>
          </p:nvGrpSpPr>
          <p:grpSpPr>
            <a:xfrm>
              <a:off x="7236894" y="4695589"/>
              <a:ext cx="409256" cy="106576"/>
              <a:chOff x="11096138" y="3033236"/>
              <a:chExt cx="338296" cy="88097"/>
            </a:xfrm>
          </p:grpSpPr>
          <p:sp>
            <p:nvSpPr>
              <p:cNvPr id="2058" name="Freeform: Shape 13">
                <a:extLst>
                  <a:ext uri="{FF2B5EF4-FFF2-40B4-BE49-F238E27FC236}">
                    <a16:creationId xmlns:a16="http://schemas.microsoft.com/office/drawing/2014/main" id="{92F4A00C-1BE5-D3A3-440A-8C111A5C2C62}"/>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9" name="Freeform: Shape 14">
                <a:extLst>
                  <a:ext uri="{FF2B5EF4-FFF2-40B4-BE49-F238E27FC236}">
                    <a16:creationId xmlns:a16="http://schemas.microsoft.com/office/drawing/2014/main" id="{6E219F53-F29D-E9F0-DBC7-31007A28F1DC}"/>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0" name="Freeform: Shape 82">
                <a:extLst>
                  <a:ext uri="{FF2B5EF4-FFF2-40B4-BE49-F238E27FC236}">
                    <a16:creationId xmlns:a16="http://schemas.microsoft.com/office/drawing/2014/main" id="{3707EDC9-26B7-A8E1-776B-3A1B3AB91C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1" name="Freeform: Shape 83">
                <a:extLst>
                  <a:ext uri="{FF2B5EF4-FFF2-40B4-BE49-F238E27FC236}">
                    <a16:creationId xmlns:a16="http://schemas.microsoft.com/office/drawing/2014/main" id="{CD5F7BB1-67F1-F1FF-324C-2BD578855B29}"/>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27" name="Group 84">
              <a:extLst>
                <a:ext uri="{FF2B5EF4-FFF2-40B4-BE49-F238E27FC236}">
                  <a16:creationId xmlns:a16="http://schemas.microsoft.com/office/drawing/2014/main" id="{FD527BD3-311B-8669-B21A-0127F21A788E}"/>
                </a:ext>
              </a:extLst>
            </p:cNvPr>
            <p:cNvGrpSpPr/>
            <p:nvPr/>
          </p:nvGrpSpPr>
          <p:grpSpPr>
            <a:xfrm>
              <a:off x="7236892" y="4829674"/>
              <a:ext cx="409256" cy="106576"/>
              <a:chOff x="11096137" y="3033235"/>
              <a:chExt cx="338296" cy="88097"/>
            </a:xfrm>
          </p:grpSpPr>
          <p:sp>
            <p:nvSpPr>
              <p:cNvPr id="2054" name="Freeform: Shape 85">
                <a:extLst>
                  <a:ext uri="{FF2B5EF4-FFF2-40B4-BE49-F238E27FC236}">
                    <a16:creationId xmlns:a16="http://schemas.microsoft.com/office/drawing/2014/main" id="{7F9119CA-A09F-CED9-B342-37CEBC125B7C}"/>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5" name="Freeform: Shape 86">
                <a:extLst>
                  <a:ext uri="{FF2B5EF4-FFF2-40B4-BE49-F238E27FC236}">
                    <a16:creationId xmlns:a16="http://schemas.microsoft.com/office/drawing/2014/main" id="{323D1FDB-6EBF-AB5E-063A-95292AFE1C7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6" name="Freeform: Shape 87">
                <a:extLst>
                  <a:ext uri="{FF2B5EF4-FFF2-40B4-BE49-F238E27FC236}">
                    <a16:creationId xmlns:a16="http://schemas.microsoft.com/office/drawing/2014/main" id="{0B0939A7-CE2C-090B-B115-50E5D2415CA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7" name="Freeform: Shape 88">
                <a:extLst>
                  <a:ext uri="{FF2B5EF4-FFF2-40B4-BE49-F238E27FC236}">
                    <a16:creationId xmlns:a16="http://schemas.microsoft.com/office/drawing/2014/main" id="{3C35F918-9BA3-59FD-11B0-F65E8074F736}"/>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2048" name="Group 89">
              <a:extLst>
                <a:ext uri="{FF2B5EF4-FFF2-40B4-BE49-F238E27FC236}">
                  <a16:creationId xmlns:a16="http://schemas.microsoft.com/office/drawing/2014/main" id="{A0F39102-F289-B6B1-1EDD-545DDE89BBF3}"/>
                </a:ext>
              </a:extLst>
            </p:cNvPr>
            <p:cNvGrpSpPr/>
            <p:nvPr/>
          </p:nvGrpSpPr>
          <p:grpSpPr>
            <a:xfrm>
              <a:off x="7236894" y="4561502"/>
              <a:ext cx="409256" cy="106576"/>
              <a:chOff x="11096138" y="3033236"/>
              <a:chExt cx="338296" cy="88097"/>
            </a:xfrm>
          </p:grpSpPr>
          <p:sp>
            <p:nvSpPr>
              <p:cNvPr id="2049" name="Freeform: Shape 90">
                <a:extLst>
                  <a:ext uri="{FF2B5EF4-FFF2-40B4-BE49-F238E27FC236}">
                    <a16:creationId xmlns:a16="http://schemas.microsoft.com/office/drawing/2014/main" id="{B7DEC4EB-1229-4299-8FB4-E978DC1EAE17}"/>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1" name="Freeform: Shape 91">
                <a:extLst>
                  <a:ext uri="{FF2B5EF4-FFF2-40B4-BE49-F238E27FC236}">
                    <a16:creationId xmlns:a16="http://schemas.microsoft.com/office/drawing/2014/main" id="{F343E37F-FDD2-D690-67C4-A1A3E80431D6}"/>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2" name="Freeform: Shape 92">
                <a:extLst>
                  <a:ext uri="{FF2B5EF4-FFF2-40B4-BE49-F238E27FC236}">
                    <a16:creationId xmlns:a16="http://schemas.microsoft.com/office/drawing/2014/main" id="{EB00274F-C5B0-2191-8728-5DD4EAAC5D5B}"/>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3" name="Freeform: Shape 93">
                <a:extLst>
                  <a:ext uri="{FF2B5EF4-FFF2-40B4-BE49-F238E27FC236}">
                    <a16:creationId xmlns:a16="http://schemas.microsoft.com/office/drawing/2014/main" id="{5348CE13-25EA-518F-55B0-57138AFB042A}"/>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sp>
        <p:nvSpPr>
          <p:cNvPr id="2062" name="Rectangle 2061">
            <a:extLst>
              <a:ext uri="{FF2B5EF4-FFF2-40B4-BE49-F238E27FC236}">
                <a16:creationId xmlns:a16="http://schemas.microsoft.com/office/drawing/2014/main" id="{F057A65A-DBF9-04C4-8463-1BE622B36C2C}"/>
              </a:ext>
            </a:extLst>
          </p:cNvPr>
          <p:cNvSpPr/>
          <p:nvPr/>
        </p:nvSpPr>
        <p:spPr>
          <a:xfrm flipV="1">
            <a:off x="8056676" y="6049618"/>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8587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175432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8D4"/>
                </a:solidFill>
                <a:latin typeface="Segoe UI" panose="020B0502040204020203" pitchFamily="34" charset="0"/>
                <a:cs typeface="Segoe UI" panose="020B0502040204020203" pitchFamily="34" charset="0"/>
              </a:rPr>
              <a:t>The </a:t>
            </a:r>
            <a:r>
              <a:rPr lang="en-US" dirty="0">
                <a:solidFill>
                  <a:srgbClr val="0078D4"/>
                </a:solidFill>
                <a:latin typeface="Segoe UI Semibold" panose="020B0702040204020203" pitchFamily="34" charset="0"/>
                <a:cs typeface="Segoe UI Semibold" panose="020B0702040204020203" pitchFamily="34" charset="0"/>
              </a:rPr>
              <a:t>guest paravisor </a:t>
            </a:r>
            <a:r>
              <a:rPr lang="en-US" dirty="0">
                <a:solidFill>
                  <a:srgbClr val="0078D4"/>
                </a:solidFill>
                <a:latin typeface="Segoe UI" panose="020B0502040204020203" pitchFamily="34" charset="0"/>
                <a:cs typeface="Segoe UI" panose="020B0502040204020203" pitchFamily="34" charset="0"/>
              </a:rPr>
              <a:t>implements the TEE enlightenments on behalf of the guest OS </a:t>
            </a:r>
            <a:r>
              <a:rPr lang="en-US" dirty="0">
                <a:latin typeface="Segoe UI" panose="020B0502040204020203" pitchFamily="34" charset="0"/>
                <a:cs typeface="Segoe UI" panose="020B0502040204020203" pitchFamily="34" charset="0"/>
              </a:rPr>
              <a:t>so the guest OS can run mostly unmodified.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Guest paravisor </a:t>
            </a:r>
          </a:p>
        </p:txBody>
      </p:sp>
      <p:sp>
        <p:nvSpPr>
          <p:cNvPr id="2" name="Rectangle 1">
            <a:extLst>
              <a:ext uri="{FF2B5EF4-FFF2-40B4-BE49-F238E27FC236}">
                <a16:creationId xmlns:a16="http://schemas.microsoft.com/office/drawing/2014/main" id="{CEF6EE08-3593-5318-BA24-26781D24A713}"/>
              </a:ext>
            </a:extLst>
          </p:cNvPr>
          <p:cNvSpPr/>
          <p:nvPr/>
        </p:nvSpPr>
        <p:spPr>
          <a:xfrm>
            <a:off x="7674436" y="1148213"/>
            <a:ext cx="3731952" cy="2262026"/>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8ABC11B2-45C7-7122-8795-205755308382}"/>
              </a:ext>
            </a:extLst>
          </p:cNvPr>
          <p:cNvSpPr/>
          <p:nvPr/>
        </p:nvSpPr>
        <p:spPr>
          <a:xfrm>
            <a:off x="8085547" y="1325294"/>
            <a:ext cx="2943868" cy="128065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C2824E8-8F18-A8CA-BF62-6E5288426967}"/>
              </a:ext>
            </a:extLst>
          </p:cNvPr>
          <p:cNvSpPr/>
          <p:nvPr/>
        </p:nvSpPr>
        <p:spPr>
          <a:xfrm>
            <a:off x="5449719" y="3608227"/>
            <a:ext cx="5956669" cy="3403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Hyper-V hypervisor</a:t>
            </a:r>
          </a:p>
        </p:txBody>
      </p:sp>
      <p:sp>
        <p:nvSpPr>
          <p:cNvPr id="92" name="Rectangle 91">
            <a:extLst>
              <a:ext uri="{FF2B5EF4-FFF2-40B4-BE49-F238E27FC236}">
                <a16:creationId xmlns:a16="http://schemas.microsoft.com/office/drawing/2014/main" id="{C1C81800-2013-3F1B-4EF7-4D0504D68EA9}"/>
              </a:ext>
            </a:extLst>
          </p:cNvPr>
          <p:cNvSpPr/>
          <p:nvPr/>
        </p:nvSpPr>
        <p:spPr>
          <a:xfrm>
            <a:off x="8261845"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1</a:t>
            </a:r>
          </a:p>
        </p:txBody>
      </p:sp>
      <p:sp>
        <p:nvSpPr>
          <p:cNvPr id="93" name="Rectangle 92">
            <a:extLst>
              <a:ext uri="{FF2B5EF4-FFF2-40B4-BE49-F238E27FC236}">
                <a16:creationId xmlns:a16="http://schemas.microsoft.com/office/drawing/2014/main" id="{AE0DB59C-EE54-2D37-2716-6FCD3594C7FF}"/>
              </a:ext>
            </a:extLst>
          </p:cNvPr>
          <p:cNvSpPr/>
          <p:nvPr/>
        </p:nvSpPr>
        <p:spPr>
          <a:xfrm>
            <a:off x="8085545" y="2937047"/>
            <a:ext cx="3025214" cy="3792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Guest paravisor</a:t>
            </a:r>
          </a:p>
        </p:txBody>
      </p:sp>
      <p:sp>
        <p:nvSpPr>
          <p:cNvPr id="94" name="Rectangle 93">
            <a:extLst>
              <a:ext uri="{FF2B5EF4-FFF2-40B4-BE49-F238E27FC236}">
                <a16:creationId xmlns:a16="http://schemas.microsoft.com/office/drawing/2014/main" id="{8B7C09E3-9B0A-A176-3AD9-213975AFF370}"/>
              </a:ext>
            </a:extLst>
          </p:cNvPr>
          <p:cNvSpPr/>
          <p:nvPr/>
        </p:nvSpPr>
        <p:spPr>
          <a:xfrm>
            <a:off x="1010364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N</a:t>
            </a:r>
          </a:p>
        </p:txBody>
      </p:sp>
      <p:sp>
        <p:nvSpPr>
          <p:cNvPr id="95" name="Rectangle 94">
            <a:extLst>
              <a:ext uri="{FF2B5EF4-FFF2-40B4-BE49-F238E27FC236}">
                <a16:creationId xmlns:a16="http://schemas.microsoft.com/office/drawing/2014/main" id="{2C9C5B20-4FCF-A3DB-AF27-89F7D5F0D213}"/>
              </a:ext>
            </a:extLst>
          </p:cNvPr>
          <p:cNvSpPr/>
          <p:nvPr/>
        </p:nvSpPr>
        <p:spPr>
          <a:xfrm>
            <a:off x="917488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2</a:t>
            </a:r>
          </a:p>
        </p:txBody>
      </p:sp>
      <p:sp>
        <p:nvSpPr>
          <p:cNvPr id="96" name="Rectangle 95">
            <a:extLst>
              <a:ext uri="{FF2B5EF4-FFF2-40B4-BE49-F238E27FC236}">
                <a16:creationId xmlns:a16="http://schemas.microsoft.com/office/drawing/2014/main" id="{2868896C-8309-ED8B-37C0-27167273C4E3}"/>
              </a:ext>
            </a:extLst>
          </p:cNvPr>
          <p:cNvSpPr/>
          <p:nvPr/>
        </p:nvSpPr>
        <p:spPr>
          <a:xfrm>
            <a:off x="5449719" y="1148212"/>
            <a:ext cx="2074516" cy="22818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9B8E83B4-A31F-41FD-3D14-E002BC454FB2}"/>
              </a:ext>
            </a:extLst>
          </p:cNvPr>
          <p:cNvSpPr/>
          <p:nvPr/>
        </p:nvSpPr>
        <p:spPr>
          <a:xfrm>
            <a:off x="5624405" y="1332109"/>
            <a:ext cx="1699045" cy="18684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8" name="Picture 4" descr="Windows 10 Logo - PNG e Vetor - Download de Logo">
            <a:extLst>
              <a:ext uri="{FF2B5EF4-FFF2-40B4-BE49-F238E27FC236}">
                <a16:creationId xmlns:a16="http://schemas.microsoft.com/office/drawing/2014/main" id="{AB8B498E-5288-3044-3161-55343EB8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427" y="1371387"/>
            <a:ext cx="351634" cy="3516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Linux logo PNG">
            <a:extLst>
              <a:ext uri="{FF2B5EF4-FFF2-40B4-BE49-F238E27FC236}">
                <a16:creationId xmlns:a16="http://schemas.microsoft.com/office/drawing/2014/main" id="{4C3557CD-4386-8CBC-08B9-40E87851F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1514" y="1314782"/>
            <a:ext cx="413943" cy="48778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MD Software: Adrenalin Edition 22.5.1 Release Notes | AMD">
            <a:extLst>
              <a:ext uri="{FF2B5EF4-FFF2-40B4-BE49-F238E27FC236}">
                <a16:creationId xmlns:a16="http://schemas.microsoft.com/office/drawing/2014/main" id="{98C0188B-09D6-AA18-6057-D391B575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396139" y="4435007"/>
            <a:ext cx="690335" cy="3127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The History of Intel">
            <a:extLst>
              <a:ext uri="{FF2B5EF4-FFF2-40B4-BE49-F238E27FC236}">
                <a16:creationId xmlns:a16="http://schemas.microsoft.com/office/drawing/2014/main" id="{9AF4B578-E3DA-1FDF-6CA5-636621BA9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447" y="4434768"/>
            <a:ext cx="492837" cy="326894"/>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34D3B5C1-EB0A-333E-4A11-9B24EC98FEAD}"/>
              </a:ext>
            </a:extLst>
          </p:cNvPr>
          <p:cNvSpPr/>
          <p:nvPr/>
        </p:nvSpPr>
        <p:spPr>
          <a:xfrm>
            <a:off x="5449718" y="4123222"/>
            <a:ext cx="5956669" cy="11484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F8C4A1FE-A0F3-3723-6DED-CA7CA991B2E5}"/>
              </a:ext>
            </a:extLst>
          </p:cNvPr>
          <p:cNvGrpSpPr/>
          <p:nvPr/>
        </p:nvGrpSpPr>
        <p:grpSpPr>
          <a:xfrm>
            <a:off x="6402875" y="4453934"/>
            <a:ext cx="615415" cy="424812"/>
            <a:chOff x="4718027" y="3367756"/>
            <a:chExt cx="825331" cy="547474"/>
          </a:xfrm>
        </p:grpSpPr>
        <p:grpSp>
          <p:nvGrpSpPr>
            <p:cNvPr id="104" name="Group 103">
              <a:extLst>
                <a:ext uri="{FF2B5EF4-FFF2-40B4-BE49-F238E27FC236}">
                  <a16:creationId xmlns:a16="http://schemas.microsoft.com/office/drawing/2014/main" id="{8AA28D73-D1CB-90CB-50C6-E2B1639C7CCA}"/>
                </a:ext>
              </a:extLst>
            </p:cNvPr>
            <p:cNvGrpSpPr/>
            <p:nvPr/>
          </p:nvGrpSpPr>
          <p:grpSpPr>
            <a:xfrm>
              <a:off x="4718027" y="3389848"/>
              <a:ext cx="298954" cy="512490"/>
              <a:chOff x="2555536" y="3340101"/>
              <a:chExt cx="298954" cy="512490"/>
            </a:xfrm>
          </p:grpSpPr>
          <p:grpSp>
            <p:nvGrpSpPr>
              <p:cNvPr id="108" name="serverless" descr="serverless ">
                <a:extLst>
                  <a:ext uri="{FF2B5EF4-FFF2-40B4-BE49-F238E27FC236}">
                    <a16:creationId xmlns:a16="http://schemas.microsoft.com/office/drawing/2014/main" id="{9ADAD59D-6718-9D7F-9400-F82BC2BE9C0C}"/>
                  </a:ext>
                </a:extLst>
              </p:cNvPr>
              <p:cNvGrpSpPr/>
              <p:nvPr/>
            </p:nvGrpSpPr>
            <p:grpSpPr>
              <a:xfrm>
                <a:off x="2555536" y="3340101"/>
                <a:ext cx="298954" cy="512490"/>
                <a:chOff x="2670597" y="2113272"/>
                <a:chExt cx="254508" cy="436297"/>
              </a:xfrm>
            </p:grpSpPr>
            <p:sp>
              <p:nvSpPr>
                <p:cNvPr id="113" name="Freeform: Shape 112">
                  <a:extLst>
                    <a:ext uri="{FF2B5EF4-FFF2-40B4-BE49-F238E27FC236}">
                      <a16:creationId xmlns:a16="http://schemas.microsoft.com/office/drawing/2014/main" id="{462EB14B-95B6-FD7F-9590-43E9DA0562F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361626D-7009-C71A-B34E-503EC15E0E76}"/>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DCC3649-8692-FC30-5CE8-B8117C908B54}"/>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9D7EBAD-2011-A780-CF55-5EFD4C649A9D}"/>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09" name="lock 2" descr="lock">
                <a:extLst>
                  <a:ext uri="{FF2B5EF4-FFF2-40B4-BE49-F238E27FC236}">
                    <a16:creationId xmlns:a16="http://schemas.microsoft.com/office/drawing/2014/main" id="{E388636C-3C70-4AE4-5320-EDB2B5909E9C}"/>
                  </a:ext>
                </a:extLst>
              </p:cNvPr>
              <p:cNvGrpSpPr/>
              <p:nvPr/>
            </p:nvGrpSpPr>
            <p:grpSpPr>
              <a:xfrm>
                <a:off x="2641066" y="3473690"/>
                <a:ext cx="127865" cy="157616"/>
                <a:chOff x="1990002" y="3287455"/>
                <a:chExt cx="360292" cy="444129"/>
              </a:xfrm>
            </p:grpSpPr>
            <p:sp>
              <p:nvSpPr>
                <p:cNvPr id="110" name="Freeform: Shape 109">
                  <a:extLst>
                    <a:ext uri="{FF2B5EF4-FFF2-40B4-BE49-F238E27FC236}">
                      <a16:creationId xmlns:a16="http://schemas.microsoft.com/office/drawing/2014/main" id="{684CE3BE-834A-8E95-4ED1-0A16F9B9FF35}"/>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5A247C2E-45ED-0B48-0F76-B29EF6F0FDC8}"/>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80293D3-95DE-6BD5-4C22-ECC381123F57}"/>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direction 2" descr="direction">
              <a:extLst>
                <a:ext uri="{FF2B5EF4-FFF2-40B4-BE49-F238E27FC236}">
                  <a16:creationId xmlns:a16="http://schemas.microsoft.com/office/drawing/2014/main" id="{AFA91710-B2A3-347A-770C-02FDD720013A}"/>
                </a:ext>
              </a:extLst>
            </p:cNvPr>
            <p:cNvGrpSpPr/>
            <p:nvPr/>
          </p:nvGrpSpPr>
          <p:grpSpPr>
            <a:xfrm rot="5400000">
              <a:off x="4999488" y="3371359"/>
              <a:ext cx="547474" cy="540267"/>
              <a:chOff x="10134534" y="2131095"/>
              <a:chExt cx="416756" cy="411275"/>
            </a:xfrm>
          </p:grpSpPr>
          <p:sp>
            <p:nvSpPr>
              <p:cNvPr id="106" name="Freeform: Shape 105">
                <a:extLst>
                  <a:ext uri="{FF2B5EF4-FFF2-40B4-BE49-F238E27FC236}">
                    <a16:creationId xmlns:a16="http://schemas.microsoft.com/office/drawing/2014/main" id="{4C2339A4-29FD-3344-3D3C-4B1BBBD2B80A}"/>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571B114-FFBC-4248-C5E6-B320140A977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17" name="chip" descr="chip">
            <a:extLst>
              <a:ext uri="{FF2B5EF4-FFF2-40B4-BE49-F238E27FC236}">
                <a16:creationId xmlns:a16="http://schemas.microsoft.com/office/drawing/2014/main" id="{59E9D817-84CB-5B60-79C5-44BBE188FCCE}"/>
              </a:ext>
            </a:extLst>
          </p:cNvPr>
          <p:cNvGrpSpPr/>
          <p:nvPr/>
        </p:nvGrpSpPr>
        <p:grpSpPr>
          <a:xfrm>
            <a:off x="8149976" y="4363425"/>
            <a:ext cx="607372" cy="538604"/>
            <a:chOff x="3149601" y="2824164"/>
            <a:chExt cx="301626" cy="303212"/>
          </a:xfrm>
          <a:solidFill>
            <a:srgbClr val="FFFFFF"/>
          </a:solidFill>
        </p:grpSpPr>
        <p:sp>
          <p:nvSpPr>
            <p:cNvPr id="118" name="Freeform 67">
              <a:extLst>
                <a:ext uri="{FF2B5EF4-FFF2-40B4-BE49-F238E27FC236}">
                  <a16:creationId xmlns:a16="http://schemas.microsoft.com/office/drawing/2014/main" id="{92B11C83-F08F-DD8D-F6B3-34D3EB590587}"/>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19" name="Line 68">
              <a:extLst>
                <a:ext uri="{FF2B5EF4-FFF2-40B4-BE49-F238E27FC236}">
                  <a16:creationId xmlns:a16="http://schemas.microsoft.com/office/drawing/2014/main" id="{1A3402F9-5873-C932-EB76-BBAFA2AD8E02}"/>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0" name="Line 69">
              <a:extLst>
                <a:ext uri="{FF2B5EF4-FFF2-40B4-BE49-F238E27FC236}">
                  <a16:creationId xmlns:a16="http://schemas.microsoft.com/office/drawing/2014/main" id="{65378ECA-9378-E61C-DE00-BF4C56366CCD}"/>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1" name="Line 70">
              <a:extLst>
                <a:ext uri="{FF2B5EF4-FFF2-40B4-BE49-F238E27FC236}">
                  <a16:creationId xmlns:a16="http://schemas.microsoft.com/office/drawing/2014/main" id="{D5D5B09F-5E6D-07A1-D9A4-55671735D18A}"/>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2" name="Line 71">
              <a:extLst>
                <a:ext uri="{FF2B5EF4-FFF2-40B4-BE49-F238E27FC236}">
                  <a16:creationId xmlns:a16="http://schemas.microsoft.com/office/drawing/2014/main" id="{673E104D-0D67-B747-265F-90DCB80B1032}"/>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3" name="Line 72">
              <a:extLst>
                <a:ext uri="{FF2B5EF4-FFF2-40B4-BE49-F238E27FC236}">
                  <a16:creationId xmlns:a16="http://schemas.microsoft.com/office/drawing/2014/main" id="{89B019DF-1EAD-05DF-23A9-4A7788FC6F6D}"/>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4" name="Line 73">
              <a:extLst>
                <a:ext uri="{FF2B5EF4-FFF2-40B4-BE49-F238E27FC236}">
                  <a16:creationId xmlns:a16="http://schemas.microsoft.com/office/drawing/2014/main" id="{672EEFCB-AEF8-EFA8-80C1-1AB1E9D42738}"/>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5" name="Line 74">
              <a:extLst>
                <a:ext uri="{FF2B5EF4-FFF2-40B4-BE49-F238E27FC236}">
                  <a16:creationId xmlns:a16="http://schemas.microsoft.com/office/drawing/2014/main" id="{1CFDB486-0259-D16B-6234-6193FFA5483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6" name="Line 75">
              <a:extLst>
                <a:ext uri="{FF2B5EF4-FFF2-40B4-BE49-F238E27FC236}">
                  <a16:creationId xmlns:a16="http://schemas.microsoft.com/office/drawing/2014/main" id="{1344EA7A-D581-48B1-F4AA-D428BD27F01B}"/>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7" name="Line 76">
              <a:extLst>
                <a:ext uri="{FF2B5EF4-FFF2-40B4-BE49-F238E27FC236}">
                  <a16:creationId xmlns:a16="http://schemas.microsoft.com/office/drawing/2014/main" id="{9CB29555-6606-28E9-9240-77385D7EBC9D}"/>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8" name="Line 77">
              <a:extLst>
                <a:ext uri="{FF2B5EF4-FFF2-40B4-BE49-F238E27FC236}">
                  <a16:creationId xmlns:a16="http://schemas.microsoft.com/office/drawing/2014/main" id="{D6B1B0F1-64F4-AF3F-EE70-AD34E30ECF60}"/>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9" name="Line 78">
              <a:extLst>
                <a:ext uri="{FF2B5EF4-FFF2-40B4-BE49-F238E27FC236}">
                  <a16:creationId xmlns:a16="http://schemas.microsoft.com/office/drawing/2014/main" id="{D4718D68-90C1-4943-C2EB-970909C15F7C}"/>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0" name="Line 79">
              <a:extLst>
                <a:ext uri="{FF2B5EF4-FFF2-40B4-BE49-F238E27FC236}">
                  <a16:creationId xmlns:a16="http://schemas.microsoft.com/office/drawing/2014/main" id="{64DBFF4D-6D29-99C3-1799-4F779FE1AF11}"/>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5D8D0B82-F0B8-5191-5D9E-2115B319CA45}"/>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132" name="TextBox 131">
            <a:extLst>
              <a:ext uri="{FF2B5EF4-FFF2-40B4-BE49-F238E27FC236}">
                <a16:creationId xmlns:a16="http://schemas.microsoft.com/office/drawing/2014/main" id="{0D16D344-E40D-7356-3D89-08ECDE4BD94D}"/>
              </a:ext>
            </a:extLst>
          </p:cNvPr>
          <p:cNvSpPr txBox="1"/>
          <p:nvPr/>
        </p:nvSpPr>
        <p:spPr>
          <a:xfrm>
            <a:off x="8208190" y="4914109"/>
            <a:ext cx="58541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
        <p:nvSpPr>
          <p:cNvPr id="133" name="TextBox 132">
            <a:extLst>
              <a:ext uri="{FF2B5EF4-FFF2-40B4-BE49-F238E27FC236}">
                <a16:creationId xmlns:a16="http://schemas.microsoft.com/office/drawing/2014/main" id="{2F007412-B493-0773-5C5B-08F6873F1EE1}"/>
              </a:ext>
            </a:extLst>
          </p:cNvPr>
          <p:cNvSpPr txBox="1"/>
          <p:nvPr/>
        </p:nvSpPr>
        <p:spPr>
          <a:xfrm>
            <a:off x="9925774" y="4914247"/>
            <a:ext cx="88090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21B40301-C782-1C5C-0C97-84F1A347C922}"/>
              </a:ext>
            </a:extLst>
          </p:cNvPr>
          <p:cNvSpPr txBox="1"/>
          <p:nvPr/>
        </p:nvSpPr>
        <p:spPr>
          <a:xfrm>
            <a:off x="6086419" y="4915638"/>
            <a:ext cx="1080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grpSp>
        <p:nvGrpSpPr>
          <p:cNvPr id="135" name="Group 134">
            <a:extLst>
              <a:ext uri="{FF2B5EF4-FFF2-40B4-BE49-F238E27FC236}">
                <a16:creationId xmlns:a16="http://schemas.microsoft.com/office/drawing/2014/main" id="{EE9B1A28-49AF-F3B2-E18B-B17B5C598EAC}"/>
              </a:ext>
            </a:extLst>
          </p:cNvPr>
          <p:cNvGrpSpPr/>
          <p:nvPr/>
        </p:nvGrpSpPr>
        <p:grpSpPr>
          <a:xfrm>
            <a:off x="10132723" y="4477866"/>
            <a:ext cx="302736" cy="407620"/>
            <a:chOff x="7236892" y="4561502"/>
            <a:chExt cx="409258" cy="374748"/>
          </a:xfrm>
        </p:grpSpPr>
        <p:grpSp>
          <p:nvGrpSpPr>
            <p:cNvPr id="136" name="Group 15">
              <a:extLst>
                <a:ext uri="{FF2B5EF4-FFF2-40B4-BE49-F238E27FC236}">
                  <a16:creationId xmlns:a16="http://schemas.microsoft.com/office/drawing/2014/main" id="{07D7315E-7148-32C4-969C-F1A4FD86A335}"/>
                </a:ext>
              </a:extLst>
            </p:cNvPr>
            <p:cNvGrpSpPr/>
            <p:nvPr/>
          </p:nvGrpSpPr>
          <p:grpSpPr>
            <a:xfrm>
              <a:off x="7236894" y="4695589"/>
              <a:ext cx="409256" cy="106576"/>
              <a:chOff x="11096138" y="3033236"/>
              <a:chExt cx="338296" cy="88097"/>
            </a:xfrm>
          </p:grpSpPr>
          <p:sp>
            <p:nvSpPr>
              <p:cNvPr id="147" name="Freeform: Shape 13">
                <a:extLst>
                  <a:ext uri="{FF2B5EF4-FFF2-40B4-BE49-F238E27FC236}">
                    <a16:creationId xmlns:a16="http://schemas.microsoft.com/office/drawing/2014/main" id="{3567E9A6-33AE-8BDF-4F0E-D95EB3097713}"/>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8" name="Freeform: Shape 14">
                <a:extLst>
                  <a:ext uri="{FF2B5EF4-FFF2-40B4-BE49-F238E27FC236}">
                    <a16:creationId xmlns:a16="http://schemas.microsoft.com/office/drawing/2014/main" id="{251711DE-5AD7-928D-82FC-4AC74CFAE171}"/>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9" name="Freeform: Shape 82">
                <a:extLst>
                  <a:ext uri="{FF2B5EF4-FFF2-40B4-BE49-F238E27FC236}">
                    <a16:creationId xmlns:a16="http://schemas.microsoft.com/office/drawing/2014/main" id="{59109888-1412-5D67-2E07-93D03CE0EF6E}"/>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50" name="Freeform: Shape 83">
                <a:extLst>
                  <a:ext uri="{FF2B5EF4-FFF2-40B4-BE49-F238E27FC236}">
                    <a16:creationId xmlns:a16="http://schemas.microsoft.com/office/drawing/2014/main" id="{311E6FC7-AC62-5DD9-3BE8-2182ED6383CF}"/>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7" name="Group 84">
              <a:extLst>
                <a:ext uri="{FF2B5EF4-FFF2-40B4-BE49-F238E27FC236}">
                  <a16:creationId xmlns:a16="http://schemas.microsoft.com/office/drawing/2014/main" id="{87744FB9-B1D2-EE86-7ECD-650C3A50972D}"/>
                </a:ext>
              </a:extLst>
            </p:cNvPr>
            <p:cNvGrpSpPr/>
            <p:nvPr/>
          </p:nvGrpSpPr>
          <p:grpSpPr>
            <a:xfrm>
              <a:off x="7236892" y="4829674"/>
              <a:ext cx="409256" cy="106576"/>
              <a:chOff x="11096137" y="3033235"/>
              <a:chExt cx="338296" cy="88097"/>
            </a:xfrm>
          </p:grpSpPr>
          <p:sp>
            <p:nvSpPr>
              <p:cNvPr id="143" name="Freeform: Shape 85">
                <a:extLst>
                  <a:ext uri="{FF2B5EF4-FFF2-40B4-BE49-F238E27FC236}">
                    <a16:creationId xmlns:a16="http://schemas.microsoft.com/office/drawing/2014/main" id="{499C4D95-A7F2-A5E0-7278-C4D0025B4194}"/>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C27086F9-4458-954E-EE93-47D61CB27450}"/>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B8859748-7AC6-E622-7752-CAF1D85547A4}"/>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88B92008-60E9-8449-AD20-235D3891523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8" name="Group 89">
              <a:extLst>
                <a:ext uri="{FF2B5EF4-FFF2-40B4-BE49-F238E27FC236}">
                  <a16:creationId xmlns:a16="http://schemas.microsoft.com/office/drawing/2014/main" id="{CB559EA6-5513-4CEB-0303-2D09BBC6DD69}"/>
                </a:ext>
              </a:extLst>
            </p:cNvPr>
            <p:cNvGrpSpPr/>
            <p:nvPr/>
          </p:nvGrpSpPr>
          <p:grpSpPr>
            <a:xfrm>
              <a:off x="7236894" y="4561502"/>
              <a:ext cx="409256" cy="106576"/>
              <a:chOff x="11096138" y="3033236"/>
              <a:chExt cx="338296" cy="88097"/>
            </a:xfrm>
          </p:grpSpPr>
          <p:sp>
            <p:nvSpPr>
              <p:cNvPr id="139" name="Freeform: Shape 90">
                <a:extLst>
                  <a:ext uri="{FF2B5EF4-FFF2-40B4-BE49-F238E27FC236}">
                    <a16:creationId xmlns:a16="http://schemas.microsoft.com/office/drawing/2014/main" id="{CCD0E27B-DD39-4074-4A2C-C8CA6524D29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0" name="Freeform: Shape 91">
                <a:extLst>
                  <a:ext uri="{FF2B5EF4-FFF2-40B4-BE49-F238E27FC236}">
                    <a16:creationId xmlns:a16="http://schemas.microsoft.com/office/drawing/2014/main" id="{D5478066-B32A-829E-D02E-B49DD4DDB93A}"/>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1" name="Freeform: Shape 92">
                <a:extLst>
                  <a:ext uri="{FF2B5EF4-FFF2-40B4-BE49-F238E27FC236}">
                    <a16:creationId xmlns:a16="http://schemas.microsoft.com/office/drawing/2014/main" id="{29D0B086-EA70-F721-C606-D4ED0F16629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2" name="Freeform: Shape 93">
                <a:extLst>
                  <a:ext uri="{FF2B5EF4-FFF2-40B4-BE49-F238E27FC236}">
                    <a16:creationId xmlns:a16="http://schemas.microsoft.com/office/drawing/2014/main" id="{E2B43F6A-E15B-C4D9-FB62-9B4B40CE4C9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151" name="Straight Arrow Connector 150">
            <a:extLst>
              <a:ext uri="{FF2B5EF4-FFF2-40B4-BE49-F238E27FC236}">
                <a16:creationId xmlns:a16="http://schemas.microsoft.com/office/drawing/2014/main" id="{3AEDEE6F-368A-7C08-BAF3-E4D5A8258A8D}"/>
              </a:ext>
            </a:extLst>
          </p:cNvPr>
          <p:cNvCxnSpPr>
            <a:cxnSpLocks/>
            <a:stCxn id="134" idx="3"/>
            <a:endCxn id="132" idx="1"/>
          </p:cNvCxnSpPr>
          <p:nvPr/>
        </p:nvCxnSpPr>
        <p:spPr>
          <a:xfrm flipV="1">
            <a:off x="7166758" y="5067998"/>
            <a:ext cx="1041432" cy="1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A61F9A0-817E-FB74-21DE-DEFEB1B02C42}"/>
              </a:ext>
            </a:extLst>
          </p:cNvPr>
          <p:cNvCxnSpPr>
            <a:cxnSpLocks/>
            <a:stCxn id="132" idx="3"/>
            <a:endCxn id="133" idx="1"/>
          </p:cNvCxnSpPr>
          <p:nvPr/>
        </p:nvCxnSpPr>
        <p:spPr>
          <a:xfrm>
            <a:off x="8793605" y="5067998"/>
            <a:ext cx="1132169" cy="1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6B2F14D8-3B8D-5C28-8D02-1C48DA6A9BEC}"/>
              </a:ext>
            </a:extLst>
          </p:cNvPr>
          <p:cNvSpPr txBox="1"/>
          <p:nvPr/>
        </p:nvSpPr>
        <p:spPr>
          <a:xfrm>
            <a:off x="5689531" y="1312072"/>
            <a:ext cx="152963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Azure Host OS</a:t>
            </a:r>
          </a:p>
        </p:txBody>
      </p:sp>
      <p:cxnSp>
        <p:nvCxnSpPr>
          <p:cNvPr id="154" name="Straight Connector 153">
            <a:extLst>
              <a:ext uri="{FF2B5EF4-FFF2-40B4-BE49-F238E27FC236}">
                <a16:creationId xmlns:a16="http://schemas.microsoft.com/office/drawing/2014/main" id="{CE4E6FFA-C3AC-E68B-3E67-15DE0D41D263}"/>
              </a:ext>
            </a:extLst>
          </p:cNvPr>
          <p:cNvCxnSpPr>
            <a:cxnSpLocks/>
          </p:cNvCxnSpPr>
          <p:nvPr/>
        </p:nvCxnSpPr>
        <p:spPr>
          <a:xfrm>
            <a:off x="7687178" y="2858595"/>
            <a:ext cx="368145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B979B9BB-C4D9-E3B5-95A2-FE1903149BE3}"/>
              </a:ext>
            </a:extLst>
          </p:cNvPr>
          <p:cNvSpPr txBox="1"/>
          <p:nvPr/>
        </p:nvSpPr>
        <p:spPr>
          <a:xfrm>
            <a:off x="8066245" y="749047"/>
            <a:ext cx="302800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Calibri" panose="020F0502020204030204"/>
                <a:ea typeface="+mn-ea"/>
                <a:cs typeface="+mn-cs"/>
              </a:rPr>
              <a:t>TCB = trusted computing base</a:t>
            </a:r>
          </a:p>
        </p:txBody>
      </p:sp>
      <p:sp>
        <p:nvSpPr>
          <p:cNvPr id="156" name="Rectangle 155">
            <a:extLst>
              <a:ext uri="{FF2B5EF4-FFF2-40B4-BE49-F238E27FC236}">
                <a16:creationId xmlns:a16="http://schemas.microsoft.com/office/drawing/2014/main" id="{7ADF61F6-13B4-25B7-9BDB-B5808829DEC9}"/>
              </a:ext>
            </a:extLst>
          </p:cNvPr>
          <p:cNvSpPr/>
          <p:nvPr/>
        </p:nvSpPr>
        <p:spPr>
          <a:xfrm flipV="1">
            <a:off x="7912698" y="4232059"/>
            <a:ext cx="1041432" cy="92547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157" name="TextBox 156">
            <a:extLst>
              <a:ext uri="{FF2B5EF4-FFF2-40B4-BE49-F238E27FC236}">
                <a16:creationId xmlns:a16="http://schemas.microsoft.com/office/drawing/2014/main" id="{0B91A2E4-85A0-7FF1-D2D6-9AD1E595D2A3}"/>
              </a:ext>
            </a:extLst>
          </p:cNvPr>
          <p:cNvSpPr txBox="1"/>
          <p:nvPr/>
        </p:nvSpPr>
        <p:spPr>
          <a:xfrm>
            <a:off x="7644014" y="2543730"/>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VTL0</a:t>
            </a:r>
          </a:p>
        </p:txBody>
      </p:sp>
      <p:sp>
        <p:nvSpPr>
          <p:cNvPr id="158" name="TextBox 157">
            <a:extLst>
              <a:ext uri="{FF2B5EF4-FFF2-40B4-BE49-F238E27FC236}">
                <a16:creationId xmlns:a16="http://schemas.microsoft.com/office/drawing/2014/main" id="{FA874F49-10AD-ED22-3D2A-F92EBF7F9857}"/>
              </a:ext>
            </a:extLst>
          </p:cNvPr>
          <p:cNvSpPr txBox="1"/>
          <p:nvPr/>
        </p:nvSpPr>
        <p:spPr>
          <a:xfrm>
            <a:off x="7635326" y="2865282"/>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VTL2</a:t>
            </a:r>
          </a:p>
        </p:txBody>
      </p:sp>
      <p:sp>
        <p:nvSpPr>
          <p:cNvPr id="159" name="TextBox 158">
            <a:extLst>
              <a:ext uri="{FF2B5EF4-FFF2-40B4-BE49-F238E27FC236}">
                <a16:creationId xmlns:a16="http://schemas.microsoft.com/office/drawing/2014/main" id="{986D7B25-1899-38C3-2B8F-557351503848}"/>
              </a:ext>
            </a:extLst>
          </p:cNvPr>
          <p:cNvSpPr txBox="1"/>
          <p:nvPr/>
        </p:nvSpPr>
        <p:spPr>
          <a:xfrm>
            <a:off x="8520099" y="1354700"/>
            <a:ext cx="228658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Guest OS</a:t>
            </a:r>
          </a:p>
        </p:txBody>
      </p:sp>
    </p:spTree>
    <p:extLst>
      <p:ext uri="{BB962C8B-B14F-4D97-AF65-F5344CB8AC3E}">
        <p14:creationId xmlns:p14="http://schemas.microsoft.com/office/powerpoint/2010/main" val="20341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34163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We moved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emulated devices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 (</a:t>
            </a:r>
            <a:r>
              <a:rPr lang="en-US" b="0" i="0" dirty="0">
                <a:solidFill>
                  <a:srgbClr val="0078D4"/>
                </a:solidFill>
                <a:effectLst/>
                <a:latin typeface="Segoe UI" panose="020B0502040204020203" pitchFamily="34" charset="0"/>
                <a:cs typeface="Segoe UI" panose="020B0502040204020203" pitchFamily="34" charset="0"/>
              </a:rPr>
              <a:t>like TPM, RTC, serial, etc.) </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from the Host OS to the guest paravisor </a:t>
            </a:r>
            <a:r>
              <a:rPr kumimoji="0" lang="en-US" sz="18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which gave us the ability to provide Confidential VMs a TPM and Secure Boot.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Segoe UI" panose="020B0502040204020203" pitchFamily="34" charset="0"/>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panose="020B0502040204020203" pitchFamily="34" charset="0"/>
                <a:cs typeface="Segoe UI" panose="020B0502040204020203" pitchFamily="34" charset="0"/>
              </a:rPr>
              <a:t>The guest paravisor is running in the guest but isolated from the guest OS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Emulated Devices</a:t>
            </a:r>
          </a:p>
        </p:txBody>
      </p:sp>
      <p:pic>
        <p:nvPicPr>
          <p:cNvPr id="9218" name="Picture 2">
            <a:extLst>
              <a:ext uri="{FF2B5EF4-FFF2-40B4-BE49-F238E27FC236}">
                <a16:creationId xmlns:a16="http://schemas.microsoft.com/office/drawing/2014/main" id="{1FE1D3E6-1A30-FFFE-DAA2-5DAC6081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20" y="299026"/>
            <a:ext cx="4832399" cy="4628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9DB7B8-3BF8-5E05-482D-6F92563C32AF}"/>
              </a:ext>
            </a:extLst>
          </p:cNvPr>
          <p:cNvSpPr/>
          <p:nvPr/>
        </p:nvSpPr>
        <p:spPr>
          <a:xfrm>
            <a:off x="6913879" y="4776258"/>
            <a:ext cx="4490721" cy="1218283"/>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aphicFrame>
        <p:nvGraphicFramePr>
          <p:cNvPr id="44" name="Table 189">
            <a:extLst>
              <a:ext uri="{FF2B5EF4-FFF2-40B4-BE49-F238E27FC236}">
                <a16:creationId xmlns:a16="http://schemas.microsoft.com/office/drawing/2014/main" id="{117EDA3E-1E0E-DCCD-08B9-165746FA13A8}"/>
              </a:ext>
            </a:extLst>
          </p:cNvPr>
          <p:cNvGraphicFramePr>
            <a:graphicFrameLocks noGrp="1"/>
          </p:cNvGraphicFramePr>
          <p:nvPr>
            <p:extLst>
              <p:ext uri="{D42A27DB-BD31-4B8C-83A1-F6EECF244321}">
                <p14:modId xmlns:p14="http://schemas.microsoft.com/office/powerpoint/2010/main" val="4231681515"/>
              </p:ext>
            </p:extLst>
          </p:nvPr>
        </p:nvGraphicFramePr>
        <p:xfrm>
          <a:off x="9631160" y="4964727"/>
          <a:ext cx="529579" cy="731520"/>
        </p:xfrm>
        <a:graphic>
          <a:graphicData uri="http://schemas.openxmlformats.org/drawingml/2006/table">
            <a:tbl>
              <a:tblPr firstRow="1" bandRow="1">
                <a:tableStyleId>{5940675A-B579-460E-94D1-54222C63F5DA}</a:tableStyleId>
              </a:tblPr>
              <a:tblGrid>
                <a:gridCol w="529579">
                  <a:extLst>
                    <a:ext uri="{9D8B030D-6E8A-4147-A177-3AD203B41FA5}">
                      <a16:colId xmlns:a16="http://schemas.microsoft.com/office/drawing/2014/main" val="2874004045"/>
                    </a:ext>
                  </a:extLst>
                </a:gridCol>
              </a:tblGrid>
              <a:tr h="165434">
                <a:tc>
                  <a:txBody>
                    <a:bodyPr/>
                    <a:lstStyle/>
                    <a:p>
                      <a:pPr algn="ctr"/>
                      <a:r>
                        <a:rPr lang="en-US" sz="600" b="1"/>
                        <a:t>CPU state</a:t>
                      </a:r>
                    </a:p>
                  </a:txBody>
                  <a:tcPr>
                    <a:solidFill>
                      <a:schemeClr val="bg1">
                        <a:lumMod val="65000"/>
                      </a:schemeClr>
                    </a:solidFill>
                  </a:tcPr>
                </a:tc>
                <a:extLst>
                  <a:ext uri="{0D108BD9-81ED-4DB2-BD59-A6C34878D82A}">
                    <a16:rowId xmlns:a16="http://schemas.microsoft.com/office/drawing/2014/main" val="1748852338"/>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2033745297"/>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3447098406"/>
                  </a:ext>
                </a:extLst>
              </a:tr>
              <a:tr h="165434">
                <a:tc>
                  <a:txBody>
                    <a:bodyPr/>
                    <a:lstStyle/>
                    <a:p>
                      <a:pPr algn="ctr"/>
                      <a:r>
                        <a:rPr lang="en-US" sz="600" dirty="0"/>
                        <a:t>11101</a:t>
                      </a:r>
                    </a:p>
                  </a:txBody>
                  <a:tcPr>
                    <a:solidFill>
                      <a:schemeClr val="bg1">
                        <a:lumMod val="65000"/>
                      </a:schemeClr>
                    </a:solidFill>
                  </a:tcPr>
                </a:tc>
                <a:extLst>
                  <a:ext uri="{0D108BD9-81ED-4DB2-BD59-A6C34878D82A}">
                    <a16:rowId xmlns:a16="http://schemas.microsoft.com/office/drawing/2014/main" val="995797399"/>
                  </a:ext>
                </a:extLst>
              </a:tr>
            </a:tbl>
          </a:graphicData>
        </a:graphic>
      </p:graphicFrame>
      <p:pic>
        <p:nvPicPr>
          <p:cNvPr id="45" name="lock 2" descr="lock">
            <a:extLst>
              <a:ext uri="{FF2B5EF4-FFF2-40B4-BE49-F238E27FC236}">
                <a16:creationId xmlns:a16="http://schemas.microsoft.com/office/drawing/2014/main" id="{951AE9BC-9F49-B575-6C0C-730727574B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2765" y="4784651"/>
            <a:ext cx="290869" cy="290869"/>
          </a:xfrm>
          <a:prstGeom prst="rect">
            <a:avLst/>
          </a:prstGeom>
        </p:spPr>
      </p:pic>
      <p:grpSp>
        <p:nvGrpSpPr>
          <p:cNvPr id="46" name="chip" descr="chip">
            <a:extLst>
              <a:ext uri="{FF2B5EF4-FFF2-40B4-BE49-F238E27FC236}">
                <a16:creationId xmlns:a16="http://schemas.microsoft.com/office/drawing/2014/main" id="{B4CCE190-40C1-76D1-A557-7660FE5C4581}"/>
              </a:ext>
            </a:extLst>
          </p:cNvPr>
          <p:cNvGrpSpPr/>
          <p:nvPr/>
        </p:nvGrpSpPr>
        <p:grpSpPr>
          <a:xfrm>
            <a:off x="8371046" y="5038497"/>
            <a:ext cx="806919" cy="795247"/>
            <a:chOff x="3149601" y="2824164"/>
            <a:chExt cx="301626" cy="303212"/>
          </a:xfrm>
          <a:solidFill>
            <a:srgbClr val="FFFFFF"/>
          </a:solidFill>
        </p:grpSpPr>
        <p:sp>
          <p:nvSpPr>
            <p:cNvPr id="47" name="Freeform 67">
              <a:extLst>
                <a:ext uri="{FF2B5EF4-FFF2-40B4-BE49-F238E27FC236}">
                  <a16:creationId xmlns:a16="http://schemas.microsoft.com/office/drawing/2014/main" id="{871B2F67-9EB4-BE13-81D6-2007A82B0BF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8" name="Line 68">
              <a:extLst>
                <a:ext uri="{FF2B5EF4-FFF2-40B4-BE49-F238E27FC236}">
                  <a16:creationId xmlns:a16="http://schemas.microsoft.com/office/drawing/2014/main" id="{CA7D1E61-0C62-CBB5-0C67-FFF493C53CD6}"/>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9" name="Line 69">
              <a:extLst>
                <a:ext uri="{FF2B5EF4-FFF2-40B4-BE49-F238E27FC236}">
                  <a16:creationId xmlns:a16="http://schemas.microsoft.com/office/drawing/2014/main" id="{08C57AAE-F4EF-755E-FB86-6F36661D3414}"/>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0" name="Line 70">
              <a:extLst>
                <a:ext uri="{FF2B5EF4-FFF2-40B4-BE49-F238E27FC236}">
                  <a16:creationId xmlns:a16="http://schemas.microsoft.com/office/drawing/2014/main" id="{3CA89487-2565-3D83-BE35-019FA6795D08}"/>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1" name="Line 71">
              <a:extLst>
                <a:ext uri="{FF2B5EF4-FFF2-40B4-BE49-F238E27FC236}">
                  <a16:creationId xmlns:a16="http://schemas.microsoft.com/office/drawing/2014/main" id="{516ED142-BD82-B02C-C8AC-3E5E47E6650F}"/>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2" name="Line 72">
              <a:extLst>
                <a:ext uri="{FF2B5EF4-FFF2-40B4-BE49-F238E27FC236}">
                  <a16:creationId xmlns:a16="http://schemas.microsoft.com/office/drawing/2014/main" id="{DA9FEDA7-8198-0260-4779-90D14FC6A1E4}"/>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3" name="Line 73">
              <a:extLst>
                <a:ext uri="{FF2B5EF4-FFF2-40B4-BE49-F238E27FC236}">
                  <a16:creationId xmlns:a16="http://schemas.microsoft.com/office/drawing/2014/main" id="{670C1F38-6859-AD8D-B75A-89240BD2BD75}"/>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4" name="Line 74">
              <a:extLst>
                <a:ext uri="{FF2B5EF4-FFF2-40B4-BE49-F238E27FC236}">
                  <a16:creationId xmlns:a16="http://schemas.microsoft.com/office/drawing/2014/main" id="{02EBD3B9-B848-47C2-6933-58FFDBAFC5D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5" name="Line 75">
              <a:extLst>
                <a:ext uri="{FF2B5EF4-FFF2-40B4-BE49-F238E27FC236}">
                  <a16:creationId xmlns:a16="http://schemas.microsoft.com/office/drawing/2014/main" id="{4C38D650-0EA8-604C-3CFD-5E08196C1470}"/>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6" name="Line 76">
              <a:extLst>
                <a:ext uri="{FF2B5EF4-FFF2-40B4-BE49-F238E27FC236}">
                  <a16:creationId xmlns:a16="http://schemas.microsoft.com/office/drawing/2014/main" id="{FFFF2CDB-259F-C121-1050-37EDDE095A11}"/>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7" name="Line 77">
              <a:extLst>
                <a:ext uri="{FF2B5EF4-FFF2-40B4-BE49-F238E27FC236}">
                  <a16:creationId xmlns:a16="http://schemas.microsoft.com/office/drawing/2014/main" id="{6E116A6A-59F5-E7EC-28C3-21ED0A9F777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8" name="Line 78">
              <a:extLst>
                <a:ext uri="{FF2B5EF4-FFF2-40B4-BE49-F238E27FC236}">
                  <a16:creationId xmlns:a16="http://schemas.microsoft.com/office/drawing/2014/main" id="{4A9F1CC6-D692-6BEF-174B-EE4523ACEBED}"/>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9" name="Line 79">
              <a:extLst>
                <a:ext uri="{FF2B5EF4-FFF2-40B4-BE49-F238E27FC236}">
                  <a16:creationId xmlns:a16="http://schemas.microsoft.com/office/drawing/2014/main" id="{B8B8D9C9-188B-6F96-F3FB-74276970008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11481006-6809-8938-6822-60E00236F6E9}"/>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B8DDC12A-DBA2-E4BC-C54A-02D40C4E79A9}"/>
              </a:ext>
            </a:extLst>
          </p:cNvPr>
          <p:cNvGrpSpPr/>
          <p:nvPr/>
        </p:nvGrpSpPr>
        <p:grpSpPr>
          <a:xfrm>
            <a:off x="9064105" y="4921525"/>
            <a:ext cx="264888" cy="242754"/>
            <a:chOff x="9466457" y="1873227"/>
            <a:chExt cx="534359" cy="541479"/>
          </a:xfrm>
        </p:grpSpPr>
        <p:sp>
          <p:nvSpPr>
            <p:cNvPr id="62" name="Oval 61">
              <a:extLst>
                <a:ext uri="{FF2B5EF4-FFF2-40B4-BE49-F238E27FC236}">
                  <a16:creationId xmlns:a16="http://schemas.microsoft.com/office/drawing/2014/main" id="{9A4DDDC7-C56F-DF72-12A8-BCF88143F488}"/>
                </a:ext>
              </a:extLst>
            </p:cNvPr>
            <p:cNvSpPr/>
            <p:nvPr/>
          </p:nvSpPr>
          <p:spPr bwMode="auto">
            <a:xfrm>
              <a:off x="9466457" y="1873227"/>
              <a:ext cx="534359" cy="541479"/>
            </a:xfrm>
            <a:prstGeom prst="ellipse">
              <a:avLst/>
            </a:prstGeom>
            <a:solidFill>
              <a:schemeClr val="tx1">
                <a:lumMod val="75000"/>
                <a:lumOff val="25000"/>
              </a:schemeClr>
            </a:solidFill>
            <a:ln w="19050">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3B8C2654-D124-D040-44F2-AED1DCFCF892}"/>
                </a:ext>
              </a:extLst>
            </p:cNvPr>
            <p:cNvSpPr/>
            <p:nvPr/>
          </p:nvSpPr>
          <p:spPr>
            <a:xfrm>
              <a:off x="9600369" y="2007378"/>
              <a:ext cx="309985" cy="300393"/>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3632B7CB-9C3F-259C-B415-B03FBF40FD85}"/>
              </a:ext>
            </a:extLst>
          </p:cNvPr>
          <p:cNvSpPr/>
          <p:nvPr/>
        </p:nvSpPr>
        <p:spPr>
          <a:xfrm flipV="1">
            <a:off x="8228527" y="4840122"/>
            <a:ext cx="1229738" cy="1062213"/>
          </a:xfrm>
          <a:prstGeom prst="rect">
            <a:avLst/>
          </a:prstGeom>
          <a:noFill/>
          <a:ln w="28575">
            <a:solidFill>
              <a:srgbClr val="0C7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B812762E-94F4-AC2B-DBCC-459D946A5418}"/>
              </a:ext>
            </a:extLst>
          </p:cNvPr>
          <p:cNvSpPr txBox="1"/>
          <p:nvPr/>
        </p:nvSpPr>
        <p:spPr>
          <a:xfrm>
            <a:off x="8592547" y="5603013"/>
            <a:ext cx="58541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Tree>
    <p:extLst>
      <p:ext uri="{BB962C8B-B14F-4D97-AF65-F5344CB8AC3E}">
        <p14:creationId xmlns:p14="http://schemas.microsoft.com/office/powerpoint/2010/main" val="371670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79" y="1616163"/>
            <a:ext cx="5365721" cy="4401205"/>
          </a:xfrm>
          <a:prstGeom prst="rect">
            <a:avLst/>
          </a:prstGeom>
          <a:noFill/>
        </p:spPr>
        <p:txBody>
          <a:bodyPr wrap="square">
            <a:spAutoFit/>
          </a:bodyPr>
          <a:lstStyle/>
          <a:p>
            <a:pPr marR="0" lvl="0" algn="just" fontAlgn="auto">
              <a:lnSpc>
                <a:spcPct val="100000"/>
              </a:lnSpc>
              <a:spcBef>
                <a:spcPts val="0"/>
              </a:spcBef>
              <a:spcAft>
                <a:spcPts val="0"/>
              </a:spcAft>
              <a:buClrTx/>
              <a:buSzTx/>
              <a:tabLst/>
              <a:defRPr/>
            </a:pPr>
            <a:r>
              <a:rPr lang="en-US" sz="2000" dirty="0">
                <a:solidFill>
                  <a:srgbClr val="171717"/>
                </a:solidFill>
                <a:latin typeface="Segoe UI Semibold" panose="020B0702040204020203" pitchFamily="34" charset="0"/>
                <a:cs typeface="Segoe UI Semibold" panose="020B0702040204020203" pitchFamily="34" charset="0"/>
              </a:rPr>
              <a:t>Two types of memory: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Semibold" panose="020B0702040204020203" pitchFamily="34" charset="0"/>
                <a:cs typeface="Segoe UI Semibold" panose="020B0702040204020203" pitchFamily="34" charset="0"/>
              </a:rPr>
              <a:t>Private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Default computation memory for Confidential VMs.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rgbClr val="0078D4"/>
                </a:solidFill>
                <a:latin typeface="Segoe UI Semibold" panose="020B0702040204020203" pitchFamily="34" charset="0"/>
                <a:cs typeface="Segoe UI Semibold" panose="020B0702040204020203" pitchFamily="34" charset="0"/>
              </a:rPr>
              <a:t>Shared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Used for communication with the virtualization stack, e.g., device IO.</a:t>
            </a:r>
          </a:p>
          <a:p>
            <a:pPr algn="just">
              <a:defRPr/>
            </a:pPr>
            <a:endParaRPr lang="en-US" sz="1600" dirty="0">
              <a:solidFill>
                <a:prstClr val="black"/>
              </a:solidFill>
              <a:latin typeface="Segoe UI" panose="020B0502040204020203" pitchFamily="34" charset="0"/>
              <a:cs typeface="Segoe UI" panose="020B0502040204020203" pitchFamily="34" charset="0"/>
            </a:endParaRPr>
          </a:p>
          <a:p>
            <a:pPr algn="just">
              <a:defRPr/>
            </a:pPr>
            <a:r>
              <a:rPr lang="en-US" sz="2000" b="1" dirty="0">
                <a:solidFill>
                  <a:prstClr val="black"/>
                </a:solidFill>
                <a:latin typeface="Segoe UI Semibold" panose="020B0702040204020203" pitchFamily="34" charset="0"/>
                <a:cs typeface="Segoe UI Semibold" panose="020B0702040204020203" pitchFamily="34" charset="0"/>
              </a:rPr>
              <a:t>Page Visibility: </a:t>
            </a:r>
          </a:p>
          <a:p>
            <a:pPr marL="171450" indent="-171450" algn="just">
              <a:buFont typeface="Arial" panose="020B0604020202020204" pitchFamily="34" charset="0"/>
              <a:buChar char="•"/>
              <a:defRPr/>
            </a:pPr>
            <a:r>
              <a:rPr lang="en-US" sz="1600" dirty="0">
                <a:solidFill>
                  <a:srgbClr val="0078D4"/>
                </a:solidFill>
                <a:latin typeface="Segoe UI" panose="020B0502040204020203" pitchFamily="34" charset="0"/>
                <a:cs typeface="Segoe UI" panose="020B0502040204020203" pitchFamily="34" charset="0"/>
              </a:rPr>
              <a:t>Memory can be either </a:t>
            </a:r>
            <a:r>
              <a:rPr lang="en-US" sz="1600" dirty="0">
                <a:solidFill>
                  <a:srgbClr val="0078D4"/>
                </a:solidFill>
                <a:latin typeface="Segoe UI Semibold" panose="020B0702040204020203" pitchFamily="34" charset="0"/>
                <a:cs typeface="Segoe UI Semibold" panose="020B0702040204020203" pitchFamily="34" charset="0"/>
              </a:rPr>
              <a:t>private</a:t>
            </a:r>
            <a:r>
              <a:rPr lang="en-US" sz="1600" dirty="0">
                <a:solidFill>
                  <a:srgbClr val="0078D4"/>
                </a:solidFill>
                <a:latin typeface="Segoe UI" panose="020B0502040204020203" pitchFamily="34" charset="0"/>
                <a:cs typeface="Segoe UI" panose="020B0502040204020203" pitchFamily="34" charset="0"/>
              </a:rPr>
              <a:t> or </a:t>
            </a:r>
            <a:r>
              <a:rPr lang="en-US" sz="1600" dirty="0">
                <a:solidFill>
                  <a:srgbClr val="0078D4"/>
                </a:solidFill>
                <a:latin typeface="Segoe UI Semibold" panose="020B0702040204020203" pitchFamily="34" charset="0"/>
                <a:cs typeface="Segoe UI Semibold" panose="020B0702040204020203" pitchFamily="34" charset="0"/>
              </a:rPr>
              <a:t>shared</a:t>
            </a:r>
            <a:r>
              <a:rPr lang="en-US" sz="1600" dirty="0">
                <a:solidFill>
                  <a:srgbClr val="0078D4"/>
                </a:solidFill>
                <a:latin typeface="Segoe UI" panose="020B0502040204020203" pitchFamily="34" charset="0"/>
                <a:cs typeface="Segoe UI" panose="020B0502040204020203" pitchFamily="34" charset="0"/>
              </a:rPr>
              <a:t>, referred to as its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The guest can convert memory between private and shared as needed.</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Private pages are used by default.</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To use a shared page, the guest must manage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Confidential VMs need to protect secret data in shared memory.</a:t>
            </a:r>
          </a:p>
          <a:p>
            <a:pPr marL="171450" indent="-171450" algn="just">
              <a:buFont typeface="Arial" panose="020B0604020202020204" pitchFamily="34" charset="0"/>
              <a:buChar char="•"/>
              <a:defRPr/>
            </a:pPr>
            <a:endParaRPr lang="en-US" sz="1600" dirty="0">
              <a:solidFill>
                <a:prstClr val="black"/>
              </a:solidFill>
              <a:latin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Memory Protections</a:t>
            </a:r>
          </a:p>
        </p:txBody>
      </p:sp>
      <p:pic>
        <p:nvPicPr>
          <p:cNvPr id="3074" name="Picture 2">
            <a:extLst>
              <a:ext uri="{FF2B5EF4-FFF2-40B4-BE49-F238E27FC236}">
                <a16:creationId xmlns:a16="http://schemas.microsoft.com/office/drawing/2014/main" id="{E58A0E54-D1D9-DE48-2589-3366133A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291" y="1447251"/>
            <a:ext cx="5577512" cy="423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92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F45714-9511-F447-374E-8DBB59F674BD}"/>
              </a:ext>
            </a:extLst>
          </p:cNvPr>
          <p:cNvSpPr/>
          <p:nvPr/>
        </p:nvSpPr>
        <p:spPr>
          <a:xfrm>
            <a:off x="7487164" y="363032"/>
            <a:ext cx="3729976" cy="2910204"/>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189BCAA-606D-E4C7-D0EB-EA661A3EBA54}"/>
              </a:ext>
            </a:extLst>
          </p:cNvPr>
          <p:cNvSpPr/>
          <p:nvPr/>
        </p:nvSpPr>
        <p:spPr>
          <a:xfrm>
            <a:off x="7641837" y="485012"/>
            <a:ext cx="3417906" cy="19483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3EF0071-A120-5292-3F00-4F6455EDC4CB}"/>
              </a:ext>
            </a:extLst>
          </p:cNvPr>
          <p:cNvSpPr/>
          <p:nvPr/>
        </p:nvSpPr>
        <p:spPr>
          <a:xfrm>
            <a:off x="4503381" y="3420642"/>
            <a:ext cx="6743739" cy="4301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B0A9EDE-3034-0D55-54BF-C72F3700D14D}"/>
              </a:ext>
            </a:extLst>
          </p:cNvPr>
          <p:cNvSpPr/>
          <p:nvPr/>
        </p:nvSpPr>
        <p:spPr>
          <a:xfrm>
            <a:off x="4503381" y="363032"/>
            <a:ext cx="2719308" cy="29138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731AD6-1E71-FB9B-1DF0-8FF5C7AD87F9}"/>
              </a:ext>
            </a:extLst>
          </p:cNvPr>
          <p:cNvSpPr/>
          <p:nvPr/>
        </p:nvSpPr>
        <p:spPr>
          <a:xfrm>
            <a:off x="4652582" y="485011"/>
            <a:ext cx="2431289" cy="269089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5619BC-88EA-3816-E899-9256E4AEF446}"/>
              </a:ext>
            </a:extLst>
          </p:cNvPr>
          <p:cNvSpPr/>
          <p:nvPr/>
        </p:nvSpPr>
        <p:spPr>
          <a:xfrm>
            <a:off x="8240498" y="707542"/>
            <a:ext cx="1145891" cy="23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sp>
        <p:nvSpPr>
          <p:cNvPr id="9" name="Rectangle 8">
            <a:extLst>
              <a:ext uri="{FF2B5EF4-FFF2-40B4-BE49-F238E27FC236}">
                <a16:creationId xmlns:a16="http://schemas.microsoft.com/office/drawing/2014/main" id="{7F9CEF67-FFE2-07B6-814D-018BD024B0BA}"/>
              </a:ext>
            </a:extLst>
          </p:cNvPr>
          <p:cNvSpPr/>
          <p:nvPr/>
        </p:nvSpPr>
        <p:spPr>
          <a:xfrm>
            <a:off x="7658742" y="2539153"/>
            <a:ext cx="3417906" cy="6827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2D9950A-226E-6AD5-CEE0-E82718384130}"/>
              </a:ext>
            </a:extLst>
          </p:cNvPr>
          <p:cNvSpPr txBox="1"/>
          <p:nvPr/>
        </p:nvSpPr>
        <p:spPr>
          <a:xfrm>
            <a:off x="8783616" y="2523754"/>
            <a:ext cx="1651824"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Calibri" panose="020F0502020204030204"/>
              </a:rPr>
              <a:t>Guest Paravisor</a:t>
            </a:r>
            <a:endParaRPr lang="en-US" sz="1400" dirty="0"/>
          </a:p>
        </p:txBody>
      </p:sp>
      <p:sp>
        <p:nvSpPr>
          <p:cNvPr id="11" name="TextBox 10">
            <a:extLst>
              <a:ext uri="{FF2B5EF4-FFF2-40B4-BE49-F238E27FC236}">
                <a16:creationId xmlns:a16="http://schemas.microsoft.com/office/drawing/2014/main" id="{720F82A0-08E0-4CA0-6088-8B840810E016}"/>
              </a:ext>
            </a:extLst>
          </p:cNvPr>
          <p:cNvSpPr txBox="1"/>
          <p:nvPr/>
        </p:nvSpPr>
        <p:spPr>
          <a:xfrm>
            <a:off x="5985995" y="3442414"/>
            <a:ext cx="350106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Hyper-V hypervisor</a:t>
            </a:r>
          </a:p>
        </p:txBody>
      </p:sp>
      <p:sp>
        <p:nvSpPr>
          <p:cNvPr id="12" name="TextBox 11">
            <a:extLst>
              <a:ext uri="{FF2B5EF4-FFF2-40B4-BE49-F238E27FC236}">
                <a16:creationId xmlns:a16="http://schemas.microsoft.com/office/drawing/2014/main" id="{7D977372-A373-89A5-3901-653B219D1EB5}"/>
              </a:ext>
            </a:extLst>
          </p:cNvPr>
          <p:cNvSpPr txBox="1"/>
          <p:nvPr/>
        </p:nvSpPr>
        <p:spPr>
          <a:xfrm>
            <a:off x="1455089" y="6325791"/>
            <a:ext cx="3260565" cy="400110"/>
          </a:xfrm>
          <a:prstGeom prst="rect">
            <a:avLst/>
          </a:prstGeom>
          <a:noFill/>
        </p:spPr>
        <p:txBody>
          <a:bodyPr wrap="square" rtlCol="0">
            <a:spAutoFit/>
          </a:bodyPr>
          <a:lstStyle/>
          <a:p>
            <a:pPr algn="ctr"/>
            <a:r>
              <a:rPr lang="en-US" sz="2000" dirty="0">
                <a:solidFill>
                  <a:srgbClr val="0078D4"/>
                </a:solidFill>
              </a:rPr>
              <a:t>End-to-end protection</a:t>
            </a:r>
          </a:p>
        </p:txBody>
      </p:sp>
      <p:sp>
        <p:nvSpPr>
          <p:cNvPr id="14" name="TextBox 13">
            <a:extLst>
              <a:ext uri="{FF2B5EF4-FFF2-40B4-BE49-F238E27FC236}">
                <a16:creationId xmlns:a16="http://schemas.microsoft.com/office/drawing/2014/main" id="{DF2A4B7B-76AC-714C-0CCE-971348791A38}"/>
              </a:ext>
            </a:extLst>
          </p:cNvPr>
          <p:cNvSpPr txBox="1"/>
          <p:nvPr/>
        </p:nvSpPr>
        <p:spPr>
          <a:xfrm>
            <a:off x="8051758" y="436316"/>
            <a:ext cx="27318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15" name="Right Brace 14">
            <a:extLst>
              <a:ext uri="{FF2B5EF4-FFF2-40B4-BE49-F238E27FC236}">
                <a16:creationId xmlns:a16="http://schemas.microsoft.com/office/drawing/2014/main" id="{5DD765E3-D93D-F5C8-81C9-7089B912D22A}"/>
              </a:ext>
            </a:extLst>
          </p:cNvPr>
          <p:cNvSpPr/>
          <p:nvPr/>
        </p:nvSpPr>
        <p:spPr>
          <a:xfrm>
            <a:off x="10235792" y="1048600"/>
            <a:ext cx="217767" cy="5449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2206A7FA-EBF8-BDD0-C37A-28981EFD6107}"/>
              </a:ext>
            </a:extLst>
          </p:cNvPr>
          <p:cNvSpPr/>
          <p:nvPr/>
        </p:nvSpPr>
        <p:spPr>
          <a:xfrm>
            <a:off x="10240387" y="1710972"/>
            <a:ext cx="223865" cy="643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8D064-D4F7-7CD8-AAF5-15413E6C85A4}"/>
              </a:ext>
            </a:extLst>
          </p:cNvPr>
          <p:cNvSpPr txBox="1"/>
          <p:nvPr/>
        </p:nvSpPr>
        <p:spPr>
          <a:xfrm>
            <a:off x="10464252" y="1877851"/>
            <a:ext cx="657279" cy="261610"/>
          </a:xfrm>
          <a:prstGeom prst="rect">
            <a:avLst/>
          </a:prstGeom>
          <a:noFill/>
        </p:spPr>
        <p:txBody>
          <a:bodyPr wrap="square" rtlCol="0">
            <a:spAutoFit/>
          </a:bodyPr>
          <a:lstStyle/>
          <a:p>
            <a:r>
              <a:rPr lang="en-US" sz="1100" dirty="0">
                <a:solidFill>
                  <a:schemeClr val="bg1"/>
                </a:solidFill>
              </a:rPr>
              <a:t>Private</a:t>
            </a:r>
            <a:endParaRPr lang="en-US" sz="1600" dirty="0">
              <a:solidFill>
                <a:schemeClr val="bg1"/>
              </a:solidFill>
            </a:endParaRPr>
          </a:p>
        </p:txBody>
      </p:sp>
      <p:sp>
        <p:nvSpPr>
          <p:cNvPr id="18" name="TextBox 17">
            <a:extLst>
              <a:ext uri="{FF2B5EF4-FFF2-40B4-BE49-F238E27FC236}">
                <a16:creationId xmlns:a16="http://schemas.microsoft.com/office/drawing/2014/main" id="{7DD08D12-C11D-5C72-F606-21D4490ABD92}"/>
              </a:ext>
            </a:extLst>
          </p:cNvPr>
          <p:cNvSpPr txBox="1"/>
          <p:nvPr/>
        </p:nvSpPr>
        <p:spPr>
          <a:xfrm>
            <a:off x="10444153" y="1111215"/>
            <a:ext cx="675420" cy="261610"/>
          </a:xfrm>
          <a:prstGeom prst="rect">
            <a:avLst/>
          </a:prstGeom>
          <a:noFill/>
        </p:spPr>
        <p:txBody>
          <a:bodyPr wrap="square" rtlCol="0">
            <a:spAutoFit/>
          </a:bodyPr>
          <a:lstStyle/>
          <a:p>
            <a:r>
              <a:rPr lang="en-US" sz="1100" dirty="0">
                <a:solidFill>
                  <a:schemeClr val="bg1"/>
                </a:solidFill>
              </a:rPr>
              <a:t>Shared</a:t>
            </a:r>
          </a:p>
        </p:txBody>
      </p:sp>
      <p:graphicFrame>
        <p:nvGraphicFramePr>
          <p:cNvPr id="19" name="Table 46">
            <a:extLst>
              <a:ext uri="{FF2B5EF4-FFF2-40B4-BE49-F238E27FC236}">
                <a16:creationId xmlns:a16="http://schemas.microsoft.com/office/drawing/2014/main" id="{BD299E57-3988-CF12-1FB1-8082A21E6D8D}"/>
              </a:ext>
            </a:extLst>
          </p:cNvPr>
          <p:cNvGraphicFramePr>
            <a:graphicFrameLocks noGrp="1"/>
          </p:cNvGraphicFramePr>
          <p:nvPr>
            <p:extLst>
              <p:ext uri="{D42A27DB-BD31-4B8C-83A1-F6EECF244321}">
                <p14:modId xmlns:p14="http://schemas.microsoft.com/office/powerpoint/2010/main" val="741643350"/>
              </p:ext>
            </p:extLst>
          </p:nvPr>
        </p:nvGraphicFramePr>
        <p:xfrm>
          <a:off x="9470083" y="802808"/>
          <a:ext cx="642018" cy="1569610"/>
        </p:xfrm>
        <a:graphic>
          <a:graphicData uri="http://schemas.openxmlformats.org/drawingml/2006/table">
            <a:tbl>
              <a:tblPr firstRow="1" bandRow="1">
                <a:tableStyleId>{5C22544A-7EE6-4342-B048-85BDC9FD1C3A}</a:tableStyleId>
              </a:tblPr>
              <a:tblGrid>
                <a:gridCol w="227828">
                  <a:extLst>
                    <a:ext uri="{9D8B030D-6E8A-4147-A177-3AD203B41FA5}">
                      <a16:colId xmlns:a16="http://schemas.microsoft.com/office/drawing/2014/main" val="3149503432"/>
                    </a:ext>
                  </a:extLst>
                </a:gridCol>
                <a:gridCol w="414190">
                  <a:extLst>
                    <a:ext uri="{9D8B030D-6E8A-4147-A177-3AD203B41FA5}">
                      <a16:colId xmlns:a16="http://schemas.microsoft.com/office/drawing/2014/main" val="3584720589"/>
                    </a:ext>
                  </a:extLst>
                </a:gridCol>
              </a:tblGrid>
              <a:tr h="224230">
                <a:tc gridSpan="2">
                  <a:txBody>
                    <a:bodyPr/>
                    <a:lstStyle/>
                    <a:p>
                      <a:pPr algn="ctr"/>
                      <a:r>
                        <a:rPr lang="en-US" sz="600" dirty="0">
                          <a:solidFill>
                            <a:schemeClr val="tx1"/>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r>
                        <a:rPr lang="en-US" sz="800"/>
                        <a:t>GPA</a:t>
                      </a:r>
                    </a:p>
                  </a:txBody>
                  <a:tcPr>
                    <a:solidFill>
                      <a:srgbClr val="0078D7"/>
                    </a:solidFill>
                  </a:tcPr>
                </a:tc>
                <a:extLst>
                  <a:ext uri="{0D108BD9-81ED-4DB2-BD59-A6C34878D82A}">
                    <a16:rowId xmlns:a16="http://schemas.microsoft.com/office/drawing/2014/main" val="815286757"/>
                  </a:ext>
                </a:extLst>
              </a:tr>
              <a:tr h="224230">
                <a:tc>
                  <a:txBody>
                    <a:bodyPr/>
                    <a:lstStyle/>
                    <a:p>
                      <a:pPr algn="ctr"/>
                      <a:r>
                        <a:rPr lang="en-US" sz="6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10189993"/>
                  </a:ext>
                </a:extLst>
              </a:tr>
              <a:tr h="224230">
                <a:tc>
                  <a:txBody>
                    <a:bodyPr/>
                    <a:lstStyle/>
                    <a:p>
                      <a:pPr algn="ctr"/>
                      <a:r>
                        <a:rPr lang="en-US" sz="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04799268"/>
                  </a:ext>
                </a:extLst>
              </a:tr>
              <a:tr h="224230">
                <a:tc>
                  <a:txBody>
                    <a:bodyPr/>
                    <a:lstStyle/>
                    <a:p>
                      <a:pPr algn="ctr"/>
                      <a:r>
                        <a:rPr lang="en-US" sz="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47667487"/>
                  </a:ext>
                </a:extLst>
              </a:tr>
              <a:tr h="224230">
                <a:tc>
                  <a:txBody>
                    <a:bodyPr/>
                    <a:lstStyle/>
                    <a:p>
                      <a:pPr algn="ctr"/>
                      <a:r>
                        <a:rPr lang="en-US" sz="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33987943"/>
                  </a:ext>
                </a:extLst>
              </a:tr>
              <a:tr h="224230">
                <a:tc>
                  <a:txBody>
                    <a:bodyPr/>
                    <a:lstStyle/>
                    <a:p>
                      <a:pPr algn="ctr"/>
                      <a:r>
                        <a:rPr lang="en-US" sz="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99834162"/>
                  </a:ext>
                </a:extLst>
              </a:tr>
              <a:tr h="224230">
                <a:tc>
                  <a:txBody>
                    <a:bodyPr/>
                    <a:lstStyle/>
                    <a:p>
                      <a:pPr algn="ctr"/>
                      <a:r>
                        <a:rPr lang="en-US" sz="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06562260"/>
                  </a:ext>
                </a:extLst>
              </a:tr>
            </a:tbl>
          </a:graphicData>
        </a:graphic>
      </p:graphicFrame>
      <p:sp>
        <p:nvSpPr>
          <p:cNvPr id="20" name="TextBox 19">
            <a:extLst>
              <a:ext uri="{FF2B5EF4-FFF2-40B4-BE49-F238E27FC236}">
                <a16:creationId xmlns:a16="http://schemas.microsoft.com/office/drawing/2014/main" id="{EE065B7A-FBDC-0518-E49A-8EF6E2DCA2A4}"/>
              </a:ext>
            </a:extLst>
          </p:cNvPr>
          <p:cNvSpPr txBox="1"/>
          <p:nvPr/>
        </p:nvSpPr>
        <p:spPr>
          <a:xfrm>
            <a:off x="9730221" y="2139461"/>
            <a:ext cx="371806" cy="215444"/>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1" name="Freeform: Shape 20">
            <a:extLst>
              <a:ext uri="{FF2B5EF4-FFF2-40B4-BE49-F238E27FC236}">
                <a16:creationId xmlns:a16="http://schemas.microsoft.com/office/drawing/2014/main" id="{3AB917B5-E30F-40BF-5F30-421ECE275B5A}"/>
              </a:ext>
            </a:extLst>
          </p:cNvPr>
          <p:cNvSpPr/>
          <p:nvPr/>
        </p:nvSpPr>
        <p:spPr>
          <a:xfrm>
            <a:off x="9921332" y="2026752"/>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9327BB0-DAE4-722B-9B0E-3C0DADF53F6B}"/>
              </a:ext>
            </a:extLst>
          </p:cNvPr>
          <p:cNvSpPr/>
          <p:nvPr/>
        </p:nvSpPr>
        <p:spPr>
          <a:xfrm>
            <a:off x="10034286" y="2066524"/>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AB4747D-10FC-BBBF-369D-F28F6AD083D8}"/>
              </a:ext>
            </a:extLst>
          </p:cNvPr>
          <p:cNvGrpSpPr/>
          <p:nvPr/>
        </p:nvGrpSpPr>
        <p:grpSpPr>
          <a:xfrm>
            <a:off x="9726375" y="1016795"/>
            <a:ext cx="416622" cy="281449"/>
            <a:chOff x="8751251" y="1079813"/>
            <a:chExt cx="416622" cy="288539"/>
          </a:xfrm>
        </p:grpSpPr>
        <p:sp>
          <p:nvSpPr>
            <p:cNvPr id="24" name="TextBox 23">
              <a:extLst>
                <a:ext uri="{FF2B5EF4-FFF2-40B4-BE49-F238E27FC236}">
                  <a16:creationId xmlns:a16="http://schemas.microsoft.com/office/drawing/2014/main" id="{FC97B8EE-8067-EB9C-96D0-2FBD51BA39F9}"/>
                </a:ext>
              </a:extLst>
            </p:cNvPr>
            <p:cNvSpPr txBox="1"/>
            <p:nvPr/>
          </p:nvSpPr>
          <p:spPr>
            <a:xfrm>
              <a:off x="8751251" y="1079813"/>
              <a:ext cx="371806" cy="220871"/>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5" name="Freeform: Shape 24">
              <a:extLst>
                <a:ext uri="{FF2B5EF4-FFF2-40B4-BE49-F238E27FC236}">
                  <a16:creationId xmlns:a16="http://schemas.microsoft.com/office/drawing/2014/main" id="{032AFA48-2B61-BDF5-76ED-5D5DD74228BA}"/>
                </a:ext>
              </a:extLst>
            </p:cNvPr>
            <p:cNvSpPr/>
            <p:nvPr/>
          </p:nvSpPr>
          <p:spPr>
            <a:xfrm>
              <a:off x="9029214" y="1204517"/>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B7403F9-7119-A6D7-1175-A58752FAACE0}"/>
              </a:ext>
            </a:extLst>
          </p:cNvPr>
          <p:cNvGrpSpPr/>
          <p:nvPr/>
        </p:nvGrpSpPr>
        <p:grpSpPr>
          <a:xfrm>
            <a:off x="2542913" y="4894995"/>
            <a:ext cx="520906" cy="263650"/>
            <a:chOff x="1182151" y="3646153"/>
            <a:chExt cx="379978" cy="232463"/>
          </a:xfrm>
        </p:grpSpPr>
        <p:sp>
          <p:nvSpPr>
            <p:cNvPr id="27" name="TextBox 26">
              <a:extLst>
                <a:ext uri="{FF2B5EF4-FFF2-40B4-BE49-F238E27FC236}">
                  <a16:creationId xmlns:a16="http://schemas.microsoft.com/office/drawing/2014/main" id="{2ECB9AF0-FEB2-9F7D-6375-8CE8C0E0567B}"/>
                </a:ext>
              </a:extLst>
            </p:cNvPr>
            <p:cNvSpPr txBox="1"/>
            <p:nvPr/>
          </p:nvSpPr>
          <p:spPr>
            <a:xfrm>
              <a:off x="1182151" y="3663172"/>
              <a:ext cx="348994" cy="215444"/>
            </a:xfrm>
            <a:prstGeom prst="rect">
              <a:avLst/>
            </a:prstGeom>
            <a:solidFill>
              <a:srgbClr val="0078D7"/>
            </a:solidFill>
          </p:spPr>
          <p:txBody>
            <a:bodyPr wrap="square">
              <a:spAutoFit/>
            </a:bodyPr>
            <a:lstStyle/>
            <a:p>
              <a:r>
                <a:rPr lang="en-US" sz="800" dirty="0">
                  <a:solidFill>
                    <a:srgbClr val="4FE4FF"/>
                  </a:solidFill>
                </a:rPr>
                <a:t>data’</a:t>
              </a:r>
              <a:endParaRPr lang="en-US" dirty="0"/>
            </a:p>
          </p:txBody>
        </p:sp>
        <p:sp>
          <p:nvSpPr>
            <p:cNvPr id="28" name="Freeform: Shape 27">
              <a:extLst>
                <a:ext uri="{FF2B5EF4-FFF2-40B4-BE49-F238E27FC236}">
                  <a16:creationId xmlns:a16="http://schemas.microsoft.com/office/drawing/2014/main" id="{24079B45-A12F-740F-DF27-7DCBDA9AD8A0}"/>
                </a:ext>
              </a:extLst>
            </p:cNvPr>
            <p:cNvSpPr/>
            <p:nvPr/>
          </p:nvSpPr>
          <p:spPr>
            <a:xfrm>
              <a:off x="1458610" y="3646153"/>
              <a:ext cx="10351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74A8DBE-8D7B-FE3B-1436-D29AB78F4C26}"/>
              </a:ext>
            </a:extLst>
          </p:cNvPr>
          <p:cNvSpPr txBox="1"/>
          <p:nvPr/>
        </p:nvSpPr>
        <p:spPr>
          <a:xfrm>
            <a:off x="9715203" y="1710972"/>
            <a:ext cx="379832" cy="200055"/>
          </a:xfrm>
          <a:prstGeom prst="rect">
            <a:avLst/>
          </a:prstGeom>
          <a:solidFill>
            <a:srgbClr val="4FE4FF"/>
          </a:solidFill>
        </p:spPr>
        <p:txBody>
          <a:bodyPr wrap="square">
            <a:spAutoFit/>
          </a:bodyPr>
          <a:lstStyle/>
          <a:p>
            <a:r>
              <a:rPr lang="en-US" sz="700" dirty="0">
                <a:solidFill>
                  <a:schemeClr val="bg1"/>
                </a:solidFill>
              </a:rPr>
              <a:t>data’</a:t>
            </a:r>
            <a:endParaRPr lang="en-US" sz="1600" dirty="0">
              <a:solidFill>
                <a:schemeClr val="bg1"/>
              </a:solidFill>
            </a:endParaRPr>
          </a:p>
        </p:txBody>
      </p:sp>
      <p:sp>
        <p:nvSpPr>
          <p:cNvPr id="30" name="Freeform: Shape 29">
            <a:extLst>
              <a:ext uri="{FF2B5EF4-FFF2-40B4-BE49-F238E27FC236}">
                <a16:creationId xmlns:a16="http://schemas.microsoft.com/office/drawing/2014/main" id="{72F9E989-25F2-95CC-8B76-057FA7EF1598}"/>
              </a:ext>
            </a:extLst>
          </p:cNvPr>
          <p:cNvSpPr/>
          <p:nvPr/>
        </p:nvSpPr>
        <p:spPr>
          <a:xfrm>
            <a:off x="9956376" y="1593581"/>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9391451-B2BA-8DAA-51B3-CFBA8A393751}"/>
              </a:ext>
            </a:extLst>
          </p:cNvPr>
          <p:cNvSpPr/>
          <p:nvPr/>
        </p:nvSpPr>
        <p:spPr>
          <a:xfrm>
            <a:off x="10067355" y="1596068"/>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9DE1E67-8EBF-B86D-988F-C6BA5707730A}"/>
              </a:ext>
            </a:extLst>
          </p:cNvPr>
          <p:cNvSpPr/>
          <p:nvPr/>
        </p:nvSpPr>
        <p:spPr bwMode="auto">
          <a:xfrm>
            <a:off x="2110195" y="4700059"/>
            <a:ext cx="1792033" cy="10347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33" name="Straight Arrow Connector 32">
            <a:extLst>
              <a:ext uri="{FF2B5EF4-FFF2-40B4-BE49-F238E27FC236}">
                <a16:creationId xmlns:a16="http://schemas.microsoft.com/office/drawing/2014/main" id="{484F7BE5-671C-FD04-7E0D-7B8D56C2DA4B}"/>
              </a:ext>
            </a:extLst>
          </p:cNvPr>
          <p:cNvCxnSpPr>
            <a:cxnSpLocks/>
            <a:stCxn id="34" idx="3"/>
          </p:cNvCxnSpPr>
          <p:nvPr/>
        </p:nvCxnSpPr>
        <p:spPr>
          <a:xfrm flipV="1">
            <a:off x="3523444" y="5896755"/>
            <a:ext cx="1192210" cy="1353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FC32C60-950C-D823-68E1-FB4DAE191664}"/>
              </a:ext>
            </a:extLst>
          </p:cNvPr>
          <p:cNvSpPr txBox="1"/>
          <p:nvPr/>
        </p:nvSpPr>
        <p:spPr>
          <a:xfrm>
            <a:off x="2333574" y="5756398"/>
            <a:ext cx="118987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Calibri" panose="020F0502020204030204"/>
                <a:ea typeface="+mn-ea"/>
                <a:cs typeface="+mn-cs"/>
              </a:rPr>
              <a:t>Internet</a:t>
            </a:r>
          </a:p>
        </p:txBody>
      </p:sp>
      <p:sp>
        <p:nvSpPr>
          <p:cNvPr id="39" name="Rectangle 38">
            <a:extLst>
              <a:ext uri="{FF2B5EF4-FFF2-40B4-BE49-F238E27FC236}">
                <a16:creationId xmlns:a16="http://schemas.microsoft.com/office/drawing/2014/main" id="{2888CA9D-AE5E-07BB-FD84-E794F2195CCF}"/>
              </a:ext>
            </a:extLst>
          </p:cNvPr>
          <p:cNvSpPr/>
          <p:nvPr/>
        </p:nvSpPr>
        <p:spPr>
          <a:xfrm>
            <a:off x="8862965" y="2846082"/>
            <a:ext cx="1169597" cy="329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00">
                <a:solidFill>
                  <a:prstClr val="white"/>
                </a:solidFill>
              </a:rPr>
              <a:t>Memory conversions</a:t>
            </a:r>
          </a:p>
        </p:txBody>
      </p:sp>
      <p:sp>
        <p:nvSpPr>
          <p:cNvPr id="40" name="Rectangle 39">
            <a:extLst>
              <a:ext uri="{FF2B5EF4-FFF2-40B4-BE49-F238E27FC236}">
                <a16:creationId xmlns:a16="http://schemas.microsoft.com/office/drawing/2014/main" id="{14FC023A-341F-9479-39A2-A022A487B091}"/>
              </a:ext>
            </a:extLst>
          </p:cNvPr>
          <p:cNvSpPr/>
          <p:nvPr/>
        </p:nvSpPr>
        <p:spPr>
          <a:xfrm>
            <a:off x="5415969" y="1080034"/>
            <a:ext cx="1160070" cy="74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(i.e., networking,</a:t>
            </a:r>
            <a:r>
              <a:rPr kumimoji="0" lang="en-US" sz="1100" b="0" i="0" u="none" strike="noStrike" kern="1200" cap="none" spc="0" normalizeH="0" noProof="0">
                <a:ln>
                  <a:noFill/>
                </a:ln>
                <a:solidFill>
                  <a:prstClr val="white"/>
                </a:solidFill>
                <a:effectLst/>
                <a:uLnTx/>
                <a:uFillTx/>
                <a:latin typeface="Calibri" panose="020F0502020204030204"/>
                <a:ea typeface="+mn-ea"/>
                <a:cs typeface="+mn-cs"/>
              </a:rPr>
              <a:t> storage)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C34531-F21C-C7C8-F84E-F540A381954D}"/>
              </a:ext>
            </a:extLst>
          </p:cNvPr>
          <p:cNvSpPr/>
          <p:nvPr/>
        </p:nvSpPr>
        <p:spPr>
          <a:xfrm>
            <a:off x="8240498" y="1074691"/>
            <a:ext cx="1167555" cy="742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 drivers</a:t>
            </a:r>
          </a:p>
        </p:txBody>
      </p:sp>
      <p:sp>
        <p:nvSpPr>
          <p:cNvPr id="42" name="Rectangle 41">
            <a:extLst>
              <a:ext uri="{FF2B5EF4-FFF2-40B4-BE49-F238E27FC236}">
                <a16:creationId xmlns:a16="http://schemas.microsoft.com/office/drawing/2014/main" id="{E879F3B8-2796-B71B-4585-71109C79A775}"/>
              </a:ext>
            </a:extLst>
          </p:cNvPr>
          <p:cNvSpPr/>
          <p:nvPr/>
        </p:nvSpPr>
        <p:spPr>
          <a:xfrm rot="16200000">
            <a:off x="7565275" y="1314293"/>
            <a:ext cx="757020" cy="275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cxnSp>
        <p:nvCxnSpPr>
          <p:cNvPr id="43" name="Straight Arrow Connector 42">
            <a:extLst>
              <a:ext uri="{FF2B5EF4-FFF2-40B4-BE49-F238E27FC236}">
                <a16:creationId xmlns:a16="http://schemas.microsoft.com/office/drawing/2014/main" id="{2EAA0C9A-4131-4E84-5E55-972965ED187C}"/>
              </a:ext>
            </a:extLst>
          </p:cNvPr>
          <p:cNvCxnSpPr>
            <a:cxnSpLocks/>
            <a:stCxn id="40" idx="3"/>
            <a:endCxn id="41" idx="1"/>
          </p:cNvCxnSpPr>
          <p:nvPr/>
        </p:nvCxnSpPr>
        <p:spPr>
          <a:xfrm flipV="1">
            <a:off x="6576039" y="1446104"/>
            <a:ext cx="1664459" cy="576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E45698-3EA7-03EC-296A-BA580E234EBD}"/>
              </a:ext>
            </a:extLst>
          </p:cNvPr>
          <p:cNvSpPr/>
          <p:nvPr/>
        </p:nvSpPr>
        <p:spPr>
          <a:xfrm rot="16200000">
            <a:off x="6514799" y="1309025"/>
            <a:ext cx="737482" cy="27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sp>
        <p:nvSpPr>
          <p:cNvPr id="45" name="Rectangle 44">
            <a:extLst>
              <a:ext uri="{FF2B5EF4-FFF2-40B4-BE49-F238E27FC236}">
                <a16:creationId xmlns:a16="http://schemas.microsoft.com/office/drawing/2014/main" id="{294AF57E-6FCB-8E79-CECB-5B7EF924F1D5}"/>
              </a:ext>
            </a:extLst>
          </p:cNvPr>
          <p:cNvSpPr/>
          <p:nvPr/>
        </p:nvSpPr>
        <p:spPr>
          <a:xfrm>
            <a:off x="5415969" y="2260105"/>
            <a:ext cx="1160070" cy="750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Physical device drivers</a:t>
            </a:r>
          </a:p>
        </p:txBody>
      </p:sp>
      <p:cxnSp>
        <p:nvCxnSpPr>
          <p:cNvPr id="46" name="Straight Arrow Connector 45">
            <a:extLst>
              <a:ext uri="{FF2B5EF4-FFF2-40B4-BE49-F238E27FC236}">
                <a16:creationId xmlns:a16="http://schemas.microsoft.com/office/drawing/2014/main" id="{3A6264B9-3782-BB5B-AB61-01F70A5C000E}"/>
              </a:ext>
            </a:extLst>
          </p:cNvPr>
          <p:cNvCxnSpPr>
            <a:cxnSpLocks/>
            <a:stCxn id="40" idx="2"/>
            <a:endCxn id="45" idx="0"/>
          </p:cNvCxnSpPr>
          <p:nvPr/>
        </p:nvCxnSpPr>
        <p:spPr>
          <a:xfrm>
            <a:off x="5996004" y="1823705"/>
            <a:ext cx="0" cy="43640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48FCDE1-A01D-E561-5EC9-C3C7EDC64FD6}"/>
              </a:ext>
            </a:extLst>
          </p:cNvPr>
          <p:cNvSpPr/>
          <p:nvPr/>
        </p:nvSpPr>
        <p:spPr>
          <a:xfrm>
            <a:off x="4503381" y="3991183"/>
            <a:ext cx="6743739" cy="74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3261D6CF-B045-49AC-9FF8-1C4A759F7051}"/>
              </a:ext>
            </a:extLst>
          </p:cNvPr>
          <p:cNvGrpSpPr/>
          <p:nvPr/>
        </p:nvGrpSpPr>
        <p:grpSpPr>
          <a:xfrm>
            <a:off x="5785397" y="4173924"/>
            <a:ext cx="540664" cy="301351"/>
            <a:chOff x="4718027" y="3367756"/>
            <a:chExt cx="825331" cy="547474"/>
          </a:xfrm>
        </p:grpSpPr>
        <p:grpSp>
          <p:nvGrpSpPr>
            <p:cNvPr id="49" name="Group 48">
              <a:extLst>
                <a:ext uri="{FF2B5EF4-FFF2-40B4-BE49-F238E27FC236}">
                  <a16:creationId xmlns:a16="http://schemas.microsoft.com/office/drawing/2014/main" id="{5E39EFD9-47FE-0875-820D-0D9A2B0317CC}"/>
                </a:ext>
              </a:extLst>
            </p:cNvPr>
            <p:cNvGrpSpPr/>
            <p:nvPr/>
          </p:nvGrpSpPr>
          <p:grpSpPr>
            <a:xfrm>
              <a:off x="4718027" y="3389848"/>
              <a:ext cx="298954" cy="512490"/>
              <a:chOff x="2555536" y="3340101"/>
              <a:chExt cx="298954" cy="512490"/>
            </a:xfrm>
          </p:grpSpPr>
          <p:grpSp>
            <p:nvGrpSpPr>
              <p:cNvPr id="53" name="serverless" descr="serverless ">
                <a:extLst>
                  <a:ext uri="{FF2B5EF4-FFF2-40B4-BE49-F238E27FC236}">
                    <a16:creationId xmlns:a16="http://schemas.microsoft.com/office/drawing/2014/main" id="{0DA08F17-BF1B-1C37-2993-49F1EC445A8D}"/>
                  </a:ext>
                </a:extLst>
              </p:cNvPr>
              <p:cNvGrpSpPr/>
              <p:nvPr/>
            </p:nvGrpSpPr>
            <p:grpSpPr>
              <a:xfrm>
                <a:off x="2555536" y="3340101"/>
                <a:ext cx="298954" cy="512490"/>
                <a:chOff x="2670597" y="2113272"/>
                <a:chExt cx="254508" cy="436297"/>
              </a:xfrm>
            </p:grpSpPr>
            <p:sp>
              <p:nvSpPr>
                <p:cNvPr id="58" name="Freeform: Shape 57">
                  <a:extLst>
                    <a:ext uri="{FF2B5EF4-FFF2-40B4-BE49-F238E27FC236}">
                      <a16:creationId xmlns:a16="http://schemas.microsoft.com/office/drawing/2014/main" id="{799B3980-A513-397C-8167-896B0EBA2B78}"/>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4FC160C0-03E2-5D1E-7F01-36B51C8D3DE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40C30B5-9BE5-707F-89CF-602D42CD089E}"/>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44DC7E5-2386-DED1-3096-AF412D11B5A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54" name="lock 2" descr="lock">
                <a:extLst>
                  <a:ext uri="{FF2B5EF4-FFF2-40B4-BE49-F238E27FC236}">
                    <a16:creationId xmlns:a16="http://schemas.microsoft.com/office/drawing/2014/main" id="{BF43E3A6-5105-38AD-0BB2-1BBE2A807F72}"/>
                  </a:ext>
                </a:extLst>
              </p:cNvPr>
              <p:cNvGrpSpPr/>
              <p:nvPr/>
            </p:nvGrpSpPr>
            <p:grpSpPr>
              <a:xfrm>
                <a:off x="2641066" y="3473690"/>
                <a:ext cx="127865" cy="157616"/>
                <a:chOff x="1990002" y="3287455"/>
                <a:chExt cx="360292" cy="444129"/>
              </a:xfrm>
            </p:grpSpPr>
            <p:sp>
              <p:nvSpPr>
                <p:cNvPr id="55" name="Freeform: Shape 54">
                  <a:extLst>
                    <a:ext uri="{FF2B5EF4-FFF2-40B4-BE49-F238E27FC236}">
                      <a16:creationId xmlns:a16="http://schemas.microsoft.com/office/drawing/2014/main" id="{B76CD4A0-EED4-28FC-FF13-454EDDE122F8}"/>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B7161DE-4FE6-AF56-178D-4451C83A7643}"/>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5192370-A631-91FC-FFEF-D177EDD1104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50" name="direction 2" descr="direction">
              <a:extLst>
                <a:ext uri="{FF2B5EF4-FFF2-40B4-BE49-F238E27FC236}">
                  <a16:creationId xmlns:a16="http://schemas.microsoft.com/office/drawing/2014/main" id="{772089D1-24AC-3097-0A14-EE28830F3CE8}"/>
                </a:ext>
              </a:extLst>
            </p:cNvPr>
            <p:cNvGrpSpPr/>
            <p:nvPr/>
          </p:nvGrpSpPr>
          <p:grpSpPr>
            <a:xfrm rot="5400000">
              <a:off x="4999488" y="3371359"/>
              <a:ext cx="547474" cy="540267"/>
              <a:chOff x="10134534" y="2131095"/>
              <a:chExt cx="416756" cy="411275"/>
            </a:xfrm>
          </p:grpSpPr>
          <p:sp>
            <p:nvSpPr>
              <p:cNvPr id="51" name="Freeform: Shape 50">
                <a:extLst>
                  <a:ext uri="{FF2B5EF4-FFF2-40B4-BE49-F238E27FC236}">
                    <a16:creationId xmlns:a16="http://schemas.microsoft.com/office/drawing/2014/main" id="{D1D92455-37B9-FD75-E39F-22A3DD15D337}"/>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CB1E9D7-62E5-78AD-00FE-12DE30798D86}"/>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62" name="chip" descr="chip">
            <a:extLst>
              <a:ext uri="{FF2B5EF4-FFF2-40B4-BE49-F238E27FC236}">
                <a16:creationId xmlns:a16="http://schemas.microsoft.com/office/drawing/2014/main" id="{8B5F3BB2-45B4-1D6B-70B9-9BDD9091790A}"/>
              </a:ext>
            </a:extLst>
          </p:cNvPr>
          <p:cNvGrpSpPr/>
          <p:nvPr/>
        </p:nvGrpSpPr>
        <p:grpSpPr>
          <a:xfrm>
            <a:off x="7817716" y="4080687"/>
            <a:ext cx="471259" cy="418289"/>
            <a:chOff x="3149601" y="2824164"/>
            <a:chExt cx="301626" cy="303212"/>
          </a:xfrm>
          <a:solidFill>
            <a:srgbClr val="FFFFFF"/>
          </a:solidFill>
        </p:grpSpPr>
        <p:sp>
          <p:nvSpPr>
            <p:cNvPr id="63" name="Freeform 67">
              <a:extLst>
                <a:ext uri="{FF2B5EF4-FFF2-40B4-BE49-F238E27FC236}">
                  <a16:creationId xmlns:a16="http://schemas.microsoft.com/office/drawing/2014/main" id="{917D339C-8B5F-D09A-8BAE-80369BC4C836}"/>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4" name="Line 68">
              <a:extLst>
                <a:ext uri="{FF2B5EF4-FFF2-40B4-BE49-F238E27FC236}">
                  <a16:creationId xmlns:a16="http://schemas.microsoft.com/office/drawing/2014/main" id="{63422853-3B39-C471-7093-5782AE891E15}"/>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5" name="Line 69">
              <a:extLst>
                <a:ext uri="{FF2B5EF4-FFF2-40B4-BE49-F238E27FC236}">
                  <a16:creationId xmlns:a16="http://schemas.microsoft.com/office/drawing/2014/main" id="{C4CC0752-1777-35FA-C6AF-7AB38001D5C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6" name="Line 70">
              <a:extLst>
                <a:ext uri="{FF2B5EF4-FFF2-40B4-BE49-F238E27FC236}">
                  <a16:creationId xmlns:a16="http://schemas.microsoft.com/office/drawing/2014/main" id="{9942FBF3-3E17-F902-6A42-C412B735EF9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7" name="Line 71">
              <a:extLst>
                <a:ext uri="{FF2B5EF4-FFF2-40B4-BE49-F238E27FC236}">
                  <a16:creationId xmlns:a16="http://schemas.microsoft.com/office/drawing/2014/main" id="{810D5D3C-ECE7-05E1-224C-FADC6443A13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8" name="Line 72">
              <a:extLst>
                <a:ext uri="{FF2B5EF4-FFF2-40B4-BE49-F238E27FC236}">
                  <a16:creationId xmlns:a16="http://schemas.microsoft.com/office/drawing/2014/main" id="{8473C7D9-A28F-1D70-0EB7-B0C1D81027C8}"/>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9" name="Line 73">
              <a:extLst>
                <a:ext uri="{FF2B5EF4-FFF2-40B4-BE49-F238E27FC236}">
                  <a16:creationId xmlns:a16="http://schemas.microsoft.com/office/drawing/2014/main" id="{5A6A92A9-D728-58B2-883C-1049D865F62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0" name="Line 74">
              <a:extLst>
                <a:ext uri="{FF2B5EF4-FFF2-40B4-BE49-F238E27FC236}">
                  <a16:creationId xmlns:a16="http://schemas.microsoft.com/office/drawing/2014/main" id="{3874934F-2C59-8200-4B2F-45318F02C6A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1" name="Line 75">
              <a:extLst>
                <a:ext uri="{FF2B5EF4-FFF2-40B4-BE49-F238E27FC236}">
                  <a16:creationId xmlns:a16="http://schemas.microsoft.com/office/drawing/2014/main" id="{522F83B1-F907-A7A3-AC0B-0B1529260ACE}"/>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2" name="Line 76">
              <a:extLst>
                <a:ext uri="{FF2B5EF4-FFF2-40B4-BE49-F238E27FC236}">
                  <a16:creationId xmlns:a16="http://schemas.microsoft.com/office/drawing/2014/main" id="{09179FC6-E927-14AD-8327-4A22FE338B14}"/>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3" name="Line 77">
              <a:extLst>
                <a:ext uri="{FF2B5EF4-FFF2-40B4-BE49-F238E27FC236}">
                  <a16:creationId xmlns:a16="http://schemas.microsoft.com/office/drawing/2014/main" id="{ECCF42F5-A5E1-9CBD-1E15-5C06A6CF0FF6}"/>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4" name="Line 78">
              <a:extLst>
                <a:ext uri="{FF2B5EF4-FFF2-40B4-BE49-F238E27FC236}">
                  <a16:creationId xmlns:a16="http://schemas.microsoft.com/office/drawing/2014/main" id="{83C4514C-A296-9273-BF70-8C16A34E5F23}"/>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5" name="Line 79">
              <a:extLst>
                <a:ext uri="{FF2B5EF4-FFF2-40B4-BE49-F238E27FC236}">
                  <a16:creationId xmlns:a16="http://schemas.microsoft.com/office/drawing/2014/main" id="{FF956536-C092-57F6-DC34-6C1B6D982017}"/>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C5D5E968-086A-F56A-B1FC-AB7EBE63A7B1}"/>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0B14D74A-EC9D-FB8A-3D49-676C6A53082E}"/>
              </a:ext>
            </a:extLst>
          </p:cNvPr>
          <p:cNvSpPr txBox="1"/>
          <p:nvPr/>
        </p:nvSpPr>
        <p:spPr>
          <a:xfrm>
            <a:off x="7840277" y="4451043"/>
            <a:ext cx="52394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A8B11C31-FF8A-0355-D9D1-A7F53891D7D7}"/>
              </a:ext>
            </a:extLst>
          </p:cNvPr>
          <p:cNvSpPr txBox="1"/>
          <p:nvPr/>
        </p:nvSpPr>
        <p:spPr>
          <a:xfrm>
            <a:off x="9401902" y="4452518"/>
            <a:ext cx="94834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9861E4A8-1F6F-7A64-3D35-FD0ABEB9209A}"/>
              </a:ext>
            </a:extLst>
          </p:cNvPr>
          <p:cNvSpPr txBox="1"/>
          <p:nvPr/>
        </p:nvSpPr>
        <p:spPr>
          <a:xfrm>
            <a:off x="5488763" y="4446870"/>
            <a:ext cx="1052497"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80" name="Straight Arrow Connector 79">
            <a:extLst>
              <a:ext uri="{FF2B5EF4-FFF2-40B4-BE49-F238E27FC236}">
                <a16:creationId xmlns:a16="http://schemas.microsoft.com/office/drawing/2014/main" id="{A7CC4D49-9C95-D4E5-CF29-DC9D79E2EBF0}"/>
              </a:ext>
            </a:extLst>
          </p:cNvPr>
          <p:cNvCxnSpPr>
            <a:cxnSpLocks/>
            <a:stCxn id="79" idx="3"/>
            <a:endCxn id="77" idx="1"/>
          </p:cNvCxnSpPr>
          <p:nvPr/>
        </p:nvCxnSpPr>
        <p:spPr>
          <a:xfrm>
            <a:off x="6541260" y="4585370"/>
            <a:ext cx="1299017" cy="417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41722E-6C62-C803-E011-7F80FCC5F9C1}"/>
              </a:ext>
            </a:extLst>
          </p:cNvPr>
          <p:cNvCxnSpPr>
            <a:cxnSpLocks/>
            <a:stCxn id="77" idx="3"/>
            <a:endCxn id="78" idx="1"/>
          </p:cNvCxnSpPr>
          <p:nvPr/>
        </p:nvCxnSpPr>
        <p:spPr>
          <a:xfrm>
            <a:off x="8364223" y="4589543"/>
            <a:ext cx="1037679" cy="147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9EFA6DE-2F3F-8080-CBEE-E935A9E22C23}"/>
              </a:ext>
            </a:extLst>
          </p:cNvPr>
          <p:cNvGrpSpPr/>
          <p:nvPr/>
        </p:nvGrpSpPr>
        <p:grpSpPr>
          <a:xfrm>
            <a:off x="9681580" y="4102791"/>
            <a:ext cx="350870" cy="369072"/>
            <a:chOff x="7236892" y="4561502"/>
            <a:chExt cx="409258" cy="374748"/>
          </a:xfrm>
        </p:grpSpPr>
        <p:grpSp>
          <p:nvGrpSpPr>
            <p:cNvPr id="83" name="Group 15">
              <a:extLst>
                <a:ext uri="{FF2B5EF4-FFF2-40B4-BE49-F238E27FC236}">
                  <a16:creationId xmlns:a16="http://schemas.microsoft.com/office/drawing/2014/main" id="{0DFEE2D3-2C17-2EAC-D170-5E8C32FDD5C5}"/>
                </a:ext>
              </a:extLst>
            </p:cNvPr>
            <p:cNvGrpSpPr/>
            <p:nvPr/>
          </p:nvGrpSpPr>
          <p:grpSpPr>
            <a:xfrm>
              <a:off x="7236894" y="4695589"/>
              <a:ext cx="409256" cy="106576"/>
              <a:chOff x="11096138" y="3033236"/>
              <a:chExt cx="338296" cy="88097"/>
            </a:xfrm>
          </p:grpSpPr>
          <p:sp>
            <p:nvSpPr>
              <p:cNvPr id="94" name="Freeform: Shape 13">
                <a:extLst>
                  <a:ext uri="{FF2B5EF4-FFF2-40B4-BE49-F238E27FC236}">
                    <a16:creationId xmlns:a16="http://schemas.microsoft.com/office/drawing/2014/main" id="{A6DED063-EB35-A015-3843-C6E31E475EF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14">
                <a:extLst>
                  <a:ext uri="{FF2B5EF4-FFF2-40B4-BE49-F238E27FC236}">
                    <a16:creationId xmlns:a16="http://schemas.microsoft.com/office/drawing/2014/main" id="{4A9906D9-0950-9575-1B4D-CFFDC42D9B6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6" name="Freeform: Shape 82">
                <a:extLst>
                  <a:ext uri="{FF2B5EF4-FFF2-40B4-BE49-F238E27FC236}">
                    <a16:creationId xmlns:a16="http://schemas.microsoft.com/office/drawing/2014/main" id="{1891D7C0-A394-6AB4-8A80-AE314BAB2B37}"/>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7" name="Freeform: Shape 83">
                <a:extLst>
                  <a:ext uri="{FF2B5EF4-FFF2-40B4-BE49-F238E27FC236}">
                    <a16:creationId xmlns:a16="http://schemas.microsoft.com/office/drawing/2014/main" id="{B40A3850-A2C1-62A1-F945-3ADFF8F19236}"/>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4" name="Group 84">
              <a:extLst>
                <a:ext uri="{FF2B5EF4-FFF2-40B4-BE49-F238E27FC236}">
                  <a16:creationId xmlns:a16="http://schemas.microsoft.com/office/drawing/2014/main" id="{510220C9-C2F4-C2B6-4CF7-294CE695D1A2}"/>
                </a:ext>
              </a:extLst>
            </p:cNvPr>
            <p:cNvGrpSpPr/>
            <p:nvPr/>
          </p:nvGrpSpPr>
          <p:grpSpPr>
            <a:xfrm>
              <a:off x="7236892" y="4829674"/>
              <a:ext cx="409256" cy="106576"/>
              <a:chOff x="11096137" y="3033235"/>
              <a:chExt cx="338296" cy="88097"/>
            </a:xfrm>
          </p:grpSpPr>
          <p:sp>
            <p:nvSpPr>
              <p:cNvPr id="90" name="Freeform: Shape 85">
                <a:extLst>
                  <a:ext uri="{FF2B5EF4-FFF2-40B4-BE49-F238E27FC236}">
                    <a16:creationId xmlns:a16="http://schemas.microsoft.com/office/drawing/2014/main" id="{8EC2F70C-322D-9965-E44D-191BFD0B849F}"/>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1" name="Freeform: Shape 86">
                <a:extLst>
                  <a:ext uri="{FF2B5EF4-FFF2-40B4-BE49-F238E27FC236}">
                    <a16:creationId xmlns:a16="http://schemas.microsoft.com/office/drawing/2014/main" id="{68CA5EF7-0174-4ACD-3739-9F7E317A34C5}"/>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2" name="Freeform: Shape 87">
                <a:extLst>
                  <a:ext uri="{FF2B5EF4-FFF2-40B4-BE49-F238E27FC236}">
                    <a16:creationId xmlns:a16="http://schemas.microsoft.com/office/drawing/2014/main" id="{183AC5B5-7C57-A91D-304F-C0691C815543}"/>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3" name="Freeform: Shape 88">
                <a:extLst>
                  <a:ext uri="{FF2B5EF4-FFF2-40B4-BE49-F238E27FC236}">
                    <a16:creationId xmlns:a16="http://schemas.microsoft.com/office/drawing/2014/main" id="{5F8462AA-90F0-3077-835A-AFFB789BD805}"/>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5" name="Group 89">
              <a:extLst>
                <a:ext uri="{FF2B5EF4-FFF2-40B4-BE49-F238E27FC236}">
                  <a16:creationId xmlns:a16="http://schemas.microsoft.com/office/drawing/2014/main" id="{7708E001-694B-3BC6-5A4D-F14088B65CE2}"/>
                </a:ext>
              </a:extLst>
            </p:cNvPr>
            <p:cNvGrpSpPr/>
            <p:nvPr/>
          </p:nvGrpSpPr>
          <p:grpSpPr>
            <a:xfrm>
              <a:off x="7236894" y="4561502"/>
              <a:ext cx="409256" cy="106576"/>
              <a:chOff x="11096138" y="3033236"/>
              <a:chExt cx="338296" cy="88097"/>
            </a:xfrm>
          </p:grpSpPr>
          <p:sp>
            <p:nvSpPr>
              <p:cNvPr id="86" name="Freeform: Shape 90">
                <a:extLst>
                  <a:ext uri="{FF2B5EF4-FFF2-40B4-BE49-F238E27FC236}">
                    <a16:creationId xmlns:a16="http://schemas.microsoft.com/office/drawing/2014/main" id="{ECC98CDB-8ADA-312E-C4A4-5021288729C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7" name="Freeform: Shape 91">
                <a:extLst>
                  <a:ext uri="{FF2B5EF4-FFF2-40B4-BE49-F238E27FC236}">
                    <a16:creationId xmlns:a16="http://schemas.microsoft.com/office/drawing/2014/main" id="{5BEAFF25-B658-1307-CDC9-44F5F34FDBDB}"/>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8" name="Freeform: Shape 92">
                <a:extLst>
                  <a:ext uri="{FF2B5EF4-FFF2-40B4-BE49-F238E27FC236}">
                    <a16:creationId xmlns:a16="http://schemas.microsoft.com/office/drawing/2014/main" id="{D34764D1-C534-7E16-B669-6AD77B65EBCD}"/>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9" name="Freeform: Shape 93">
                <a:extLst>
                  <a:ext uri="{FF2B5EF4-FFF2-40B4-BE49-F238E27FC236}">
                    <a16:creationId xmlns:a16="http://schemas.microsoft.com/office/drawing/2014/main" id="{C5992F71-30CB-9E64-5EBD-52D225EDB50C}"/>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7A08D1A1-DDC7-36C2-49AE-5F903C860CA8}"/>
              </a:ext>
            </a:extLst>
          </p:cNvPr>
          <p:cNvCxnSpPr>
            <a:cxnSpLocks/>
            <a:stCxn id="45" idx="2"/>
          </p:cNvCxnSpPr>
          <p:nvPr/>
        </p:nvCxnSpPr>
        <p:spPr>
          <a:xfrm flipH="1">
            <a:off x="5980858" y="3010451"/>
            <a:ext cx="15146" cy="117667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5A00775-0816-8708-31FC-ADED2E721B7D}"/>
              </a:ext>
            </a:extLst>
          </p:cNvPr>
          <p:cNvCxnSpPr>
            <a:cxnSpLocks/>
            <a:endCxn id="19" idx="2"/>
          </p:cNvCxnSpPr>
          <p:nvPr/>
        </p:nvCxnSpPr>
        <p:spPr>
          <a:xfrm flipV="1">
            <a:off x="9682571" y="2372418"/>
            <a:ext cx="108521" cy="173153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E9BAD66-7BE6-E00C-5002-71390E982B54}"/>
              </a:ext>
            </a:extLst>
          </p:cNvPr>
          <p:cNvSpPr txBox="1"/>
          <p:nvPr/>
        </p:nvSpPr>
        <p:spPr>
          <a:xfrm>
            <a:off x="2881833" y="438055"/>
            <a:ext cx="609537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Host OS</a:t>
            </a:r>
          </a:p>
        </p:txBody>
      </p:sp>
      <p:sp>
        <p:nvSpPr>
          <p:cNvPr id="101" name="Rectangle 100">
            <a:extLst>
              <a:ext uri="{FF2B5EF4-FFF2-40B4-BE49-F238E27FC236}">
                <a16:creationId xmlns:a16="http://schemas.microsoft.com/office/drawing/2014/main" id="{39B83FB2-E65D-0023-FDFE-A5E03445B682}"/>
              </a:ext>
            </a:extLst>
          </p:cNvPr>
          <p:cNvSpPr/>
          <p:nvPr/>
        </p:nvSpPr>
        <p:spPr>
          <a:xfrm flipV="1">
            <a:off x="7616681" y="4013131"/>
            <a:ext cx="888349" cy="6869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5" name="Freeform: Shape 104">
            <a:extLst>
              <a:ext uri="{FF2B5EF4-FFF2-40B4-BE49-F238E27FC236}">
                <a16:creationId xmlns:a16="http://schemas.microsoft.com/office/drawing/2014/main" id="{E0236273-486A-8ACF-8AEA-72E50E5F1D01}"/>
              </a:ext>
            </a:extLst>
          </p:cNvPr>
          <p:cNvSpPr/>
          <p:nvPr/>
        </p:nvSpPr>
        <p:spPr>
          <a:xfrm>
            <a:off x="754993" y="1476671"/>
            <a:ext cx="295297" cy="353708"/>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06" name="TextBox 105">
            <a:extLst>
              <a:ext uri="{FF2B5EF4-FFF2-40B4-BE49-F238E27FC236}">
                <a16:creationId xmlns:a16="http://schemas.microsoft.com/office/drawing/2014/main" id="{872760F5-F420-A785-87AE-396480C6DCD5}"/>
              </a:ext>
            </a:extLst>
          </p:cNvPr>
          <p:cNvSpPr txBox="1"/>
          <p:nvPr/>
        </p:nvSpPr>
        <p:spPr>
          <a:xfrm>
            <a:off x="1019469" y="1505211"/>
            <a:ext cx="1523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1">
                <a:latin typeface="Calibri" panose="020F0502020204030204"/>
              </a:rPr>
              <a:t>H</a:t>
            </a:r>
            <a:r>
              <a:rPr kumimoji="0" lang="en-US" sz="1800" b="0" i="0" u="none" strike="noStrike" kern="1200" cap="none" spc="0" normalizeH="0" baseline="0" noProof="1">
                <a:ln>
                  <a:noFill/>
                </a:ln>
                <a:effectLst/>
                <a:uLnTx/>
                <a:uFillTx/>
                <a:latin typeface="Calibri" panose="020F0502020204030204"/>
                <a:ea typeface="+mn-ea"/>
                <a:cs typeface="+mn-cs"/>
              </a:rPr>
              <a:t>ardware key</a:t>
            </a:r>
          </a:p>
        </p:txBody>
      </p:sp>
      <p:sp>
        <p:nvSpPr>
          <p:cNvPr id="107" name="TextBox 106">
            <a:extLst>
              <a:ext uri="{FF2B5EF4-FFF2-40B4-BE49-F238E27FC236}">
                <a16:creationId xmlns:a16="http://schemas.microsoft.com/office/drawing/2014/main" id="{81358104-043B-1148-D756-C3E1BFF4F508}"/>
              </a:ext>
            </a:extLst>
          </p:cNvPr>
          <p:cNvSpPr txBox="1"/>
          <p:nvPr/>
        </p:nvSpPr>
        <p:spPr>
          <a:xfrm>
            <a:off x="1178716" y="2013488"/>
            <a:ext cx="10929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SSL</a:t>
            </a:r>
          </a:p>
        </p:txBody>
      </p:sp>
      <p:sp>
        <p:nvSpPr>
          <p:cNvPr id="108" name="Freeform: Shape 107">
            <a:extLst>
              <a:ext uri="{FF2B5EF4-FFF2-40B4-BE49-F238E27FC236}">
                <a16:creationId xmlns:a16="http://schemas.microsoft.com/office/drawing/2014/main" id="{C5223798-599C-6595-5809-0646046624D9}"/>
              </a:ext>
            </a:extLst>
          </p:cNvPr>
          <p:cNvSpPr/>
          <p:nvPr/>
        </p:nvSpPr>
        <p:spPr>
          <a:xfrm>
            <a:off x="757877" y="1972323"/>
            <a:ext cx="292413" cy="41361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9" name="TextBox 108">
            <a:extLst>
              <a:ext uri="{FF2B5EF4-FFF2-40B4-BE49-F238E27FC236}">
                <a16:creationId xmlns:a16="http://schemas.microsoft.com/office/drawing/2014/main" id="{78DA93A1-A072-BE95-0EA4-CEEF17806661}"/>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Segoe UI Semibold" panose="020B0702040204020203" pitchFamily="34" charset="0"/>
                <a:cs typeface="Segoe UI Semibold" panose="020B0702040204020203" pitchFamily="34" charset="0"/>
              </a:rPr>
              <a:t>An example</a:t>
            </a:r>
            <a:endPar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9976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13 -0.00787 L 0.00013 -0.00764 C -0.00117 -0.00834 -0.00222 -0.00903 -0.00326 -0.00926 C -0.02018 -0.01505 -0.02865 -0.00834 -0.05117 -0.00255 C -0.06419 0.00092 -0.07735 0.00393 -0.09024 0.00926 C -0.10794 0.01666 -0.12513 0.02662 -0.14271 0.03541 L -0.1556 0.0419 C -0.18438 0.04074 -0.21341 0.0412 -0.24219 0.03866 C -0.43724 0.02106 -0.29102 0.0243 -0.40065 0.02315 C -0.41341 0.02384 -0.46068 0.01597 -0.47474 0.04676 C -0.48164 0.0618 -0.48047 0.08403 -0.48321 0.10278 C -0.4793 0.12454 -0.47487 0.14606 -0.47175 0.16852 C -0.46927 0.18518 -0.46862 0.20254 -0.46654 0.21944 C -0.46198 0.25579 -0.45677 0.2919 -0.45169 0.32824 C -0.44505 0.37569 -0.43164 0.47037 -0.43164 0.4706 C -0.45339 0.50347 -0.47071 0.54861 -0.49688 0.56991 C -0.51446 0.58403 -0.55482 0.56921 -0.55482 0.56944 L -0.55482 0.56921 " pathEditMode="relative" rAng="0" ptsTypes="AAAAAAAAAAAAAAAAAA">
                                      <p:cBhvr>
                                        <p:cTn id="14" dur="2000" fill="hold"/>
                                        <p:tgtEl>
                                          <p:spTgt spid="23"/>
                                        </p:tgtEl>
                                        <p:attrNameLst>
                                          <p:attrName>ppt_x</p:attrName>
                                          <p:attrName>ppt_y</p:attrName>
                                        </p:attrNameLst>
                                      </p:cBhvr>
                                      <p:rCtr x="-27747" y="2900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4.44444E-6 L -1.875E-6 0.00024 L 0.07682 -0.00069 C 0.07956 -0.00092 0.08216 -0.003 0.08477 -0.00486 C 0.08828 -0.0074 0.09167 -0.01088 0.09518 -0.01412 C 0.09844 -0.01713 0.10169 -0.0206 0.10495 -0.02384 C 0.10677 -0.02824 0.10938 -0.03217 0.11042 -0.03726 C 0.11185 -0.04375 0.11224 -0.05115 0.11237 -0.0581 C 0.11354 -0.10578 0.1125 -0.10625 0.10886 -0.14907 C 0.1086 -0.16435 0.10873 -0.17963 0.10821 -0.1949 C 0.10768 -0.20972 0.10378 -0.26088 0.10235 -0.27546 C 0.10078 -0.29143 0.09831 -0.30717 0.09675 -0.32314 C 0.09466 -0.34537 0.09414 -0.36504 0.09323 -0.3875 C 0.0931 -0.39814 0.09284 -0.4287 0.09219 -0.44074 C 0.09193 -0.44629 0.09115 -0.45162 0.09063 -0.45694 C 0.0905 -0.46527 0.09089 -0.47384 0.09024 -0.48194 C 0.08919 -0.49537 0.08568 -0.50787 0.08307 -0.52013 C 0.07748 -0.54699 0.08229 -0.52731 0.07682 -0.54861 C 0.07682 -0.55 0.07539 -0.56273 0.07656 -0.56435 C 0.07852 -0.56713 0.08125 -0.56713 0.08373 -0.56782 C 0.09063 -0.56967 0.10091 -0.56967 0.10781 -0.57013 C 0.11042 -0.57037 0.12383 -0.57199 0.12709 -0.57175 L 0.21224 -0.5655 C 0.22383 -0.56226 0.20755 -0.56643 0.22227 -0.56365 C 0.22448 -0.56319 0.22669 -0.56273 0.22878 -0.56203 C 0.25586 -0.55347 0.22149 -0.56412 0.24323 -0.55625 C 0.24584 -0.55509 0.24857 -0.55439 0.2513 -0.55393 C 0.26263 -0.55138 0.2793 -0.55231 0.28815 -0.55208 C 0.29076 -0.55162 0.29336 -0.55115 0.29597 -0.55046 C 0.29779 -0.55 0.29948 -0.5493 0.30117 -0.54861 C 0.30274 -0.54814 0.3043 -0.54722 0.30573 -0.54699 C 0.31706 -0.54467 0.32396 -0.5449 0.33542 -0.54467 L 0.41498 -0.54699 C 0.42071 -0.54722 0.42123 -0.55023 0.42669 -0.55439 C 0.428 -0.55532 0.42943 -0.55625 0.43073 -0.5574 C 0.43203 -0.55833 0.43321 -0.55995 0.43464 -0.56088 C 0.43555 -0.56157 0.44115 -0.56458 0.44271 -0.5655 C 0.44375 -0.56597 0.44466 -0.5662 0.44571 -0.56666 C 0.44662 -0.56713 0.4474 -0.56782 0.44831 -0.56828 C 0.44961 -0.56921 0.45091 -0.56967 0.45222 -0.5706 C 0.45326 -0.57152 0.45404 -0.57291 0.45508 -0.57361 C 0.45651 -0.57453 0.45794 -0.575 0.45938 -0.57592 C 0.46172 -0.57754 0.46406 -0.57939 0.46654 -0.58101 C 0.46992 -0.58333 0.47344 -0.58495 0.47669 -0.5875 C 0.47787 -0.58842 0.47891 -0.58981 0.48021 -0.59027 C 0.48177 -0.5912 0.48347 -0.5912 0.48516 -0.59143 C 0.48659 -0.59189 0.48789 -0.59236 0.48932 -0.59259 C 0.49427 -0.59259 0.49909 -0.59259 0.50404 -0.59213 C 0.50534 -0.59189 0.50664 -0.5912 0.50794 -0.59097 C 0.50938 -0.59074 0.51081 -0.5905 0.51224 -0.59027 C 0.51953 -0.5868 0.51159 -0.59027 0.52097 -0.58796 C 0.52266 -0.58773 0.52422 -0.5868 0.52591 -0.58634 C 0.52865 -0.58541 0.53529 -0.58356 0.53724 -0.58333 C 0.54245 -0.58287 0.54766 -0.5831 0.553 -0.58287 C 0.55547 -0.57986 0.55326 -0.58194 0.55951 -0.58101 C 0.56029 -0.58101 0.56276 -0.58032 0.56367 -0.57986 C 0.56459 -0.57939 0.56537 -0.5787 0.56628 -0.57824 C 0.56693 -0.57777 0.56758 -0.57777 0.56823 -0.57754 C 0.57656 -0.57569 0.57396 -0.57638 0.58581 -0.57592 L 0.58724 -0.57476 L 0.58724 -0.57453 " pathEditMode="relative" rAng="0" ptsTypes="AAAAAAAAAAAAAAAAAAAAAAAAAAAAAAAAAAAAAAAAAAAAAAAAAAAAAAAAAAAAA">
                                      <p:cBhvr>
                                        <p:cTn id="22" dur="2000" fill="hold"/>
                                        <p:tgtEl>
                                          <p:spTgt spid="26"/>
                                        </p:tgtEl>
                                        <p:attrNameLst>
                                          <p:attrName>ppt_x</p:attrName>
                                          <p:attrName>ppt_y</p:attrName>
                                        </p:attrNameLst>
                                      </p:cBhvr>
                                      <p:rCtr x="29362" y="-2963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mph" presetSubtype="0" fill="hold" grpId="0" nodeType="clickEffect">
                                  <p:stCondLst>
                                    <p:cond delay="0"/>
                                  </p:stCondLst>
                                  <p:childTnLst>
                                    <p:animClr clrSpc="hsl" dir="cw">
                                      <p:cBhvr override="childStyle">
                                        <p:cTn id="38" dur="500" fill="hold"/>
                                        <p:tgtEl>
                                          <p:spTgt spid="40"/>
                                        </p:tgtEl>
                                        <p:attrNameLst>
                                          <p:attrName>style.color</p:attrName>
                                        </p:attrNameLst>
                                      </p:cBhvr>
                                      <p:by>
                                        <p:hsl h="7200000" s="0" l="0"/>
                                      </p:by>
                                    </p:animClr>
                                    <p:animClr clrSpc="hsl" dir="cw">
                                      <p:cBhvr>
                                        <p:cTn id="39" dur="500" fill="hold"/>
                                        <p:tgtEl>
                                          <p:spTgt spid="40"/>
                                        </p:tgtEl>
                                        <p:attrNameLst>
                                          <p:attrName>fillcolor</p:attrName>
                                        </p:attrNameLst>
                                      </p:cBhvr>
                                      <p:by>
                                        <p:hsl h="7200000" s="0" l="0"/>
                                      </p:by>
                                    </p:animClr>
                                    <p:animClr clrSpc="hsl" dir="cw">
                                      <p:cBhvr>
                                        <p:cTn id="40" dur="500" fill="hold"/>
                                        <p:tgtEl>
                                          <p:spTgt spid="40"/>
                                        </p:tgtEl>
                                        <p:attrNameLst>
                                          <p:attrName>stroke.color</p:attrName>
                                        </p:attrNameLst>
                                      </p:cBhvr>
                                      <p:by>
                                        <p:hsl h="7200000" s="0" l="0"/>
                                      </p:by>
                                    </p:animClr>
                                    <p:set>
                                      <p:cBhvr>
                                        <p:cTn id="41" dur="500" fill="hold"/>
                                        <p:tgtEl>
                                          <p:spTgt spid="4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31" grpId="1" animBg="1"/>
      <p:bldP spid="4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2329994243"/>
              </p:ext>
            </p:extLst>
          </p:nvPr>
        </p:nvGraphicFramePr>
        <p:xfrm>
          <a:off x="1131450" y="964734"/>
          <a:ext cx="9929100" cy="5196305"/>
        </p:xfrm>
        <a:graphic>
          <a:graphicData uri="http://schemas.openxmlformats.org/drawingml/2006/table">
            <a:tbl>
              <a:tblPr firstRow="1" bandRow="1">
                <a:tableStyleId>{2D5ABB26-0587-4C30-8999-92F81FD0307C}</a:tableStyleId>
              </a:tblPr>
              <a:tblGrid>
                <a:gridCol w="2041292">
                  <a:extLst>
                    <a:ext uri="{9D8B030D-6E8A-4147-A177-3AD203B41FA5}">
                      <a16:colId xmlns:a16="http://schemas.microsoft.com/office/drawing/2014/main" val="20000"/>
                    </a:ext>
                  </a:extLst>
                </a:gridCol>
                <a:gridCol w="7887808">
                  <a:extLst>
                    <a:ext uri="{9D8B030D-6E8A-4147-A177-3AD203B41FA5}">
                      <a16:colId xmlns:a16="http://schemas.microsoft.com/office/drawing/2014/main" val="20001"/>
                    </a:ext>
                  </a:extLst>
                </a:gridCol>
              </a:tblGrid>
              <a:tr h="263411">
                <a:tc>
                  <a:txBody>
                    <a:bodyPr/>
                    <a:lstStyle/>
                    <a:p>
                      <a:pPr marL="91440">
                        <a:lnSpc>
                          <a:spcPct val="100000"/>
                        </a:lnSpc>
                        <a:spcBef>
                          <a:spcPts val="350"/>
                        </a:spcBef>
                      </a:pPr>
                      <a:r>
                        <a:rPr lang="en-US" sz="1600" b="1" dirty="0">
                          <a:latin typeface="Segoe UI"/>
                          <a:cs typeface="Segoe UI"/>
                        </a:rPr>
                        <a:t>Time</a:t>
                      </a:r>
                      <a:r>
                        <a:rPr lang="en-US" sz="1600" b="1" spc="-5" dirty="0">
                          <a:latin typeface="Segoe UI"/>
                          <a:cs typeface="Segoe UI"/>
                        </a:rPr>
                        <a:t> </a:t>
                      </a:r>
                      <a:r>
                        <a:rPr lang="en-US" sz="1600" b="1" spc="-10" dirty="0">
                          <a:latin typeface="Segoe UI"/>
                          <a:cs typeface="Segoe UI"/>
                        </a:rPr>
                        <a:t>(CET)</a:t>
                      </a:r>
                      <a:endParaRPr lang="en-US" sz="1600" dirty="0">
                        <a:latin typeface="Segoe UI"/>
                        <a:cs typeface="Segoe UI"/>
                      </a:endParaRPr>
                    </a:p>
                  </a:txBody>
                  <a:tcPr marL="0" marR="0" marT="44450" marB="0">
                    <a:lnL w="9525">
                      <a:solidFill>
                        <a:srgbClr val="50E6FF"/>
                      </a:solidFill>
                      <a:prstDash val="solid"/>
                    </a:lnL>
                    <a:solidFill>
                      <a:srgbClr val="50E6FF"/>
                    </a:solidFill>
                  </a:tcPr>
                </a:tc>
                <a:tc>
                  <a:txBody>
                    <a:bodyPr/>
                    <a:lstStyle/>
                    <a:p>
                      <a:pPr marL="464820">
                        <a:lnSpc>
                          <a:spcPct val="100000"/>
                        </a:lnSpc>
                        <a:spcBef>
                          <a:spcPts val="350"/>
                        </a:spcBef>
                      </a:pPr>
                      <a:r>
                        <a:rPr lang="en-US" sz="1600" b="1" spc="-10">
                          <a:latin typeface="Segoe UI"/>
                          <a:cs typeface="Segoe UI"/>
                        </a:rPr>
                        <a:t>Topic</a:t>
                      </a:r>
                      <a:endParaRPr lang="en-US" sz="1600">
                        <a:latin typeface="Segoe UI"/>
                        <a:cs typeface="Segoe UI"/>
                      </a:endParaRPr>
                    </a:p>
                  </a:txBody>
                  <a:tcPr marL="0" marR="0" marT="44450" marB="0">
                    <a:lnR w="9525">
                      <a:solidFill>
                        <a:srgbClr val="50E6FF"/>
                      </a:solidFill>
                      <a:prstDash val="solid"/>
                    </a:lnR>
                    <a:solidFill>
                      <a:srgbClr val="50E6FF"/>
                    </a:solidFill>
                  </a:tcPr>
                </a:tc>
                <a:extLst>
                  <a:ext uri="{0D108BD9-81ED-4DB2-BD59-A6C34878D82A}">
                    <a16:rowId xmlns:a16="http://schemas.microsoft.com/office/drawing/2014/main" val="10000"/>
                  </a:ext>
                </a:extLst>
              </a:tr>
              <a:tr h="295650">
                <a:tc>
                  <a:txBody>
                    <a:bodyPr/>
                    <a:lstStyle/>
                    <a:p>
                      <a:pPr marL="91440">
                        <a:lnSpc>
                          <a:spcPct val="100000"/>
                        </a:lnSpc>
                        <a:spcBef>
                          <a:spcPts val="275"/>
                        </a:spcBef>
                      </a:pPr>
                      <a:r>
                        <a:rPr lang="en-US" sz="1600">
                          <a:solidFill>
                            <a:srgbClr val="FFFFFF"/>
                          </a:solidFill>
                          <a:latin typeface="Segoe UI"/>
                          <a:cs typeface="Segoe UI"/>
                        </a:rPr>
                        <a:t>09:00</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09:30</a:t>
                      </a:r>
                      <a:endParaRPr lang="en-US" sz="1600">
                        <a:latin typeface="Segoe UI"/>
                        <a:cs typeface="Segoe UI"/>
                      </a:endParaRPr>
                    </a:p>
                  </a:txBody>
                  <a:tcPr marL="0" marR="0" marT="34925" marB="0">
                    <a:lnL w="9525">
                      <a:solidFill>
                        <a:srgbClr val="50E6FF"/>
                      </a:solidFill>
                      <a:prstDash val="solid"/>
                    </a:lnL>
                    <a:lnB w="9525">
                      <a:solidFill>
                        <a:srgbClr val="50E6FF"/>
                      </a:solidFill>
                      <a:prstDash val="solid"/>
                    </a:lnB>
                    <a:solidFill>
                      <a:srgbClr val="000000"/>
                    </a:solidFill>
                  </a:tcPr>
                </a:tc>
                <a:tc>
                  <a:txBody>
                    <a:bodyPr/>
                    <a:lstStyle/>
                    <a:p>
                      <a:pPr marL="464820">
                        <a:lnSpc>
                          <a:spcPct val="100000"/>
                        </a:lnSpc>
                        <a:spcBef>
                          <a:spcPts val="275"/>
                        </a:spcBef>
                      </a:pPr>
                      <a:r>
                        <a:rPr lang="en-US" sz="1600">
                          <a:solidFill>
                            <a:srgbClr val="FFFFFF"/>
                          </a:solidFill>
                          <a:latin typeface="Segoe UI"/>
                          <a:cs typeface="Segoe UI"/>
                        </a:rPr>
                        <a:t>Introduction to</a:t>
                      </a:r>
                      <a:r>
                        <a:rPr lang="en-US" sz="1600" spc="-50">
                          <a:solidFill>
                            <a:srgbClr val="FFFFFF"/>
                          </a:solidFill>
                          <a:latin typeface="Segoe UI"/>
                          <a:cs typeface="Segoe UI"/>
                        </a:rPr>
                        <a:t> Confidential Computing</a:t>
                      </a:r>
                      <a:endParaRPr lang="en-US" sz="1600">
                        <a:latin typeface="Segoe UI"/>
                        <a:cs typeface="Segoe UI"/>
                      </a:endParaRPr>
                    </a:p>
                  </a:txBody>
                  <a:tcPr marL="0" marR="0" marT="34925" marB="0">
                    <a:lnR w="9525">
                      <a:solidFill>
                        <a:srgbClr val="50E6FF"/>
                      </a:solidFill>
                      <a:prstDash val="solid"/>
                    </a:lnR>
                    <a:lnB w="9525">
                      <a:solidFill>
                        <a:srgbClr val="50E6FF"/>
                      </a:solidFill>
                      <a:prstDash val="solid"/>
                    </a:lnB>
                    <a:solidFill>
                      <a:srgbClr val="000000"/>
                    </a:solidFill>
                  </a:tcPr>
                </a:tc>
                <a:extLst>
                  <a:ext uri="{0D108BD9-81ED-4DB2-BD59-A6C34878D82A}">
                    <a16:rowId xmlns:a16="http://schemas.microsoft.com/office/drawing/2014/main" val="10001"/>
                  </a:ext>
                </a:extLst>
              </a:tr>
              <a:tr h="298267">
                <a:tc>
                  <a:txBody>
                    <a:bodyPr/>
                    <a:lstStyle/>
                    <a:p>
                      <a:pPr marL="91440">
                        <a:lnSpc>
                          <a:spcPct val="100000"/>
                        </a:lnSpc>
                        <a:spcBef>
                          <a:spcPts val="315"/>
                        </a:spcBef>
                      </a:pPr>
                      <a:r>
                        <a:rPr lang="en-US" sz="1600">
                          <a:solidFill>
                            <a:srgbClr val="FFFFFF"/>
                          </a:solidFill>
                          <a:latin typeface="Segoe UI"/>
                          <a:cs typeface="Segoe UI"/>
                        </a:rPr>
                        <a:t>09:45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a:solidFill>
                            <a:srgbClr val="FFFFFF"/>
                          </a:solidFill>
                          <a:latin typeface="Segoe UI"/>
                          <a:cs typeface="Segoe UI"/>
                        </a:rPr>
                        <a:t>Azure Confidential Computing Technologies</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2"/>
                  </a:ext>
                </a:extLst>
              </a:tr>
              <a:tr h="298267">
                <a:tc>
                  <a:txBody>
                    <a:bodyPr/>
                    <a:lstStyle/>
                    <a:p>
                      <a:pPr marL="91440">
                        <a:lnSpc>
                          <a:spcPct val="100000"/>
                        </a:lnSpc>
                        <a:spcBef>
                          <a:spcPts val="315"/>
                        </a:spcBef>
                      </a:pPr>
                      <a:r>
                        <a:rPr lang="en-US" sz="1600">
                          <a:solidFill>
                            <a:schemeClr val="bg1"/>
                          </a:solidFill>
                          <a:latin typeface="Segoe UI"/>
                          <a:cs typeface="Segoe UI"/>
                        </a:rPr>
                        <a:t>10:00 – 10:15</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chemeClr val="bg1"/>
                          </a:solidFill>
                          <a:latin typeface="Segoe UI"/>
                          <a:cs typeface="Segoe UI"/>
                        </a:rPr>
                        <a:t>Azure Confidential VMs with AMD SEV-SNP </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3931016872"/>
                  </a:ext>
                </a:extLst>
              </a:tr>
              <a:tr h="298267">
                <a:tc>
                  <a:txBody>
                    <a:bodyPr/>
                    <a:lstStyle/>
                    <a:p>
                      <a:pPr marL="91440">
                        <a:lnSpc>
                          <a:spcPct val="100000"/>
                        </a:lnSpc>
                        <a:spcBef>
                          <a:spcPts val="315"/>
                        </a:spcBef>
                      </a:pPr>
                      <a:r>
                        <a:rPr lang="en-US" sz="1600">
                          <a:solidFill>
                            <a:srgbClr val="FFFFFF"/>
                          </a:solidFill>
                          <a:latin typeface="Segoe UI"/>
                          <a:cs typeface="Segoe UI"/>
                        </a:rPr>
                        <a:t>10:15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10:30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spc="-10">
                          <a:solidFill>
                            <a:srgbClr val="FFFFFF"/>
                          </a:solidFill>
                          <a:latin typeface="Segoe UI"/>
                          <a:cs typeface="Segoe UI"/>
                        </a:rPr>
                        <a:t>Break</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3"/>
                  </a:ext>
                </a:extLst>
              </a:tr>
              <a:tr h="298267">
                <a:tc>
                  <a:txBody>
                    <a:bodyPr/>
                    <a:lstStyle/>
                    <a:p>
                      <a:pPr marL="91440">
                        <a:lnSpc>
                          <a:spcPct val="100000"/>
                        </a:lnSpc>
                        <a:spcBef>
                          <a:spcPts val="315"/>
                        </a:spcBef>
                      </a:pPr>
                      <a:r>
                        <a:rPr lang="en-US" sz="1600">
                          <a:solidFill>
                            <a:srgbClr val="FFFFFF"/>
                          </a:solidFill>
                          <a:latin typeface="Segoe UI"/>
                          <a:cs typeface="Segoe UI"/>
                        </a:rPr>
                        <a:t>10:30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Deploying a confidential VM</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4"/>
                  </a:ext>
                </a:extLst>
              </a:tr>
              <a:tr h="298267">
                <a:tc>
                  <a:txBody>
                    <a:bodyPr/>
                    <a:lstStyle/>
                    <a:p>
                      <a:pPr marL="91440">
                        <a:lnSpc>
                          <a:spcPct val="100000"/>
                        </a:lnSpc>
                        <a:spcBef>
                          <a:spcPts val="315"/>
                        </a:spcBef>
                      </a:pPr>
                      <a:r>
                        <a:rPr lang="en-US" sz="1600">
                          <a:solidFill>
                            <a:srgbClr val="FFFFFF"/>
                          </a:solidFill>
                          <a:latin typeface="Segoe UI"/>
                          <a:cs typeface="Segoe UI"/>
                        </a:rPr>
                        <a:t>11:00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11:30</a:t>
                      </a:r>
                      <a:endParaRPr lang="en-US" sz="1600">
                        <a:latin typeface="Segoe UI"/>
                        <a:cs typeface="Segoe UI"/>
                      </a:endParaRP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rgbClr val="FFFFFF"/>
                          </a:solidFill>
                          <a:latin typeface="Segoe UI"/>
                          <a:cs typeface="Segoe UI"/>
                        </a:rPr>
                        <a:t>Overview of Attestation in AMD SEV-SNP</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10006"/>
                  </a:ext>
                </a:extLst>
              </a:tr>
              <a:tr h="774568">
                <a:tc>
                  <a:txBody>
                    <a:bodyPr/>
                    <a:lstStyle/>
                    <a:p>
                      <a:pPr marL="91440">
                        <a:lnSpc>
                          <a:spcPct val="100000"/>
                        </a:lnSpc>
                        <a:spcBef>
                          <a:spcPts val="315"/>
                        </a:spcBef>
                      </a:pPr>
                      <a:r>
                        <a:rPr lang="en-US" sz="1600">
                          <a:solidFill>
                            <a:srgbClr val="FFFFFF"/>
                          </a:solidFill>
                          <a:latin typeface="Segoe UI"/>
                          <a:cs typeface="Segoe UI"/>
                        </a:rPr>
                        <a:t>11:30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12:00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Generating and validating attestation report</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Using Microsoft Azure Attestation</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Using </a:t>
                      </a:r>
                      <a:r>
                        <a:rPr lang="en-US" sz="1400" b="0" kern="100" dirty="0" err="1">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VirTEE</a:t>
                      </a:r>
                      <a:r>
                        <a:rPr lang="en-US" sz="1400" b="0" kern="10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 SNP-Guest tool</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7"/>
                  </a:ext>
                </a:extLst>
              </a:tr>
              <a:tr h="298267">
                <a:tc>
                  <a:txBody>
                    <a:bodyPr/>
                    <a:lstStyle/>
                    <a:p>
                      <a:pPr marL="91440">
                        <a:lnSpc>
                          <a:spcPct val="100000"/>
                        </a:lnSpc>
                        <a:spcBef>
                          <a:spcPts val="315"/>
                        </a:spcBef>
                      </a:pPr>
                      <a:r>
                        <a:rPr lang="en-US" sz="1600">
                          <a:solidFill>
                            <a:schemeClr val="bg1"/>
                          </a:solidFill>
                          <a:latin typeface="Segoe UI"/>
                          <a:cs typeface="Segoe UI"/>
                        </a:rPr>
                        <a:t>12:00 – 13:00</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00" dirty="0">
                          <a:solidFill>
                            <a:schemeClr val="bg1"/>
                          </a:solidFill>
                          <a:latin typeface="Segoe UI" panose="020B0502040204020203" pitchFamily="34" charset="0"/>
                          <a:ea typeface="Calibri" panose="020F0502020204030204" pitchFamily="34" charset="0"/>
                          <a:cs typeface="Segoe UI" panose="020B0502040204020203" pitchFamily="34" charset="0"/>
                        </a:rPr>
                        <a:t>Lunch break</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2881856490"/>
                  </a:ext>
                </a:extLst>
              </a:tr>
              <a:tr h="298267">
                <a:tc>
                  <a:txBody>
                    <a:bodyPr/>
                    <a:lstStyle/>
                    <a:p>
                      <a:pPr marL="91440">
                        <a:lnSpc>
                          <a:spcPct val="100000"/>
                        </a:lnSpc>
                        <a:spcBef>
                          <a:spcPts val="320"/>
                        </a:spcBef>
                      </a:pPr>
                      <a:r>
                        <a:rPr lang="en-US" sz="1600">
                          <a:solidFill>
                            <a:srgbClr val="FFFFFF"/>
                          </a:solidFill>
                          <a:latin typeface="Segoe UI"/>
                          <a:cs typeface="Segoe UI"/>
                        </a:rPr>
                        <a:t>13:00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13:45</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dirty="0">
                          <a:solidFill>
                            <a:srgbClr val="FFFFFF"/>
                          </a:solidFill>
                          <a:latin typeface="Segoe UI"/>
                          <a:cs typeface="Segoe UI"/>
                        </a:rPr>
                        <a:t>Confidential Containers with ACI</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8"/>
                  </a:ext>
                </a:extLst>
              </a:tr>
              <a:tr h="298267">
                <a:tc>
                  <a:txBody>
                    <a:bodyPr/>
                    <a:lstStyle/>
                    <a:p>
                      <a:pPr marL="91440">
                        <a:lnSpc>
                          <a:spcPct val="100000"/>
                        </a:lnSpc>
                        <a:spcBef>
                          <a:spcPts val="320"/>
                        </a:spcBef>
                      </a:pPr>
                      <a:r>
                        <a:rPr lang="en-US" sz="1600">
                          <a:solidFill>
                            <a:srgbClr val="FFFFFF"/>
                          </a:solidFill>
                          <a:latin typeface="Segoe UI"/>
                          <a:cs typeface="Segoe UI"/>
                        </a:rPr>
                        <a:t>13:45</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14:00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spc="-10" dirty="0">
                          <a:solidFill>
                            <a:srgbClr val="FFFFFF"/>
                          </a:solidFill>
                          <a:latin typeface="Segoe UI"/>
                          <a:cs typeface="Segoe UI"/>
                        </a:rPr>
                        <a:t>Break</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9"/>
                  </a:ext>
                </a:extLst>
              </a:tr>
              <a:tr h="1141197">
                <a:tc>
                  <a:txBody>
                    <a:bodyPr/>
                    <a:lstStyle/>
                    <a:p>
                      <a:pPr marL="91440">
                        <a:lnSpc>
                          <a:spcPct val="100000"/>
                        </a:lnSpc>
                        <a:spcBef>
                          <a:spcPts val="320"/>
                        </a:spcBef>
                      </a:pPr>
                      <a:r>
                        <a:rPr lang="en-US" sz="1600">
                          <a:solidFill>
                            <a:srgbClr val="FFFFFF"/>
                          </a:solidFill>
                          <a:latin typeface="Segoe UI"/>
                          <a:cs typeface="Segoe UI"/>
                        </a:rPr>
                        <a:t>14:00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15:00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noProof="0" dirty="0">
                          <a:solidFill>
                            <a:srgbClr val="50E6FF"/>
                          </a:solidFill>
                          <a:latin typeface="Segoe UI" panose="020B0502040204020203" pitchFamily="34" charset="0"/>
                          <a:ea typeface="+mn-ea"/>
                          <a:cs typeface="Segoe UI" panose="020B0502040204020203" pitchFamily="34" charset="0"/>
                        </a:rPr>
                        <a:t>Hands-on lab: Deploying confidential containers on ACI</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Generating a CCE policy</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Validating attesting report using VirTEE SNP-Guest tool</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3: Demonstrating the CCE policy</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0010"/>
                  </a:ext>
                </a:extLst>
              </a:tr>
              <a:tr h="298267">
                <a:tc>
                  <a:txBody>
                    <a:bodyPr/>
                    <a:lstStyle/>
                    <a:p>
                      <a:pPr marL="91440" marR="0" lvl="0" indent="0" algn="l" defTabSz="914400" rtl="0" eaLnBrk="1" fontAlgn="auto" latinLnBrk="0" hangingPunct="1">
                        <a:lnSpc>
                          <a:spcPct val="100000"/>
                        </a:lnSpc>
                        <a:spcBef>
                          <a:spcPts val="320"/>
                        </a:spcBef>
                        <a:spcAft>
                          <a:spcPts val="0"/>
                        </a:spcAft>
                        <a:buClrTx/>
                        <a:buSzTx/>
                        <a:buFontTx/>
                        <a:buNone/>
                        <a:tabLst/>
                        <a:defRPr/>
                      </a:pPr>
                      <a:r>
                        <a:rPr lang="en-US" sz="1600" dirty="0">
                          <a:solidFill>
                            <a:srgbClr val="FFFFFF"/>
                          </a:solidFill>
                          <a:latin typeface="Segoe UI"/>
                          <a:cs typeface="Segoe UI"/>
                        </a:rPr>
                        <a:t>15:00</a:t>
                      </a:r>
                      <a:r>
                        <a:rPr lang="en-US" sz="1600" spc="-5" dirty="0">
                          <a:solidFill>
                            <a:srgbClr val="FFFFFF"/>
                          </a:solidFill>
                          <a:latin typeface="Segoe UI"/>
                          <a:cs typeface="Segoe UI"/>
                        </a:rPr>
                        <a:t> </a:t>
                      </a:r>
                      <a:r>
                        <a:rPr lang="en-US" sz="1600" dirty="0">
                          <a:solidFill>
                            <a:srgbClr val="FFFFFF"/>
                          </a:solidFill>
                          <a:latin typeface="Segoe UI"/>
                          <a:cs typeface="Segoe UI"/>
                        </a:rPr>
                        <a:t>–</a:t>
                      </a:r>
                      <a:r>
                        <a:rPr lang="en-US" sz="1600" spc="-5" dirty="0">
                          <a:solidFill>
                            <a:srgbClr val="FFFFFF"/>
                          </a:solidFill>
                          <a:latin typeface="Segoe UI"/>
                          <a:cs typeface="Segoe UI"/>
                        </a:rPr>
                        <a:t> </a:t>
                      </a:r>
                      <a:r>
                        <a:rPr lang="en-US" sz="1600" spc="-10" dirty="0">
                          <a:solidFill>
                            <a:srgbClr val="FFFFFF"/>
                          </a:solidFill>
                          <a:latin typeface="Segoe UI"/>
                          <a:cs typeface="Segoe UI"/>
                        </a:rPr>
                        <a:t>15:30</a:t>
                      </a:r>
                      <a:endParaRPr lang="en-US" sz="1600" dirty="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kumimoji="0" lang="en-US" sz="1600" b="0" i="0" u="none" strike="noStrike" kern="100" cap="none" spc="0" normalizeH="0" baseline="0" noProof="0" dirty="0">
                          <a:ln>
                            <a:noFill/>
                          </a:ln>
                          <a:solidFill>
                            <a:schemeClr val="bg1"/>
                          </a:solidFill>
                          <a:effectLst/>
                          <a:uLnTx/>
                          <a:uFillTx/>
                          <a:latin typeface="Segoe UI" panose="020B0502040204020203" pitchFamily="34" charset="0"/>
                          <a:ea typeface="Times New Roman" panose="02020603050405020304" pitchFamily="18" charset="0"/>
                          <a:cs typeface="Segoe UI" panose="020B0502040204020203" pitchFamily="34" charset="0"/>
                        </a:rPr>
                        <a:t>        Confidential Containers on AKS</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502325000"/>
                  </a:ext>
                </a:extLst>
              </a:tr>
            </a:tbl>
          </a:graphicData>
        </a:graphic>
      </p:graphicFrame>
      <p:sp>
        <p:nvSpPr>
          <p:cNvPr id="8" name="TextBox 7">
            <a:extLst>
              <a:ext uri="{FF2B5EF4-FFF2-40B4-BE49-F238E27FC236}">
                <a16:creationId xmlns:a16="http://schemas.microsoft.com/office/drawing/2014/main" id="{C71F39D7-4D9D-15C0-F166-11FB8F290B2E}"/>
              </a:ext>
            </a:extLst>
          </p:cNvPr>
          <p:cNvSpPr txBox="1"/>
          <p:nvPr/>
        </p:nvSpPr>
        <p:spPr>
          <a:xfrm>
            <a:off x="577881" y="136399"/>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Plan for today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18895" y="1505339"/>
            <a:ext cx="6300553" cy="4893647"/>
          </a:xfrm>
          <a:prstGeom prst="rect">
            <a:avLst/>
          </a:prstGeom>
          <a:noFill/>
        </p:spPr>
        <p:txBody>
          <a:bodyPr wrap="square">
            <a:spAutoFit/>
          </a:bodyPr>
          <a:lstStyle/>
          <a:p>
            <a:pPr algn="just">
              <a:defRPr/>
            </a:pPr>
            <a:r>
              <a:rPr lang="en-US" dirty="0">
                <a:solidFill>
                  <a:srgbClr val="0078D4"/>
                </a:solidFill>
                <a:latin typeface="Segoe UI" panose="020B0502040204020203" pitchFamily="34" charset="0"/>
                <a:cs typeface="Segoe UI" panose="020B0502040204020203" pitchFamily="34" charset="0"/>
              </a:rPr>
              <a:t>The guest paravisor can do </a:t>
            </a:r>
            <a:r>
              <a:rPr lang="en-US" dirty="0">
                <a:solidFill>
                  <a:srgbClr val="0078D4"/>
                </a:solidFill>
                <a:latin typeface="Segoe UI Semibold" panose="020B0702040204020203" pitchFamily="34" charset="0"/>
                <a:cs typeface="Segoe UI Semibold" panose="020B0702040204020203" pitchFamily="34" charset="0"/>
              </a:rPr>
              <a:t>interrupt proxying, validating interrupts coming </a:t>
            </a:r>
            <a:r>
              <a:rPr lang="en-US" dirty="0">
                <a:solidFill>
                  <a:srgbClr val="0078D4"/>
                </a:solidFill>
                <a:latin typeface="Segoe UI" panose="020B0502040204020203" pitchFamily="34" charset="0"/>
                <a:cs typeface="Segoe UI" panose="020B0502040204020203" pitchFamily="34" charset="0"/>
              </a:rPr>
              <a:t>from the hypervisor and handle the new special CVM exception type on behalf of the guest OS.</a:t>
            </a: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r>
              <a:rPr lang="en-US" b="1" dirty="0">
                <a:solidFill>
                  <a:prstClr val="black"/>
                </a:solidFill>
                <a:latin typeface="Segoe UI Semibold" panose="020B0702040204020203" pitchFamily="34" charset="0"/>
                <a:cs typeface="Segoe UI Semibold" panose="020B0702040204020203" pitchFamily="34" charset="0"/>
              </a:rPr>
              <a:t>Guest Paravisor Role: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 crucial component within a Confidential VM, the guest paravisor, acts as an intermediary, ensuring secure interrupt handling.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Interrupt Proxying: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validates interrupts coming from the hypervisor, thereby shielding the guest 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Re-injection of Valid Interrupts: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After validation, the paravisor re-injects the interrupt into the guest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R="0" lvl="0" indent="0" algn="just" fontAlgn="auto">
              <a:lnSpc>
                <a:spcPct val="100000"/>
              </a:lnSpc>
              <a:spcBef>
                <a:spcPts val="0"/>
              </a:spcBef>
              <a:spcAft>
                <a:spcPts val="0"/>
              </a:spcAft>
              <a:buClrTx/>
              <a:buSzTx/>
              <a:buFontTx/>
              <a:buNone/>
              <a:tabLst/>
              <a:defRPr/>
            </a:pPr>
            <a:r>
              <a:rPr lang="en-US" b="1" dirty="0">
                <a:solidFill>
                  <a:prstClr val="black"/>
                </a:solidFill>
                <a:latin typeface="Segoe UI Semibold" panose="020B0702040204020203" pitchFamily="34" charset="0"/>
                <a:cs typeface="Segoe UI Semibold" panose="020B0702040204020203" pitchFamily="34" charset="0"/>
              </a:rPr>
              <a:t>New Exception Type with Confidential VMs: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This is a hardware-specific exception that is generated solely by the hardware.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Instead of the virtualization stack, the guest VM is responsible for handling this new exception type.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can handle this exception on behalf of the guest OS, providing an extra layer of security.</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Execution State Integrity</a:t>
            </a:r>
          </a:p>
        </p:txBody>
      </p:sp>
      <p:grpSp>
        <p:nvGrpSpPr>
          <p:cNvPr id="21" name="Group 20">
            <a:extLst>
              <a:ext uri="{FF2B5EF4-FFF2-40B4-BE49-F238E27FC236}">
                <a16:creationId xmlns:a16="http://schemas.microsoft.com/office/drawing/2014/main" id="{4F4AC0B5-D7D8-A3E6-1818-6461D35267B8}"/>
              </a:ext>
            </a:extLst>
          </p:cNvPr>
          <p:cNvGrpSpPr/>
          <p:nvPr/>
        </p:nvGrpSpPr>
        <p:grpSpPr>
          <a:xfrm>
            <a:off x="7264400" y="1505339"/>
            <a:ext cx="4927600" cy="4460498"/>
            <a:chOff x="5845975" y="610612"/>
            <a:chExt cx="6152993" cy="5524852"/>
          </a:xfrm>
        </p:grpSpPr>
        <p:pic>
          <p:nvPicPr>
            <p:cNvPr id="5122" name="Picture 2">
              <a:extLst>
                <a:ext uri="{FF2B5EF4-FFF2-40B4-BE49-F238E27FC236}">
                  <a16:creationId xmlns:a16="http://schemas.microsoft.com/office/drawing/2014/main" id="{4F45C3D2-7382-260B-94A3-9F6DD574B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975" y="610612"/>
              <a:ext cx="6152993" cy="5078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2B1A2E-7FB8-F028-E911-7E198E5C26D0}"/>
                </a:ext>
              </a:extLst>
            </p:cNvPr>
            <p:cNvSpPr/>
            <p:nvPr/>
          </p:nvSpPr>
          <p:spPr>
            <a:xfrm>
              <a:off x="6121667" y="5480460"/>
              <a:ext cx="5587733"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5" name="chip" descr="chip">
              <a:extLst>
                <a:ext uri="{FF2B5EF4-FFF2-40B4-BE49-F238E27FC236}">
                  <a16:creationId xmlns:a16="http://schemas.microsoft.com/office/drawing/2014/main" id="{F1C4BB3C-19DF-B25B-5685-049A473C1ACA}"/>
                </a:ext>
              </a:extLst>
            </p:cNvPr>
            <p:cNvGrpSpPr/>
            <p:nvPr/>
          </p:nvGrpSpPr>
          <p:grpSpPr>
            <a:xfrm>
              <a:off x="8722068" y="5543124"/>
              <a:ext cx="400806" cy="369170"/>
              <a:chOff x="3149601" y="2824164"/>
              <a:chExt cx="301626" cy="303212"/>
            </a:xfrm>
            <a:solidFill>
              <a:srgbClr val="FFFFFF"/>
            </a:solidFill>
          </p:grpSpPr>
          <p:sp>
            <p:nvSpPr>
              <p:cNvPr id="6" name="Freeform 67">
                <a:extLst>
                  <a:ext uri="{FF2B5EF4-FFF2-40B4-BE49-F238E27FC236}">
                    <a16:creationId xmlns:a16="http://schemas.microsoft.com/office/drawing/2014/main" id="{F99A4850-DF36-BA07-243B-E3C58127844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7" name="Line 68">
                <a:extLst>
                  <a:ext uri="{FF2B5EF4-FFF2-40B4-BE49-F238E27FC236}">
                    <a16:creationId xmlns:a16="http://schemas.microsoft.com/office/drawing/2014/main" id="{56492573-1C6E-B8D2-3A6F-F6F692E8B5EE}"/>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8" name="Line 69">
                <a:extLst>
                  <a:ext uri="{FF2B5EF4-FFF2-40B4-BE49-F238E27FC236}">
                    <a16:creationId xmlns:a16="http://schemas.microsoft.com/office/drawing/2014/main" id="{C153EFC9-EBF4-E053-FA6F-1C4361525B6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9" name="Line 70">
                <a:extLst>
                  <a:ext uri="{FF2B5EF4-FFF2-40B4-BE49-F238E27FC236}">
                    <a16:creationId xmlns:a16="http://schemas.microsoft.com/office/drawing/2014/main" id="{FA8B9E53-037A-4A12-8E32-746F6C4C397E}"/>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 name="Line 71">
                <a:extLst>
                  <a:ext uri="{FF2B5EF4-FFF2-40B4-BE49-F238E27FC236}">
                    <a16:creationId xmlns:a16="http://schemas.microsoft.com/office/drawing/2014/main" id="{BA3E9291-BA96-1B56-980C-1FCD626473D9}"/>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 name="Line 72">
                <a:extLst>
                  <a:ext uri="{FF2B5EF4-FFF2-40B4-BE49-F238E27FC236}">
                    <a16:creationId xmlns:a16="http://schemas.microsoft.com/office/drawing/2014/main" id="{023FBC43-BF0E-6A0C-E9C2-F576073ACBE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2" name="Line 73">
                <a:extLst>
                  <a:ext uri="{FF2B5EF4-FFF2-40B4-BE49-F238E27FC236}">
                    <a16:creationId xmlns:a16="http://schemas.microsoft.com/office/drawing/2014/main" id="{041DF76E-14C2-C926-D0F2-A84E1E5E8A4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3" name="Line 74">
                <a:extLst>
                  <a:ext uri="{FF2B5EF4-FFF2-40B4-BE49-F238E27FC236}">
                    <a16:creationId xmlns:a16="http://schemas.microsoft.com/office/drawing/2014/main" id="{64943841-2C12-4AEE-547A-C2E1D613F8C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4" name="Line 75">
                <a:extLst>
                  <a:ext uri="{FF2B5EF4-FFF2-40B4-BE49-F238E27FC236}">
                    <a16:creationId xmlns:a16="http://schemas.microsoft.com/office/drawing/2014/main" id="{E64B4EF2-22AF-A198-4798-46CFEDAF0C5F}"/>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5" name="Line 76">
                <a:extLst>
                  <a:ext uri="{FF2B5EF4-FFF2-40B4-BE49-F238E27FC236}">
                    <a16:creationId xmlns:a16="http://schemas.microsoft.com/office/drawing/2014/main" id="{AE7A6BDD-2412-54B6-9680-D49DA4C4B659}"/>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6" name="Line 77">
                <a:extLst>
                  <a:ext uri="{FF2B5EF4-FFF2-40B4-BE49-F238E27FC236}">
                    <a16:creationId xmlns:a16="http://schemas.microsoft.com/office/drawing/2014/main" id="{B86E2D38-E397-A00E-A723-119A3843492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7" name="Line 78">
                <a:extLst>
                  <a:ext uri="{FF2B5EF4-FFF2-40B4-BE49-F238E27FC236}">
                    <a16:creationId xmlns:a16="http://schemas.microsoft.com/office/drawing/2014/main" id="{FEB49C27-A52A-43DE-B1C8-6EE8A706721A}"/>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8" name="Line 79">
                <a:extLst>
                  <a:ext uri="{FF2B5EF4-FFF2-40B4-BE49-F238E27FC236}">
                    <a16:creationId xmlns:a16="http://schemas.microsoft.com/office/drawing/2014/main" id="{34E87379-F6CF-02A9-7965-E442EF560F5B}"/>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ACDDBED-B1E3-1F3B-2447-BCF3688C13ED}"/>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20" name="Rectangle 19">
              <a:extLst>
                <a:ext uri="{FF2B5EF4-FFF2-40B4-BE49-F238E27FC236}">
                  <a16:creationId xmlns:a16="http://schemas.microsoft.com/office/drawing/2014/main" id="{27B07DCC-51C5-9028-BF65-C4C0455A4E5F}"/>
                </a:ext>
              </a:extLst>
            </p:cNvPr>
            <p:cNvSpPr/>
            <p:nvPr/>
          </p:nvSpPr>
          <p:spPr>
            <a:xfrm flipV="1">
              <a:off x="8616419" y="5427534"/>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83468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9244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 firmware can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store and access guest state and guest secrets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that are inaccessible to the Host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i="0" dirty="0">
                <a:effectLst/>
                <a:latin typeface="Segoe UI Semibold" panose="020B0702040204020203" pitchFamily="34" charset="0"/>
                <a:cs typeface="Segoe UI Semibold" panose="020B0702040204020203" pitchFamily="34" charset="0"/>
              </a:rPr>
              <a:t>UEFI Firmware Evolution:</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guest UEFI firmware has been updated to retrieve trusted UEFI attributes from a new Virtual Machine Guest State (VMGS) file, packaged as a VHD, instead of from the host.</a:t>
            </a:r>
            <a:br>
              <a:rPr lang="en-US" sz="1200" b="0" i="0" dirty="0">
                <a:effectLst/>
                <a:latin typeface="Segoe UI" panose="020B0502040204020203" pitchFamily="34" charset="0"/>
                <a:cs typeface="Segoe UI" panose="020B0502040204020203" pitchFamily="34" charset="0"/>
              </a:rPr>
            </a:br>
            <a:endParaRPr lang="en-US" sz="1200" b="0" i="0" dirty="0">
              <a:effectLst/>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Secure Storage: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VMGS.VHD file is encrypted, providing Confidential VM's firmware access to persistent storage that remains inaccessible to the host. The host interacts only with the encrypted VHD.</a:t>
            </a:r>
          </a:p>
          <a:p>
            <a:pPr algn="l"/>
            <a:endParaRPr lang="en-US" sz="1600" b="1" dirty="0">
              <a:latin typeface="Segoe UI Semibold" panose="020B0702040204020203" pitchFamily="34" charset="0"/>
              <a:cs typeface="Segoe UI Semibold" panose="020B0702040204020203" pitchFamily="34" charset="0"/>
            </a:endParaRPr>
          </a:p>
          <a:p>
            <a:pPr algn="l"/>
            <a:r>
              <a:rPr lang="en-US" sz="1600" b="1" dirty="0">
                <a:latin typeface="Segoe UI Semibold" panose="020B0702040204020203" pitchFamily="34" charset="0"/>
                <a:cs typeface="Segoe UI Semibold" panose="020B0702040204020203" pitchFamily="34" charset="0"/>
              </a:rPr>
              <a:t>Authenticated UEFI Variables: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Managed by the guest paravisor, authenticated UEFI variables offer enhanced security from both the host and guest OS.</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Variable Writing Process: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When a Confidential VM employs UEFI runtime services to write a variable, the guest paravisor processes and persists the authenticated variable rights in the VMGS file.</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Persistent Storage &amp; Access: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updated design allows a Confidential VM to use the VMGS file for persistent storage and access to VM guest state and secrets, such as UEFI state and TPM state if desired by the customer.</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Guest firmware protection</a:t>
            </a:r>
          </a:p>
        </p:txBody>
      </p:sp>
      <p:pic>
        <p:nvPicPr>
          <p:cNvPr id="21" name="Picture 2">
            <a:extLst>
              <a:ext uri="{FF2B5EF4-FFF2-40B4-BE49-F238E27FC236}">
                <a16:creationId xmlns:a16="http://schemas.microsoft.com/office/drawing/2014/main" id="{CAC34F67-6152-D263-7586-DBA508BA8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21" y="1424741"/>
            <a:ext cx="5026079" cy="453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055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67820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Attestation for a Confidential VM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“conceptually authenticates the VM and/or the virtual firmware used to launch the VM”.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Initialization of a Confidential VM:</a:t>
            </a:r>
          </a:p>
          <a:p>
            <a:pPr algn="l"/>
            <a:r>
              <a:rPr lang="en-US" sz="1200" dirty="0">
                <a:latin typeface="Segoe UI" panose="020B0502040204020203" pitchFamily="34" charset="0"/>
                <a:cs typeface="Segoe UI" panose="020B0502040204020203" pitchFamily="34" charset="0"/>
              </a:rPr>
              <a:t>A partition for the Confidential VM on Azure is created and started.</a:t>
            </a:r>
          </a:p>
          <a:p>
            <a:pPr algn="l"/>
            <a:r>
              <a:rPr lang="en-US" sz="1200" dirty="0">
                <a:latin typeface="Segoe UI" panose="020B0502040204020203" pitchFamily="34" charset="0"/>
                <a:cs typeface="Segoe UI" panose="020B0502040204020203" pitchFamily="34" charset="0"/>
              </a:rPr>
              <a:t>The hardware seals the partition to prevent modification by the host.</a:t>
            </a:r>
          </a:p>
          <a:p>
            <a:pPr algn="l"/>
            <a:r>
              <a:rPr lang="en-US" sz="1200" dirty="0">
                <a:latin typeface="Segoe UI" panose="020B0502040204020203" pitchFamily="34" charset="0"/>
                <a:cs typeface="Segoe UI" panose="020B0502040204020203" pitchFamily="34" charset="0"/>
              </a:rPr>
              <a:t>Hardware platform provides a measurement of the guest's launch context.</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Guest Paravisor Boot and Attestation:</a:t>
            </a:r>
          </a:p>
          <a:p>
            <a:pPr algn="l"/>
            <a:r>
              <a:rPr lang="en-US" sz="1200" dirty="0">
                <a:latin typeface="Segoe UI" panose="020B0502040204020203" pitchFamily="34" charset="0"/>
                <a:cs typeface="Segoe UI" panose="020B0502040204020203" pitchFamily="34" charset="0"/>
              </a:rPr>
              <a:t>The guest paravisor boots first, performing attestation for the guest OS.</a:t>
            </a:r>
          </a:p>
          <a:p>
            <a:pPr algn="l"/>
            <a:r>
              <a:rPr lang="en-US" sz="1200" dirty="0">
                <a:latin typeface="Segoe UI" panose="020B0502040204020203" pitchFamily="34" charset="0"/>
                <a:cs typeface="Segoe UI" panose="020B0502040204020203" pitchFamily="34" charset="0"/>
              </a:rPr>
              <a:t>A signed attestation report is requested from the hardware platform and sent to an attestation verification service. Any failures in attestation verification prevent the VM from booting.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Control Transfer and Secure Boot:</a:t>
            </a:r>
          </a:p>
          <a:p>
            <a:pPr algn="l"/>
            <a:r>
              <a:rPr lang="en-US" sz="1200" dirty="0">
                <a:latin typeface="Segoe UI" panose="020B0502040204020203" pitchFamily="34" charset="0"/>
                <a:cs typeface="Segoe UI" panose="020B0502040204020203" pitchFamily="34" charset="0"/>
              </a:rPr>
              <a:t>The guest paravisor transfers control to UEFI.</a:t>
            </a:r>
          </a:p>
          <a:p>
            <a:pPr algn="l"/>
            <a:r>
              <a:rPr lang="en-US" sz="1200" dirty="0">
                <a:latin typeface="Segoe UI" panose="020B0502040204020203" pitchFamily="34" charset="0"/>
                <a:cs typeface="Segoe UI" panose="020B0502040204020203" pitchFamily="34" charset="0"/>
              </a:rPr>
              <a:t>Secure Boot verifies the startup components, checking their signatures before loading.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Role of TPM Measured Boot:</a:t>
            </a:r>
          </a:p>
          <a:p>
            <a:pPr algn="l"/>
            <a:r>
              <a:rPr lang="en-US" sz="1200" dirty="0">
                <a:latin typeface="Segoe UI" panose="020B0502040204020203" pitchFamily="34" charset="0"/>
                <a:cs typeface="Segoe UI" panose="020B0502040204020203" pitchFamily="34" charset="0"/>
              </a:rPr>
              <a:t>UEFI accumulates measurements of startup components into the TPM's PCRs as they load.</a:t>
            </a:r>
          </a:p>
          <a:p>
            <a:pPr algn="l"/>
            <a:r>
              <a:rPr lang="en-US" sz="1200" dirty="0">
                <a:latin typeface="Segoe UI" panose="020B0502040204020203" pitchFamily="34" charset="0"/>
                <a:cs typeface="Segoe UI" panose="020B0502040204020203" pitchFamily="34" charset="0"/>
              </a:rPr>
              <a:t>For encrypted OS disks, the TPM only releases the decryption key if the VM’s firmware code, original boot sequence, and boot components remain unaltered.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Remote Attestation</a:t>
            </a:r>
          </a:p>
        </p:txBody>
      </p:sp>
      <p:pic>
        <p:nvPicPr>
          <p:cNvPr id="7170" name="Picture 2">
            <a:extLst>
              <a:ext uri="{FF2B5EF4-FFF2-40B4-BE49-F238E27FC236}">
                <a16:creationId xmlns:a16="http://schemas.microsoft.com/office/drawing/2014/main" id="{17859CA7-98AA-2810-F883-BEF9CD5E9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497" y="985357"/>
            <a:ext cx="3333554" cy="541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7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Deploying </a:t>
            </a:r>
            <a:r>
              <a:rPr lang="en-US" sz="4400" spc="-190" dirty="0">
                <a:solidFill>
                  <a:schemeClr val="bg1">
                    <a:lumMod val="95000"/>
                  </a:schemeClr>
                </a:solidFill>
                <a:latin typeface="+mj-lt"/>
              </a:rPr>
              <a:t>Confidential VM</a:t>
            </a:r>
            <a:endParaRPr lang="en-US" sz="4400" spc="-50" dirty="0">
              <a:ln w="3175">
                <a:noFill/>
              </a:ln>
              <a:solidFill>
                <a:schemeClr val="bg1">
                  <a:lumMod val="95000"/>
                </a:schemeClr>
              </a:solidFill>
              <a:latin typeface="+mj-lt"/>
              <a:cs typeface="Segoe UI"/>
            </a:endParaRPr>
          </a:p>
        </p:txBody>
      </p:sp>
    </p:spTree>
    <p:extLst>
      <p:ext uri="{BB962C8B-B14F-4D97-AF65-F5344CB8AC3E}">
        <p14:creationId xmlns:p14="http://schemas.microsoft.com/office/powerpoint/2010/main" val="130243202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3200" spc="-25" dirty="0">
                <a:solidFill>
                  <a:schemeClr val="bg1">
                    <a:lumMod val="95000"/>
                  </a:schemeClr>
                </a:solidFill>
                <a:latin typeface="+mj-lt"/>
              </a:rPr>
              <a:t>cvm_deployment.md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Deploying a confidential VM on Azure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indent="-171450">
              <a:buFont typeface="Arial"/>
              <a:buChar char="•"/>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Building the sample application by using </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lang="fr-FR" sz="2000" b="0" dirty="0">
                <a:solidFill>
                  <a:srgbClr val="CE9178"/>
                </a:solidFill>
                <a:effectLst/>
                <a:latin typeface="Consolas" panose="020B0609020204030204" pitchFamily="49" charset="0"/>
                <a:hlinkClick r:id="rId3"/>
              </a:rPr>
              <a:t>https://github.com/Azure/confidential-computing-cvm-guest-attestation</a:t>
            </a:r>
            <a:r>
              <a:rPr lang="fr-FR" sz="2000" b="0" dirty="0">
                <a:solidFill>
                  <a:srgbClr val="CE9178"/>
                </a:solidFill>
                <a:effectLst/>
                <a:latin typeface="Consolas" panose="020B0609020204030204" pitchFamily="49" charset="0"/>
              </a:rPr>
              <a:t> </a:t>
            </a:r>
            <a:endParaRPr lang="fr-FR" sz="2000" b="0" dirty="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Requesting attestation from the VM by using the sample application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Displaying the JWT token generated by Microsoft Azure Attestation</a:t>
            </a:r>
          </a:p>
        </p:txBody>
      </p:sp>
    </p:spTree>
    <p:extLst>
      <p:ext uri="{BB962C8B-B14F-4D97-AF65-F5344CB8AC3E}">
        <p14:creationId xmlns:p14="http://schemas.microsoft.com/office/powerpoint/2010/main" val="195973991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Overview of Attestation in AMD SEV-SNP</a:t>
            </a:r>
          </a:p>
        </p:txBody>
      </p:sp>
    </p:spTree>
    <p:extLst>
      <p:ext uri="{BB962C8B-B14F-4D97-AF65-F5344CB8AC3E}">
        <p14:creationId xmlns:p14="http://schemas.microsoft.com/office/powerpoint/2010/main" val="16086693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178245"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214629" marR="224154" indent="67945">
              <a:lnSpc>
                <a:spcPct val="103099"/>
              </a:lnSpc>
              <a:spcBef>
                <a:spcPts val="5"/>
              </a:spcBef>
            </a:pPr>
            <a:r>
              <a:rPr sz="1500" spc="-10">
                <a:latin typeface="Calibri"/>
                <a:cs typeface="Calibri"/>
              </a:rPr>
              <a:t>Security Processor</a:t>
            </a:r>
            <a:endParaRPr sz="1500">
              <a:latin typeface="Calibri"/>
              <a:cs typeface="Calibri"/>
            </a:endParaRPr>
          </a:p>
        </p:txBody>
      </p:sp>
      <p:sp>
        <p:nvSpPr>
          <p:cNvPr id="5" name="object 5"/>
          <p:cNvSpPr txBox="1"/>
          <p:nvPr/>
        </p:nvSpPr>
        <p:spPr>
          <a:xfrm>
            <a:off x="3011556"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372110">
              <a:lnSpc>
                <a:spcPct val="100000"/>
              </a:lnSpc>
            </a:pPr>
            <a:r>
              <a:rPr sz="1500" spc="-10">
                <a:latin typeface="Calibri"/>
                <a:cs typeface="Calibri"/>
              </a:rPr>
              <a:t>Guest</a:t>
            </a:r>
            <a:endParaRPr sz="1500">
              <a:latin typeface="Calibri"/>
              <a:cs typeface="Calibri"/>
            </a:endParaRPr>
          </a:p>
        </p:txBody>
      </p:sp>
      <p:sp>
        <p:nvSpPr>
          <p:cNvPr id="6" name="object 6"/>
          <p:cNvSpPr txBox="1"/>
          <p:nvPr/>
        </p:nvSpPr>
        <p:spPr>
          <a:xfrm>
            <a:off x="1378084"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255904">
              <a:lnSpc>
                <a:spcPct val="100000"/>
              </a:lnSpc>
            </a:pPr>
            <a:r>
              <a:rPr sz="1500" spc="-10">
                <a:latin typeface="Calibri"/>
                <a:cs typeface="Calibri"/>
              </a:rPr>
              <a:t>Platform</a:t>
            </a:r>
            <a:endParaRPr sz="1500">
              <a:latin typeface="Calibri"/>
              <a:cs typeface="Calibri"/>
            </a:endParaRPr>
          </a:p>
        </p:txBody>
      </p:sp>
      <p:sp>
        <p:nvSpPr>
          <p:cNvPr id="7" name="object 7"/>
          <p:cNvSpPr txBox="1"/>
          <p:nvPr/>
        </p:nvSpPr>
        <p:spPr>
          <a:xfrm>
            <a:off x="6824388"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099"/>
              </a:lnSpc>
              <a:spcBef>
                <a:spcPts val="5"/>
              </a:spcBef>
            </a:pPr>
            <a:r>
              <a:rPr sz="1500" spc="-10">
                <a:latin typeface="Calibri"/>
                <a:cs typeface="Calibri"/>
              </a:rPr>
              <a:t>Guest Owner</a:t>
            </a:r>
            <a:endParaRPr sz="1500">
              <a:latin typeface="Calibri"/>
              <a:cs typeface="Calibri"/>
            </a:endParaRPr>
          </a:p>
        </p:txBody>
      </p:sp>
      <p:grpSp>
        <p:nvGrpSpPr>
          <p:cNvPr id="8" name="object 8"/>
          <p:cNvGrpSpPr/>
          <p:nvPr/>
        </p:nvGrpSpPr>
        <p:grpSpPr>
          <a:xfrm>
            <a:off x="1740488" y="2448025"/>
            <a:ext cx="962025" cy="915669"/>
            <a:chOff x="1740488" y="2448025"/>
            <a:chExt cx="962025" cy="915669"/>
          </a:xfrm>
        </p:grpSpPr>
        <p:sp>
          <p:nvSpPr>
            <p:cNvPr id="9" name="object 9"/>
            <p:cNvSpPr/>
            <p:nvPr/>
          </p:nvSpPr>
          <p:spPr>
            <a:xfrm>
              <a:off x="1986828" y="2531969"/>
              <a:ext cx="426084" cy="829310"/>
            </a:xfrm>
            <a:custGeom>
              <a:avLst/>
              <a:gdLst/>
              <a:ahLst/>
              <a:cxnLst/>
              <a:rect l="l" t="t" r="r" b="b"/>
              <a:pathLst>
                <a:path w="426085" h="829310">
                  <a:moveTo>
                    <a:pt x="0" y="829065"/>
                  </a:moveTo>
                  <a:lnTo>
                    <a:pt x="425626" y="0"/>
                  </a:lnTo>
                </a:path>
              </a:pathLst>
            </a:custGeom>
            <a:ln w="4649">
              <a:solidFill>
                <a:srgbClr val="000000"/>
              </a:solidFill>
            </a:ln>
          </p:spPr>
          <p:txBody>
            <a:bodyPr wrap="square" lIns="0" tIns="0" rIns="0" bIns="0" rtlCol="0"/>
            <a:lstStyle/>
            <a:p>
              <a:endParaRPr/>
            </a:p>
          </p:txBody>
        </p:sp>
        <p:sp>
          <p:nvSpPr>
            <p:cNvPr id="10" name="object 10"/>
            <p:cNvSpPr/>
            <p:nvPr/>
          </p:nvSpPr>
          <p:spPr>
            <a:xfrm>
              <a:off x="2358275" y="2448025"/>
              <a:ext cx="97790" cy="120650"/>
            </a:xfrm>
            <a:custGeom>
              <a:avLst/>
              <a:gdLst/>
              <a:ahLst/>
              <a:cxnLst/>
              <a:rect l="l" t="t" r="r" b="b"/>
              <a:pathLst>
                <a:path w="97789" h="120650">
                  <a:moveTo>
                    <a:pt x="97283" y="0"/>
                  </a:moveTo>
                  <a:lnTo>
                    <a:pt x="0" y="71224"/>
                  </a:lnTo>
                  <a:lnTo>
                    <a:pt x="96011" y="120534"/>
                  </a:lnTo>
                  <a:lnTo>
                    <a:pt x="97283" y="0"/>
                  </a:lnTo>
                  <a:close/>
                </a:path>
              </a:pathLst>
            </a:custGeom>
            <a:solidFill>
              <a:srgbClr val="000000"/>
            </a:solidFill>
          </p:spPr>
          <p:txBody>
            <a:bodyPr wrap="square" lIns="0" tIns="0" rIns="0" bIns="0" rtlCol="0"/>
            <a:lstStyle/>
            <a:p>
              <a:endParaRPr/>
            </a:p>
          </p:txBody>
        </p:sp>
        <p:sp>
          <p:nvSpPr>
            <p:cNvPr id="11" name="object 11"/>
            <p:cNvSpPr/>
            <p:nvPr/>
          </p:nvSpPr>
          <p:spPr>
            <a:xfrm>
              <a:off x="1740488"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721703" y="2775111"/>
            <a:ext cx="98361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3" name="object 13"/>
          <p:cNvGrpSpPr/>
          <p:nvPr/>
        </p:nvGrpSpPr>
        <p:grpSpPr>
          <a:xfrm>
            <a:off x="2890010" y="2448025"/>
            <a:ext cx="962025" cy="915669"/>
            <a:chOff x="2890010" y="2448025"/>
            <a:chExt cx="962025" cy="915669"/>
          </a:xfrm>
        </p:grpSpPr>
        <p:sp>
          <p:nvSpPr>
            <p:cNvPr id="14" name="object 14"/>
            <p:cNvSpPr/>
            <p:nvPr/>
          </p:nvSpPr>
          <p:spPr>
            <a:xfrm>
              <a:off x="3166423" y="2530795"/>
              <a:ext cx="454025" cy="830580"/>
            </a:xfrm>
            <a:custGeom>
              <a:avLst/>
              <a:gdLst/>
              <a:ahLst/>
              <a:cxnLst/>
              <a:rect l="l" t="t" r="r" b="b"/>
              <a:pathLst>
                <a:path w="454025" h="830579">
                  <a:moveTo>
                    <a:pt x="453782" y="830240"/>
                  </a:moveTo>
                  <a:lnTo>
                    <a:pt x="0" y="0"/>
                  </a:lnTo>
                </a:path>
              </a:pathLst>
            </a:custGeom>
            <a:ln w="4649">
              <a:solidFill>
                <a:srgbClr val="000000"/>
              </a:solidFill>
            </a:ln>
          </p:spPr>
          <p:txBody>
            <a:bodyPr wrap="square" lIns="0" tIns="0" rIns="0" bIns="0" rtlCol="0"/>
            <a:lstStyle/>
            <a:p>
              <a:endParaRPr/>
            </a:p>
          </p:txBody>
        </p:sp>
        <p:sp>
          <p:nvSpPr>
            <p:cNvPr id="15" name="object 15"/>
            <p:cNvSpPr/>
            <p:nvPr/>
          </p:nvSpPr>
          <p:spPr>
            <a:xfrm>
              <a:off x="3121127" y="2448025"/>
              <a:ext cx="99695" cy="120650"/>
            </a:xfrm>
            <a:custGeom>
              <a:avLst/>
              <a:gdLst/>
              <a:ahLst/>
              <a:cxnLst/>
              <a:rect l="l" t="t" r="r" b="b"/>
              <a:pathLst>
                <a:path w="99694" h="120650">
                  <a:moveTo>
                    <a:pt x="0" y="0"/>
                  </a:moveTo>
                  <a:lnTo>
                    <a:pt x="4421" y="120534"/>
                  </a:lnTo>
                  <a:lnTo>
                    <a:pt x="99103" y="68681"/>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2890010"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2872692" y="2775111"/>
            <a:ext cx="98742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8" name="object 18"/>
          <p:cNvSpPr/>
          <p:nvPr/>
        </p:nvSpPr>
        <p:spPr>
          <a:xfrm>
            <a:off x="3395780" y="1991325"/>
            <a:ext cx="1122045" cy="0"/>
          </a:xfrm>
          <a:custGeom>
            <a:avLst/>
            <a:gdLst/>
            <a:ahLst/>
            <a:cxnLst/>
            <a:rect l="l" t="t" r="r" b="b"/>
            <a:pathLst>
              <a:path w="1122045">
                <a:moveTo>
                  <a:pt x="0" y="0"/>
                </a:moveTo>
                <a:lnTo>
                  <a:pt x="1121737" y="0"/>
                </a:lnTo>
              </a:path>
            </a:pathLst>
          </a:custGeom>
          <a:ln w="4649">
            <a:solidFill>
              <a:srgbClr val="000000"/>
            </a:solidFill>
          </a:ln>
        </p:spPr>
        <p:txBody>
          <a:bodyPr wrap="square" lIns="0" tIns="0" rIns="0" bIns="0" rtlCol="0"/>
          <a:lstStyle/>
          <a:p>
            <a:endParaRPr/>
          </a:p>
        </p:txBody>
      </p:sp>
      <p:grpSp>
        <p:nvGrpSpPr>
          <p:cNvPr id="19" name="object 19"/>
          <p:cNvGrpSpPr/>
          <p:nvPr/>
        </p:nvGrpSpPr>
        <p:grpSpPr>
          <a:xfrm>
            <a:off x="5702630" y="1937319"/>
            <a:ext cx="1122045" cy="108585"/>
            <a:chOff x="5702630" y="1937319"/>
            <a:chExt cx="1122045" cy="108585"/>
          </a:xfrm>
        </p:grpSpPr>
        <p:sp>
          <p:nvSpPr>
            <p:cNvPr id="20" name="object 20"/>
            <p:cNvSpPr/>
            <p:nvPr/>
          </p:nvSpPr>
          <p:spPr>
            <a:xfrm>
              <a:off x="5702630" y="1991325"/>
              <a:ext cx="1027430" cy="0"/>
            </a:xfrm>
            <a:custGeom>
              <a:avLst/>
              <a:gdLst/>
              <a:ahLst/>
              <a:cxnLst/>
              <a:rect l="l" t="t" r="r" b="b"/>
              <a:pathLst>
                <a:path w="1027429">
                  <a:moveTo>
                    <a:pt x="0" y="0"/>
                  </a:moveTo>
                  <a:lnTo>
                    <a:pt x="1027251" y="0"/>
                  </a:lnTo>
                </a:path>
              </a:pathLst>
            </a:custGeom>
            <a:ln w="4649">
              <a:solidFill>
                <a:srgbClr val="000000"/>
              </a:solidFill>
            </a:ln>
          </p:spPr>
          <p:txBody>
            <a:bodyPr wrap="square" lIns="0" tIns="0" rIns="0" bIns="0" rtlCol="0"/>
            <a:lstStyle/>
            <a:p>
              <a:endParaRPr/>
            </a:p>
          </p:txBody>
        </p:sp>
        <p:sp>
          <p:nvSpPr>
            <p:cNvPr id="21" name="object 21"/>
            <p:cNvSpPr/>
            <p:nvPr/>
          </p:nvSpPr>
          <p:spPr>
            <a:xfrm>
              <a:off x="6716382" y="1937319"/>
              <a:ext cx="108585" cy="108585"/>
            </a:xfrm>
            <a:custGeom>
              <a:avLst/>
              <a:gdLst/>
              <a:ahLst/>
              <a:cxnLst/>
              <a:rect l="l" t="t" r="r" b="b"/>
              <a:pathLst>
                <a:path w="108584" h="108585">
                  <a:moveTo>
                    <a:pt x="0" y="0"/>
                  </a:moveTo>
                  <a:lnTo>
                    <a:pt x="0" y="108011"/>
                  </a:lnTo>
                  <a:lnTo>
                    <a:pt x="108006" y="54005"/>
                  </a:lnTo>
                  <a:lnTo>
                    <a:pt x="0" y="0"/>
                  </a:lnTo>
                  <a:close/>
                </a:path>
              </a:pathLst>
            </a:custGeom>
            <a:solidFill>
              <a:srgbClr val="000000"/>
            </a:solidFill>
          </p:spPr>
          <p:txBody>
            <a:bodyPr wrap="square" lIns="0" tIns="0" rIns="0" bIns="0" rtlCol="0"/>
            <a:lstStyle/>
            <a:p>
              <a:endParaRPr/>
            </a:p>
          </p:txBody>
        </p:sp>
      </p:grpSp>
      <p:sp>
        <p:nvSpPr>
          <p:cNvPr id="22" name="object 22"/>
          <p:cNvSpPr txBox="1"/>
          <p:nvPr/>
        </p:nvSpPr>
        <p:spPr>
          <a:xfrm>
            <a:off x="4461967" y="1309130"/>
            <a:ext cx="1589405" cy="7702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695"/>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3" name="object 23"/>
          <p:cNvGrpSpPr/>
          <p:nvPr/>
        </p:nvGrpSpPr>
        <p:grpSpPr>
          <a:xfrm>
            <a:off x="9658473" y="1817665"/>
            <a:ext cx="236854" cy="347980"/>
            <a:chOff x="9658473" y="1817665"/>
            <a:chExt cx="236854" cy="347980"/>
          </a:xfrm>
        </p:grpSpPr>
        <p:sp>
          <p:nvSpPr>
            <p:cNvPr id="24" name="object 24"/>
            <p:cNvSpPr/>
            <p:nvPr/>
          </p:nvSpPr>
          <p:spPr>
            <a:xfrm>
              <a:off x="9665810" y="1858267"/>
              <a:ext cx="222250" cy="299720"/>
            </a:xfrm>
            <a:custGeom>
              <a:avLst/>
              <a:gdLst/>
              <a:ahLst/>
              <a:cxnLst/>
              <a:rect l="l" t="t" r="r" b="b"/>
              <a:pathLst>
                <a:path w="222250" h="299719">
                  <a:moveTo>
                    <a:pt x="221882" y="0"/>
                  </a:moveTo>
                  <a:lnTo>
                    <a:pt x="0" y="0"/>
                  </a:lnTo>
                  <a:lnTo>
                    <a:pt x="0" y="266310"/>
                  </a:ln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close/>
                </a:path>
              </a:pathLst>
            </a:custGeom>
            <a:solidFill>
              <a:srgbClr val="F1F1F1"/>
            </a:solidFill>
          </p:spPr>
          <p:txBody>
            <a:bodyPr wrap="square" lIns="0" tIns="0" rIns="0" bIns="0" rtlCol="0"/>
            <a:lstStyle/>
            <a:p>
              <a:endParaRPr/>
            </a:p>
          </p:txBody>
        </p:sp>
        <p:sp>
          <p:nvSpPr>
            <p:cNvPr id="25" name="object 25"/>
            <p:cNvSpPr/>
            <p:nvPr/>
          </p:nvSpPr>
          <p:spPr>
            <a:xfrm>
              <a:off x="9665810" y="1858267"/>
              <a:ext cx="222250" cy="299720"/>
            </a:xfrm>
            <a:custGeom>
              <a:avLst/>
              <a:gdLst/>
              <a:ahLst/>
              <a:cxnLst/>
              <a:rect l="l" t="t" r="r" b="b"/>
              <a:pathLst>
                <a:path w="222250" h="299719">
                  <a:moveTo>
                    <a:pt x="0" y="266310"/>
                  </a:move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lnTo>
                    <a:pt x="0" y="0"/>
                  </a:lnTo>
                  <a:lnTo>
                    <a:pt x="0" y="266310"/>
                  </a:lnTo>
                  <a:close/>
                </a:path>
              </a:pathLst>
            </a:custGeom>
            <a:ln w="14675">
              <a:solidFill>
                <a:srgbClr val="000000"/>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9658473" y="1817665"/>
              <a:ext cx="236557" cy="81204"/>
            </a:xfrm>
            <a:prstGeom prst="rect">
              <a:avLst/>
            </a:prstGeom>
          </p:spPr>
        </p:pic>
      </p:grpSp>
      <p:grpSp>
        <p:nvGrpSpPr>
          <p:cNvPr id="27" name="object 27"/>
          <p:cNvGrpSpPr/>
          <p:nvPr/>
        </p:nvGrpSpPr>
        <p:grpSpPr>
          <a:xfrm>
            <a:off x="8041805" y="1937319"/>
            <a:ext cx="331470" cy="108585"/>
            <a:chOff x="8041805" y="1937319"/>
            <a:chExt cx="331470" cy="108585"/>
          </a:xfrm>
        </p:grpSpPr>
        <p:sp>
          <p:nvSpPr>
            <p:cNvPr id="28" name="object 28"/>
            <p:cNvSpPr/>
            <p:nvPr/>
          </p:nvSpPr>
          <p:spPr>
            <a:xfrm>
              <a:off x="8136310" y="1991325"/>
              <a:ext cx="236854" cy="0"/>
            </a:xfrm>
            <a:custGeom>
              <a:avLst/>
              <a:gdLst/>
              <a:ahLst/>
              <a:cxnLst/>
              <a:rect l="l" t="t" r="r" b="b"/>
              <a:pathLst>
                <a:path w="236854">
                  <a:moveTo>
                    <a:pt x="0" y="0"/>
                  </a:moveTo>
                  <a:lnTo>
                    <a:pt x="236752" y="0"/>
                  </a:lnTo>
                </a:path>
              </a:pathLst>
            </a:custGeom>
            <a:ln w="4649">
              <a:solidFill>
                <a:srgbClr val="000000"/>
              </a:solidFill>
            </a:ln>
          </p:spPr>
          <p:txBody>
            <a:bodyPr wrap="square" lIns="0" tIns="0" rIns="0" bIns="0" rtlCol="0"/>
            <a:lstStyle/>
            <a:p>
              <a:endParaRPr/>
            </a:p>
          </p:txBody>
        </p:sp>
        <p:sp>
          <p:nvSpPr>
            <p:cNvPr id="29" name="object 29"/>
            <p:cNvSpPr/>
            <p:nvPr/>
          </p:nvSpPr>
          <p:spPr>
            <a:xfrm>
              <a:off x="8041805" y="1937319"/>
              <a:ext cx="108585" cy="108585"/>
            </a:xfrm>
            <a:custGeom>
              <a:avLst/>
              <a:gdLst/>
              <a:ahLst/>
              <a:cxnLst/>
              <a:rect l="l" t="t" r="r" b="b"/>
              <a:pathLst>
                <a:path w="108584" h="108585">
                  <a:moveTo>
                    <a:pt x="108006" y="0"/>
                  </a:moveTo>
                  <a:lnTo>
                    <a:pt x="0" y="54005"/>
                  </a:lnTo>
                  <a:lnTo>
                    <a:pt x="108006" y="108011"/>
                  </a:lnTo>
                  <a:lnTo>
                    <a:pt x="108006" y="0"/>
                  </a:lnTo>
                  <a:close/>
                </a:path>
              </a:pathLst>
            </a:custGeom>
            <a:solidFill>
              <a:srgbClr val="000000"/>
            </a:solidFill>
          </p:spPr>
          <p:txBody>
            <a:bodyPr wrap="square" lIns="0" tIns="0" rIns="0" bIns="0" rtlCol="0"/>
            <a:lstStyle/>
            <a:p>
              <a:endParaRPr/>
            </a:p>
          </p:txBody>
        </p:sp>
      </p:grpSp>
      <p:sp>
        <p:nvSpPr>
          <p:cNvPr id="30" name="object 30"/>
          <p:cNvSpPr txBox="1"/>
          <p:nvPr/>
        </p:nvSpPr>
        <p:spPr>
          <a:xfrm>
            <a:off x="8364472" y="1765048"/>
            <a:ext cx="1880235" cy="873760"/>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1" name="object 31"/>
          <p:cNvGrpSpPr/>
          <p:nvPr/>
        </p:nvGrpSpPr>
        <p:grpSpPr>
          <a:xfrm>
            <a:off x="6304717" y="3353415"/>
            <a:ext cx="929005" cy="929005"/>
            <a:chOff x="6304717" y="3353415"/>
            <a:chExt cx="929005" cy="929005"/>
          </a:xfrm>
        </p:grpSpPr>
        <p:sp>
          <p:nvSpPr>
            <p:cNvPr id="32" name="object 32"/>
            <p:cNvSpPr/>
            <p:nvPr/>
          </p:nvSpPr>
          <p:spPr>
            <a:xfrm>
              <a:off x="6312337" y="3361035"/>
              <a:ext cx="913765" cy="913765"/>
            </a:xfrm>
            <a:custGeom>
              <a:avLst/>
              <a:gdLst/>
              <a:ahLst/>
              <a:cxnLst/>
              <a:rect l="l" t="t" r="r" b="b"/>
              <a:pathLst>
                <a:path w="913765" h="913764">
                  <a:moveTo>
                    <a:pt x="456482" y="0"/>
                  </a:moveTo>
                  <a:lnTo>
                    <a:pt x="409825" y="2357"/>
                  </a:lnTo>
                  <a:lnTo>
                    <a:pt x="364512" y="9278"/>
                  </a:lnTo>
                  <a:lnTo>
                    <a:pt x="320773" y="20532"/>
                  </a:lnTo>
                  <a:lnTo>
                    <a:pt x="278838" y="35890"/>
                  </a:lnTo>
                  <a:lnTo>
                    <a:pt x="238937" y="55122"/>
                  </a:lnTo>
                  <a:lnTo>
                    <a:pt x="201300" y="77998"/>
                  </a:lnTo>
                  <a:lnTo>
                    <a:pt x="166156" y="104290"/>
                  </a:lnTo>
                  <a:lnTo>
                    <a:pt x="133735" y="133766"/>
                  </a:lnTo>
                  <a:lnTo>
                    <a:pt x="104268" y="166199"/>
                  </a:lnTo>
                  <a:lnTo>
                    <a:pt x="77984" y="201357"/>
                  </a:lnTo>
                  <a:lnTo>
                    <a:pt x="55113" y="239012"/>
                  </a:lnTo>
                  <a:lnTo>
                    <a:pt x="35885" y="278934"/>
                  </a:lnTo>
                  <a:lnTo>
                    <a:pt x="20530" y="320894"/>
                  </a:lnTo>
                  <a:lnTo>
                    <a:pt x="9277" y="364661"/>
                  </a:lnTo>
                  <a:lnTo>
                    <a:pt x="2357" y="410006"/>
                  </a:lnTo>
                  <a:lnTo>
                    <a:pt x="0" y="456700"/>
                  </a:lnTo>
                  <a:lnTo>
                    <a:pt x="2357" y="503360"/>
                  </a:lnTo>
                  <a:lnTo>
                    <a:pt x="9277" y="548676"/>
                  </a:lnTo>
                  <a:lnTo>
                    <a:pt x="20530" y="592419"/>
                  </a:lnTo>
                  <a:lnTo>
                    <a:pt x="35885" y="634359"/>
                  </a:lnTo>
                  <a:lnTo>
                    <a:pt x="55113" y="674265"/>
                  </a:lnTo>
                  <a:lnTo>
                    <a:pt x="77984" y="711907"/>
                  </a:lnTo>
                  <a:lnTo>
                    <a:pt x="104268" y="747056"/>
                  </a:lnTo>
                  <a:lnTo>
                    <a:pt x="133735" y="779482"/>
                  </a:lnTo>
                  <a:lnTo>
                    <a:pt x="166156" y="808954"/>
                  </a:lnTo>
                  <a:lnTo>
                    <a:pt x="201300" y="835243"/>
                  </a:lnTo>
                  <a:lnTo>
                    <a:pt x="238937" y="858118"/>
                  </a:lnTo>
                  <a:lnTo>
                    <a:pt x="278838" y="877350"/>
                  </a:lnTo>
                  <a:lnTo>
                    <a:pt x="320773" y="892709"/>
                  </a:lnTo>
                  <a:lnTo>
                    <a:pt x="364512" y="903964"/>
                  </a:lnTo>
                  <a:lnTo>
                    <a:pt x="409825" y="910886"/>
                  </a:lnTo>
                  <a:lnTo>
                    <a:pt x="456482" y="913244"/>
                  </a:lnTo>
                  <a:lnTo>
                    <a:pt x="503174" y="910886"/>
                  </a:lnTo>
                  <a:lnTo>
                    <a:pt x="548517" y="903964"/>
                  </a:lnTo>
                  <a:lnTo>
                    <a:pt x="592282" y="892709"/>
                  </a:lnTo>
                  <a:lnTo>
                    <a:pt x="634239" y="877350"/>
                  </a:lnTo>
                  <a:lnTo>
                    <a:pt x="674159" y="858118"/>
                  </a:lnTo>
                  <a:lnTo>
                    <a:pt x="711812" y="835243"/>
                  </a:lnTo>
                  <a:lnTo>
                    <a:pt x="746969" y="808954"/>
                  </a:lnTo>
                  <a:lnTo>
                    <a:pt x="779400" y="779482"/>
                  </a:lnTo>
                  <a:lnTo>
                    <a:pt x="808875" y="747056"/>
                  </a:lnTo>
                  <a:lnTo>
                    <a:pt x="835165" y="711907"/>
                  </a:lnTo>
                  <a:lnTo>
                    <a:pt x="858040" y="674265"/>
                  </a:lnTo>
                  <a:lnTo>
                    <a:pt x="877271" y="634359"/>
                  </a:lnTo>
                  <a:lnTo>
                    <a:pt x="892628" y="592419"/>
                  </a:lnTo>
                  <a:lnTo>
                    <a:pt x="903882" y="548676"/>
                  </a:lnTo>
                  <a:lnTo>
                    <a:pt x="910802" y="503360"/>
                  </a:lnTo>
                  <a:lnTo>
                    <a:pt x="913160" y="456700"/>
                  </a:lnTo>
                  <a:lnTo>
                    <a:pt x="910802" y="410006"/>
                  </a:lnTo>
                  <a:lnTo>
                    <a:pt x="903882" y="364661"/>
                  </a:lnTo>
                  <a:lnTo>
                    <a:pt x="892628" y="320894"/>
                  </a:lnTo>
                  <a:lnTo>
                    <a:pt x="877271" y="278934"/>
                  </a:lnTo>
                  <a:lnTo>
                    <a:pt x="858040" y="239012"/>
                  </a:lnTo>
                  <a:lnTo>
                    <a:pt x="835165" y="201357"/>
                  </a:lnTo>
                  <a:lnTo>
                    <a:pt x="808875" y="166199"/>
                  </a:lnTo>
                  <a:lnTo>
                    <a:pt x="779400" y="133766"/>
                  </a:lnTo>
                  <a:lnTo>
                    <a:pt x="746969" y="104290"/>
                  </a:lnTo>
                  <a:lnTo>
                    <a:pt x="711812" y="77998"/>
                  </a:lnTo>
                  <a:lnTo>
                    <a:pt x="674159" y="55122"/>
                  </a:lnTo>
                  <a:lnTo>
                    <a:pt x="634239" y="35890"/>
                  </a:lnTo>
                  <a:lnTo>
                    <a:pt x="592282" y="20532"/>
                  </a:lnTo>
                  <a:lnTo>
                    <a:pt x="548517" y="9278"/>
                  </a:lnTo>
                  <a:lnTo>
                    <a:pt x="503174" y="2357"/>
                  </a:lnTo>
                  <a:lnTo>
                    <a:pt x="456482" y="0"/>
                  </a:lnTo>
                  <a:close/>
                </a:path>
              </a:pathLst>
            </a:custGeom>
            <a:solidFill>
              <a:srgbClr val="EBF0DF"/>
            </a:solidFill>
          </p:spPr>
          <p:txBody>
            <a:bodyPr wrap="square" lIns="0" tIns="0" rIns="0" bIns="0" rtlCol="0"/>
            <a:lstStyle/>
            <a:p>
              <a:endParaRPr/>
            </a:p>
          </p:txBody>
        </p:sp>
        <p:sp>
          <p:nvSpPr>
            <p:cNvPr id="33" name="object 33"/>
            <p:cNvSpPr/>
            <p:nvPr/>
          </p:nvSpPr>
          <p:spPr>
            <a:xfrm>
              <a:off x="6312337" y="3361035"/>
              <a:ext cx="913765" cy="913765"/>
            </a:xfrm>
            <a:custGeom>
              <a:avLst/>
              <a:gdLst/>
              <a:ahLst/>
              <a:cxnLst/>
              <a:rect l="l" t="t" r="r" b="b"/>
              <a:pathLst>
                <a:path w="913765" h="913764">
                  <a:moveTo>
                    <a:pt x="0" y="456700"/>
                  </a:moveTo>
                  <a:lnTo>
                    <a:pt x="2357" y="410006"/>
                  </a:lnTo>
                  <a:lnTo>
                    <a:pt x="9277" y="364661"/>
                  </a:lnTo>
                  <a:lnTo>
                    <a:pt x="20530" y="320894"/>
                  </a:lnTo>
                  <a:lnTo>
                    <a:pt x="35885" y="278934"/>
                  </a:lnTo>
                  <a:lnTo>
                    <a:pt x="55113" y="239012"/>
                  </a:lnTo>
                  <a:lnTo>
                    <a:pt x="77984" y="201357"/>
                  </a:lnTo>
                  <a:lnTo>
                    <a:pt x="104268" y="166199"/>
                  </a:lnTo>
                  <a:lnTo>
                    <a:pt x="133735" y="133766"/>
                  </a:lnTo>
                  <a:lnTo>
                    <a:pt x="166156" y="104290"/>
                  </a:lnTo>
                  <a:lnTo>
                    <a:pt x="201300" y="77998"/>
                  </a:lnTo>
                  <a:lnTo>
                    <a:pt x="238937" y="55122"/>
                  </a:lnTo>
                  <a:lnTo>
                    <a:pt x="278838" y="35890"/>
                  </a:lnTo>
                  <a:lnTo>
                    <a:pt x="320773" y="20532"/>
                  </a:lnTo>
                  <a:lnTo>
                    <a:pt x="364512" y="9278"/>
                  </a:lnTo>
                  <a:lnTo>
                    <a:pt x="409825" y="2357"/>
                  </a:lnTo>
                  <a:lnTo>
                    <a:pt x="456482" y="0"/>
                  </a:lnTo>
                  <a:lnTo>
                    <a:pt x="503174" y="2357"/>
                  </a:lnTo>
                  <a:lnTo>
                    <a:pt x="548517" y="9278"/>
                  </a:lnTo>
                  <a:lnTo>
                    <a:pt x="592282" y="20532"/>
                  </a:lnTo>
                  <a:lnTo>
                    <a:pt x="634239" y="35890"/>
                  </a:lnTo>
                  <a:lnTo>
                    <a:pt x="674159" y="55122"/>
                  </a:lnTo>
                  <a:lnTo>
                    <a:pt x="711812" y="77998"/>
                  </a:lnTo>
                  <a:lnTo>
                    <a:pt x="746969" y="104290"/>
                  </a:lnTo>
                  <a:lnTo>
                    <a:pt x="779400" y="133766"/>
                  </a:lnTo>
                  <a:lnTo>
                    <a:pt x="808875" y="166199"/>
                  </a:lnTo>
                  <a:lnTo>
                    <a:pt x="835165" y="201357"/>
                  </a:lnTo>
                  <a:lnTo>
                    <a:pt x="858040" y="239012"/>
                  </a:lnTo>
                  <a:lnTo>
                    <a:pt x="877271" y="278934"/>
                  </a:lnTo>
                  <a:lnTo>
                    <a:pt x="892628" y="320894"/>
                  </a:lnTo>
                  <a:lnTo>
                    <a:pt x="903882" y="364661"/>
                  </a:lnTo>
                  <a:lnTo>
                    <a:pt x="910802" y="410006"/>
                  </a:lnTo>
                  <a:lnTo>
                    <a:pt x="913160" y="456700"/>
                  </a:lnTo>
                  <a:lnTo>
                    <a:pt x="910802" y="503360"/>
                  </a:lnTo>
                  <a:lnTo>
                    <a:pt x="903882" y="548676"/>
                  </a:lnTo>
                  <a:lnTo>
                    <a:pt x="892628" y="592419"/>
                  </a:lnTo>
                  <a:lnTo>
                    <a:pt x="877271" y="634359"/>
                  </a:lnTo>
                  <a:lnTo>
                    <a:pt x="858040" y="674265"/>
                  </a:lnTo>
                  <a:lnTo>
                    <a:pt x="835165" y="711907"/>
                  </a:lnTo>
                  <a:lnTo>
                    <a:pt x="808875" y="747056"/>
                  </a:lnTo>
                  <a:lnTo>
                    <a:pt x="779400" y="779482"/>
                  </a:lnTo>
                  <a:lnTo>
                    <a:pt x="746969" y="808954"/>
                  </a:lnTo>
                  <a:lnTo>
                    <a:pt x="711812" y="835243"/>
                  </a:lnTo>
                  <a:lnTo>
                    <a:pt x="674159" y="858118"/>
                  </a:lnTo>
                  <a:lnTo>
                    <a:pt x="634239" y="877350"/>
                  </a:lnTo>
                  <a:lnTo>
                    <a:pt x="592282" y="892709"/>
                  </a:lnTo>
                  <a:lnTo>
                    <a:pt x="548517" y="903964"/>
                  </a:lnTo>
                  <a:lnTo>
                    <a:pt x="503174" y="910886"/>
                  </a:lnTo>
                  <a:lnTo>
                    <a:pt x="456482" y="913244"/>
                  </a:lnTo>
                  <a:lnTo>
                    <a:pt x="409825" y="910886"/>
                  </a:lnTo>
                  <a:lnTo>
                    <a:pt x="364512" y="903964"/>
                  </a:lnTo>
                  <a:lnTo>
                    <a:pt x="320773" y="892709"/>
                  </a:lnTo>
                  <a:lnTo>
                    <a:pt x="278838" y="877350"/>
                  </a:lnTo>
                  <a:lnTo>
                    <a:pt x="238937" y="858118"/>
                  </a:lnTo>
                  <a:lnTo>
                    <a:pt x="201300" y="835243"/>
                  </a:lnTo>
                  <a:lnTo>
                    <a:pt x="166156" y="808954"/>
                  </a:lnTo>
                  <a:lnTo>
                    <a:pt x="133735" y="779482"/>
                  </a:lnTo>
                  <a:lnTo>
                    <a:pt x="104268" y="747056"/>
                  </a:lnTo>
                  <a:lnTo>
                    <a:pt x="77984" y="711907"/>
                  </a:lnTo>
                  <a:lnTo>
                    <a:pt x="55113" y="674265"/>
                  </a:lnTo>
                  <a:lnTo>
                    <a:pt x="35885" y="634359"/>
                  </a:lnTo>
                  <a:lnTo>
                    <a:pt x="20530" y="592419"/>
                  </a:lnTo>
                  <a:lnTo>
                    <a:pt x="9277" y="548676"/>
                  </a:lnTo>
                  <a:lnTo>
                    <a:pt x="2357" y="503360"/>
                  </a:lnTo>
                  <a:lnTo>
                    <a:pt x="0" y="456700"/>
                  </a:lnTo>
                  <a:close/>
                </a:path>
              </a:pathLst>
            </a:custGeom>
            <a:ln w="14675">
              <a:solidFill>
                <a:srgbClr val="000000"/>
              </a:solidFill>
            </a:ln>
          </p:spPr>
          <p:txBody>
            <a:bodyPr wrap="square" lIns="0" tIns="0" rIns="0" bIns="0" rtlCol="0"/>
            <a:lstStyle/>
            <a:p>
              <a:endParaRPr/>
            </a:p>
          </p:txBody>
        </p:sp>
      </p:grpSp>
      <p:sp>
        <p:nvSpPr>
          <p:cNvPr id="34" name="object 34"/>
          <p:cNvSpPr txBox="1"/>
          <p:nvPr/>
        </p:nvSpPr>
        <p:spPr>
          <a:xfrm>
            <a:off x="6485126" y="3673836"/>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5" name="object 35"/>
          <p:cNvGrpSpPr/>
          <p:nvPr/>
        </p:nvGrpSpPr>
        <p:grpSpPr>
          <a:xfrm>
            <a:off x="7633858" y="3353415"/>
            <a:ext cx="928369" cy="929005"/>
            <a:chOff x="7633858" y="3353415"/>
            <a:chExt cx="928369" cy="929005"/>
          </a:xfrm>
        </p:grpSpPr>
        <p:sp>
          <p:nvSpPr>
            <p:cNvPr id="36" name="object 36"/>
            <p:cNvSpPr/>
            <p:nvPr/>
          </p:nvSpPr>
          <p:spPr>
            <a:xfrm>
              <a:off x="7641478" y="3361035"/>
              <a:ext cx="913130" cy="913765"/>
            </a:xfrm>
            <a:custGeom>
              <a:avLst/>
              <a:gdLst/>
              <a:ahLst/>
              <a:cxnLst/>
              <a:rect l="l" t="t" r="r" b="b"/>
              <a:pathLst>
                <a:path w="913129" h="913764">
                  <a:moveTo>
                    <a:pt x="456482" y="0"/>
                  </a:moveTo>
                  <a:lnTo>
                    <a:pt x="409793" y="2357"/>
                  </a:lnTo>
                  <a:lnTo>
                    <a:pt x="364456" y="9278"/>
                  </a:lnTo>
                  <a:lnTo>
                    <a:pt x="320700" y="20532"/>
                  </a:lnTo>
                  <a:lnTo>
                    <a:pt x="278756" y="35890"/>
                  </a:lnTo>
                  <a:lnTo>
                    <a:pt x="238850" y="55122"/>
                  </a:lnTo>
                  <a:lnTo>
                    <a:pt x="201214" y="77998"/>
                  </a:lnTo>
                  <a:lnTo>
                    <a:pt x="166075" y="104290"/>
                  </a:lnTo>
                  <a:lnTo>
                    <a:pt x="133662" y="133766"/>
                  </a:lnTo>
                  <a:lnTo>
                    <a:pt x="104205" y="166199"/>
                  </a:lnTo>
                  <a:lnTo>
                    <a:pt x="77933" y="201357"/>
                  </a:lnTo>
                  <a:lnTo>
                    <a:pt x="55074" y="239012"/>
                  </a:lnTo>
                  <a:lnTo>
                    <a:pt x="35858" y="278934"/>
                  </a:lnTo>
                  <a:lnTo>
                    <a:pt x="20513" y="320894"/>
                  </a:lnTo>
                  <a:lnTo>
                    <a:pt x="9269" y="364661"/>
                  </a:lnTo>
                  <a:lnTo>
                    <a:pt x="2355" y="410006"/>
                  </a:lnTo>
                  <a:lnTo>
                    <a:pt x="0" y="456700"/>
                  </a:lnTo>
                  <a:lnTo>
                    <a:pt x="2355" y="503360"/>
                  </a:lnTo>
                  <a:lnTo>
                    <a:pt x="9269" y="548676"/>
                  </a:lnTo>
                  <a:lnTo>
                    <a:pt x="20513" y="592419"/>
                  </a:lnTo>
                  <a:lnTo>
                    <a:pt x="35858" y="634359"/>
                  </a:lnTo>
                  <a:lnTo>
                    <a:pt x="55074" y="674265"/>
                  </a:lnTo>
                  <a:lnTo>
                    <a:pt x="77933" y="711907"/>
                  </a:lnTo>
                  <a:lnTo>
                    <a:pt x="104205" y="747056"/>
                  </a:lnTo>
                  <a:lnTo>
                    <a:pt x="133662" y="779482"/>
                  </a:lnTo>
                  <a:lnTo>
                    <a:pt x="166075" y="808954"/>
                  </a:lnTo>
                  <a:lnTo>
                    <a:pt x="201214" y="835243"/>
                  </a:lnTo>
                  <a:lnTo>
                    <a:pt x="238850" y="858118"/>
                  </a:lnTo>
                  <a:lnTo>
                    <a:pt x="278756" y="877350"/>
                  </a:lnTo>
                  <a:lnTo>
                    <a:pt x="320700" y="892709"/>
                  </a:lnTo>
                  <a:lnTo>
                    <a:pt x="364456" y="903964"/>
                  </a:lnTo>
                  <a:lnTo>
                    <a:pt x="409793" y="910886"/>
                  </a:lnTo>
                  <a:lnTo>
                    <a:pt x="456482" y="913244"/>
                  </a:lnTo>
                  <a:lnTo>
                    <a:pt x="503171" y="910886"/>
                  </a:lnTo>
                  <a:lnTo>
                    <a:pt x="548508" y="903964"/>
                  </a:lnTo>
                  <a:lnTo>
                    <a:pt x="592264" y="892709"/>
                  </a:lnTo>
                  <a:lnTo>
                    <a:pt x="634208" y="877350"/>
                  </a:lnTo>
                  <a:lnTo>
                    <a:pt x="674114" y="858118"/>
                  </a:lnTo>
                  <a:lnTo>
                    <a:pt x="711750" y="835243"/>
                  </a:lnTo>
                  <a:lnTo>
                    <a:pt x="746889" y="808954"/>
                  </a:lnTo>
                  <a:lnTo>
                    <a:pt x="779302" y="779482"/>
                  </a:lnTo>
                  <a:lnTo>
                    <a:pt x="808759" y="747056"/>
                  </a:lnTo>
                  <a:lnTo>
                    <a:pt x="835031" y="711907"/>
                  </a:lnTo>
                  <a:lnTo>
                    <a:pt x="857890" y="674265"/>
                  </a:lnTo>
                  <a:lnTo>
                    <a:pt x="877106" y="634359"/>
                  </a:lnTo>
                  <a:lnTo>
                    <a:pt x="892451" y="592419"/>
                  </a:lnTo>
                  <a:lnTo>
                    <a:pt x="903695" y="548676"/>
                  </a:lnTo>
                  <a:lnTo>
                    <a:pt x="910609" y="503360"/>
                  </a:lnTo>
                  <a:lnTo>
                    <a:pt x="912964" y="456700"/>
                  </a:lnTo>
                  <a:lnTo>
                    <a:pt x="910609" y="410006"/>
                  </a:lnTo>
                  <a:lnTo>
                    <a:pt x="903695" y="364661"/>
                  </a:lnTo>
                  <a:lnTo>
                    <a:pt x="892451" y="320894"/>
                  </a:lnTo>
                  <a:lnTo>
                    <a:pt x="877106" y="278934"/>
                  </a:lnTo>
                  <a:lnTo>
                    <a:pt x="857890" y="239012"/>
                  </a:lnTo>
                  <a:lnTo>
                    <a:pt x="835031" y="201357"/>
                  </a:lnTo>
                  <a:lnTo>
                    <a:pt x="808759" y="166199"/>
                  </a:lnTo>
                  <a:lnTo>
                    <a:pt x="779302" y="133766"/>
                  </a:lnTo>
                  <a:lnTo>
                    <a:pt x="746889" y="104290"/>
                  </a:lnTo>
                  <a:lnTo>
                    <a:pt x="711750" y="77998"/>
                  </a:lnTo>
                  <a:lnTo>
                    <a:pt x="674114" y="55122"/>
                  </a:lnTo>
                  <a:lnTo>
                    <a:pt x="634208" y="35890"/>
                  </a:lnTo>
                  <a:lnTo>
                    <a:pt x="592264" y="20532"/>
                  </a:lnTo>
                  <a:lnTo>
                    <a:pt x="548508" y="9278"/>
                  </a:lnTo>
                  <a:lnTo>
                    <a:pt x="503171" y="2357"/>
                  </a:lnTo>
                  <a:lnTo>
                    <a:pt x="456482" y="0"/>
                  </a:lnTo>
                  <a:close/>
                </a:path>
              </a:pathLst>
            </a:custGeom>
            <a:solidFill>
              <a:srgbClr val="F1DCDA"/>
            </a:solidFill>
          </p:spPr>
          <p:txBody>
            <a:bodyPr wrap="square" lIns="0" tIns="0" rIns="0" bIns="0" rtlCol="0"/>
            <a:lstStyle/>
            <a:p>
              <a:endParaRPr/>
            </a:p>
          </p:txBody>
        </p:sp>
        <p:sp>
          <p:nvSpPr>
            <p:cNvPr id="37" name="object 37"/>
            <p:cNvSpPr/>
            <p:nvPr/>
          </p:nvSpPr>
          <p:spPr>
            <a:xfrm>
              <a:off x="7641478" y="3361035"/>
              <a:ext cx="913130" cy="913765"/>
            </a:xfrm>
            <a:custGeom>
              <a:avLst/>
              <a:gdLst/>
              <a:ahLst/>
              <a:cxnLst/>
              <a:rect l="l" t="t" r="r" b="b"/>
              <a:pathLst>
                <a:path w="913129" h="913764">
                  <a:moveTo>
                    <a:pt x="0" y="456700"/>
                  </a:moveTo>
                  <a:lnTo>
                    <a:pt x="2355" y="410006"/>
                  </a:lnTo>
                  <a:lnTo>
                    <a:pt x="9269" y="364661"/>
                  </a:lnTo>
                  <a:lnTo>
                    <a:pt x="20513" y="320894"/>
                  </a:lnTo>
                  <a:lnTo>
                    <a:pt x="35858" y="278934"/>
                  </a:lnTo>
                  <a:lnTo>
                    <a:pt x="55074" y="239012"/>
                  </a:lnTo>
                  <a:lnTo>
                    <a:pt x="77933" y="201357"/>
                  </a:lnTo>
                  <a:lnTo>
                    <a:pt x="104205" y="166199"/>
                  </a:lnTo>
                  <a:lnTo>
                    <a:pt x="133662" y="133766"/>
                  </a:lnTo>
                  <a:lnTo>
                    <a:pt x="166075" y="104290"/>
                  </a:lnTo>
                  <a:lnTo>
                    <a:pt x="201214" y="77998"/>
                  </a:lnTo>
                  <a:lnTo>
                    <a:pt x="238850" y="55122"/>
                  </a:lnTo>
                  <a:lnTo>
                    <a:pt x="278756" y="35890"/>
                  </a:lnTo>
                  <a:lnTo>
                    <a:pt x="320700" y="20532"/>
                  </a:lnTo>
                  <a:lnTo>
                    <a:pt x="364456" y="9278"/>
                  </a:lnTo>
                  <a:lnTo>
                    <a:pt x="409793" y="2357"/>
                  </a:lnTo>
                  <a:lnTo>
                    <a:pt x="456482" y="0"/>
                  </a:lnTo>
                  <a:lnTo>
                    <a:pt x="503171" y="2357"/>
                  </a:lnTo>
                  <a:lnTo>
                    <a:pt x="548508" y="9278"/>
                  </a:lnTo>
                  <a:lnTo>
                    <a:pt x="592264" y="20532"/>
                  </a:lnTo>
                  <a:lnTo>
                    <a:pt x="634208" y="35890"/>
                  </a:lnTo>
                  <a:lnTo>
                    <a:pt x="674114" y="55122"/>
                  </a:lnTo>
                  <a:lnTo>
                    <a:pt x="711750" y="77998"/>
                  </a:lnTo>
                  <a:lnTo>
                    <a:pt x="746889" y="104290"/>
                  </a:lnTo>
                  <a:lnTo>
                    <a:pt x="779302" y="133766"/>
                  </a:lnTo>
                  <a:lnTo>
                    <a:pt x="808759" y="166199"/>
                  </a:lnTo>
                  <a:lnTo>
                    <a:pt x="835031" y="201357"/>
                  </a:lnTo>
                  <a:lnTo>
                    <a:pt x="857890" y="239012"/>
                  </a:lnTo>
                  <a:lnTo>
                    <a:pt x="877106" y="278934"/>
                  </a:lnTo>
                  <a:lnTo>
                    <a:pt x="892451" y="320894"/>
                  </a:lnTo>
                  <a:lnTo>
                    <a:pt x="903695" y="364661"/>
                  </a:lnTo>
                  <a:lnTo>
                    <a:pt x="910609" y="410006"/>
                  </a:lnTo>
                  <a:lnTo>
                    <a:pt x="912964" y="456700"/>
                  </a:lnTo>
                  <a:lnTo>
                    <a:pt x="910609" y="503360"/>
                  </a:lnTo>
                  <a:lnTo>
                    <a:pt x="903695" y="548676"/>
                  </a:lnTo>
                  <a:lnTo>
                    <a:pt x="892451" y="592419"/>
                  </a:lnTo>
                  <a:lnTo>
                    <a:pt x="877106" y="634359"/>
                  </a:lnTo>
                  <a:lnTo>
                    <a:pt x="857890" y="674265"/>
                  </a:lnTo>
                  <a:lnTo>
                    <a:pt x="835031" y="711907"/>
                  </a:lnTo>
                  <a:lnTo>
                    <a:pt x="808759" y="747056"/>
                  </a:lnTo>
                  <a:lnTo>
                    <a:pt x="779302" y="779482"/>
                  </a:lnTo>
                  <a:lnTo>
                    <a:pt x="746889" y="808954"/>
                  </a:lnTo>
                  <a:lnTo>
                    <a:pt x="711750" y="835243"/>
                  </a:lnTo>
                  <a:lnTo>
                    <a:pt x="674114" y="858118"/>
                  </a:lnTo>
                  <a:lnTo>
                    <a:pt x="634208" y="877350"/>
                  </a:lnTo>
                  <a:lnTo>
                    <a:pt x="592264" y="892709"/>
                  </a:lnTo>
                  <a:lnTo>
                    <a:pt x="548508" y="903964"/>
                  </a:lnTo>
                  <a:lnTo>
                    <a:pt x="503171" y="910886"/>
                  </a:lnTo>
                  <a:lnTo>
                    <a:pt x="456482" y="913244"/>
                  </a:lnTo>
                  <a:lnTo>
                    <a:pt x="409793" y="910886"/>
                  </a:lnTo>
                  <a:lnTo>
                    <a:pt x="364456" y="903964"/>
                  </a:lnTo>
                  <a:lnTo>
                    <a:pt x="320700" y="892709"/>
                  </a:lnTo>
                  <a:lnTo>
                    <a:pt x="278756" y="877350"/>
                  </a:lnTo>
                  <a:lnTo>
                    <a:pt x="238850" y="858118"/>
                  </a:lnTo>
                  <a:lnTo>
                    <a:pt x="201214" y="835243"/>
                  </a:lnTo>
                  <a:lnTo>
                    <a:pt x="166075" y="808954"/>
                  </a:lnTo>
                  <a:lnTo>
                    <a:pt x="133662" y="779482"/>
                  </a:lnTo>
                  <a:lnTo>
                    <a:pt x="104205" y="747056"/>
                  </a:lnTo>
                  <a:lnTo>
                    <a:pt x="77933" y="711907"/>
                  </a:lnTo>
                  <a:lnTo>
                    <a:pt x="55074" y="674265"/>
                  </a:lnTo>
                  <a:lnTo>
                    <a:pt x="35858" y="634359"/>
                  </a:lnTo>
                  <a:lnTo>
                    <a:pt x="20513" y="592419"/>
                  </a:lnTo>
                  <a:lnTo>
                    <a:pt x="9269" y="548676"/>
                  </a:lnTo>
                  <a:lnTo>
                    <a:pt x="2355" y="503360"/>
                  </a:lnTo>
                  <a:lnTo>
                    <a:pt x="0" y="456700"/>
                  </a:lnTo>
                  <a:close/>
                </a:path>
              </a:pathLst>
            </a:custGeom>
            <a:ln w="14675">
              <a:solidFill>
                <a:srgbClr val="000000"/>
              </a:solidFill>
            </a:ln>
          </p:spPr>
          <p:txBody>
            <a:bodyPr wrap="square" lIns="0" tIns="0" rIns="0" bIns="0" rtlCol="0"/>
            <a:lstStyle/>
            <a:p>
              <a:endParaRPr/>
            </a:p>
          </p:txBody>
        </p:sp>
      </p:grpSp>
      <p:sp>
        <p:nvSpPr>
          <p:cNvPr id="38" name="object 38"/>
          <p:cNvSpPr txBox="1"/>
          <p:nvPr/>
        </p:nvSpPr>
        <p:spPr>
          <a:xfrm>
            <a:off x="7840095" y="3673836"/>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9" name="object 39"/>
          <p:cNvGrpSpPr/>
          <p:nvPr/>
        </p:nvGrpSpPr>
        <p:grpSpPr>
          <a:xfrm>
            <a:off x="5820264" y="2445701"/>
            <a:ext cx="2331720" cy="1374775"/>
            <a:chOff x="5820264" y="2445701"/>
            <a:chExt cx="2331720" cy="1374775"/>
          </a:xfrm>
        </p:grpSpPr>
        <p:sp>
          <p:nvSpPr>
            <p:cNvPr id="40" name="object 40"/>
            <p:cNvSpPr/>
            <p:nvPr/>
          </p:nvSpPr>
          <p:spPr>
            <a:xfrm>
              <a:off x="6768820" y="2448025"/>
              <a:ext cx="664845" cy="819150"/>
            </a:xfrm>
            <a:custGeom>
              <a:avLst/>
              <a:gdLst/>
              <a:ahLst/>
              <a:cxnLst/>
              <a:rect l="l" t="t" r="r" b="b"/>
              <a:pathLst>
                <a:path w="664845" h="819150">
                  <a:moveTo>
                    <a:pt x="664276" y="0"/>
                  </a:moveTo>
                  <a:lnTo>
                    <a:pt x="664276" y="208000"/>
                  </a:lnTo>
                  <a:lnTo>
                    <a:pt x="0" y="208000"/>
                  </a:lnTo>
                  <a:lnTo>
                    <a:pt x="0" y="818695"/>
                  </a:lnTo>
                </a:path>
              </a:pathLst>
            </a:custGeom>
            <a:ln w="4649">
              <a:solidFill>
                <a:srgbClr val="000000"/>
              </a:solidFill>
            </a:ln>
          </p:spPr>
          <p:txBody>
            <a:bodyPr wrap="square" lIns="0" tIns="0" rIns="0" bIns="0" rtlCol="0"/>
            <a:lstStyle/>
            <a:p>
              <a:endParaRPr/>
            </a:p>
          </p:txBody>
        </p:sp>
        <p:sp>
          <p:nvSpPr>
            <p:cNvPr id="41" name="object 41"/>
            <p:cNvSpPr/>
            <p:nvPr/>
          </p:nvSpPr>
          <p:spPr>
            <a:xfrm>
              <a:off x="6715012" y="3253219"/>
              <a:ext cx="107950" cy="107950"/>
            </a:xfrm>
            <a:custGeom>
              <a:avLst/>
              <a:gdLst/>
              <a:ahLst/>
              <a:cxnLst/>
              <a:rect l="l" t="t" r="r" b="b"/>
              <a:pathLst>
                <a:path w="107950" h="107950">
                  <a:moveTo>
                    <a:pt x="107810" y="0"/>
                  </a:moveTo>
                  <a:lnTo>
                    <a:pt x="0" y="0"/>
                  </a:lnTo>
                  <a:lnTo>
                    <a:pt x="53807" y="107815"/>
                  </a:lnTo>
                  <a:lnTo>
                    <a:pt x="107810" y="0"/>
                  </a:lnTo>
                  <a:close/>
                </a:path>
              </a:pathLst>
            </a:custGeom>
            <a:solidFill>
              <a:srgbClr val="000000"/>
            </a:solidFill>
          </p:spPr>
          <p:txBody>
            <a:bodyPr wrap="square" lIns="0" tIns="0" rIns="0" bIns="0" rtlCol="0"/>
            <a:lstStyle/>
            <a:p>
              <a:endParaRPr/>
            </a:p>
          </p:txBody>
        </p:sp>
        <p:sp>
          <p:nvSpPr>
            <p:cNvPr id="42" name="object 42"/>
            <p:cNvSpPr/>
            <p:nvPr/>
          </p:nvSpPr>
          <p:spPr>
            <a:xfrm>
              <a:off x="7433097" y="2448025"/>
              <a:ext cx="665480" cy="819150"/>
            </a:xfrm>
            <a:custGeom>
              <a:avLst/>
              <a:gdLst/>
              <a:ahLst/>
              <a:cxnLst/>
              <a:rect l="l" t="t" r="r" b="b"/>
              <a:pathLst>
                <a:path w="665479" h="819150">
                  <a:moveTo>
                    <a:pt x="0" y="0"/>
                  </a:moveTo>
                  <a:lnTo>
                    <a:pt x="0" y="208000"/>
                  </a:lnTo>
                  <a:lnTo>
                    <a:pt x="664863" y="208000"/>
                  </a:lnTo>
                  <a:lnTo>
                    <a:pt x="664863" y="818695"/>
                  </a:lnTo>
                </a:path>
              </a:pathLst>
            </a:custGeom>
            <a:ln w="4649">
              <a:solidFill>
                <a:srgbClr val="000000"/>
              </a:solidFill>
            </a:ln>
          </p:spPr>
          <p:txBody>
            <a:bodyPr wrap="square" lIns="0" tIns="0" rIns="0" bIns="0" rtlCol="0"/>
            <a:lstStyle/>
            <a:p>
              <a:endParaRPr/>
            </a:p>
          </p:txBody>
        </p:sp>
        <p:sp>
          <p:nvSpPr>
            <p:cNvPr id="43" name="object 43"/>
            <p:cNvSpPr/>
            <p:nvPr/>
          </p:nvSpPr>
          <p:spPr>
            <a:xfrm>
              <a:off x="8043958" y="3253219"/>
              <a:ext cx="108585" cy="107950"/>
            </a:xfrm>
            <a:custGeom>
              <a:avLst/>
              <a:gdLst/>
              <a:ahLst/>
              <a:cxnLst/>
              <a:rect l="l" t="t" r="r" b="b"/>
              <a:pathLst>
                <a:path w="108584" h="107950">
                  <a:moveTo>
                    <a:pt x="108006" y="0"/>
                  </a:moveTo>
                  <a:lnTo>
                    <a:pt x="0" y="0"/>
                  </a:lnTo>
                  <a:lnTo>
                    <a:pt x="54003" y="107815"/>
                  </a:lnTo>
                  <a:lnTo>
                    <a:pt x="108006" y="0"/>
                  </a:lnTo>
                  <a:close/>
                </a:path>
              </a:pathLst>
            </a:custGeom>
            <a:solidFill>
              <a:srgbClr val="000000"/>
            </a:solidFill>
          </p:spPr>
          <p:txBody>
            <a:bodyPr wrap="square" lIns="0" tIns="0" rIns="0" bIns="0" rtlCol="0"/>
            <a:lstStyle/>
            <a:p>
              <a:endParaRPr/>
            </a:p>
          </p:txBody>
        </p:sp>
        <p:sp>
          <p:nvSpPr>
            <p:cNvPr id="44" name="object 44"/>
            <p:cNvSpPr/>
            <p:nvPr/>
          </p:nvSpPr>
          <p:spPr>
            <a:xfrm>
              <a:off x="5820264" y="3817735"/>
              <a:ext cx="492125" cy="0"/>
            </a:xfrm>
            <a:custGeom>
              <a:avLst/>
              <a:gdLst/>
              <a:ahLst/>
              <a:cxnLst/>
              <a:rect l="l" t="t" r="r" b="b"/>
              <a:pathLst>
                <a:path w="492125">
                  <a:moveTo>
                    <a:pt x="0" y="0"/>
                  </a:moveTo>
                  <a:lnTo>
                    <a:pt x="492073" y="0"/>
                  </a:lnTo>
                </a:path>
              </a:pathLst>
            </a:custGeom>
            <a:ln w="4649">
              <a:solidFill>
                <a:srgbClr val="000000"/>
              </a:solidFill>
            </a:ln>
          </p:spPr>
          <p:txBody>
            <a:bodyPr wrap="square" lIns="0" tIns="0" rIns="0" bIns="0" rtlCol="0"/>
            <a:lstStyle/>
            <a:p>
              <a:endParaRPr/>
            </a:p>
          </p:txBody>
        </p:sp>
      </p:grpSp>
      <p:grpSp>
        <p:nvGrpSpPr>
          <p:cNvPr id="45" name="object 45"/>
          <p:cNvGrpSpPr/>
          <p:nvPr/>
        </p:nvGrpSpPr>
        <p:grpSpPr>
          <a:xfrm>
            <a:off x="4229110" y="3763729"/>
            <a:ext cx="492125" cy="108585"/>
            <a:chOff x="4229110" y="3763729"/>
            <a:chExt cx="492125" cy="108585"/>
          </a:xfrm>
        </p:grpSpPr>
        <p:sp>
          <p:nvSpPr>
            <p:cNvPr id="46" name="object 46"/>
            <p:cNvSpPr/>
            <p:nvPr/>
          </p:nvSpPr>
          <p:spPr>
            <a:xfrm>
              <a:off x="4323420" y="3817735"/>
              <a:ext cx="398145" cy="0"/>
            </a:xfrm>
            <a:custGeom>
              <a:avLst/>
              <a:gdLst/>
              <a:ahLst/>
              <a:cxnLst/>
              <a:rect l="l" t="t" r="r" b="b"/>
              <a:pathLst>
                <a:path w="398145">
                  <a:moveTo>
                    <a:pt x="0" y="0"/>
                  </a:moveTo>
                  <a:lnTo>
                    <a:pt x="397783" y="0"/>
                  </a:lnTo>
                </a:path>
              </a:pathLst>
            </a:custGeom>
            <a:ln w="4649">
              <a:solidFill>
                <a:srgbClr val="000000"/>
              </a:solidFill>
            </a:ln>
          </p:spPr>
          <p:txBody>
            <a:bodyPr wrap="square" lIns="0" tIns="0" rIns="0" bIns="0" rtlCol="0"/>
            <a:lstStyle/>
            <a:p>
              <a:endParaRPr/>
            </a:p>
          </p:txBody>
        </p:sp>
        <p:sp>
          <p:nvSpPr>
            <p:cNvPr id="47" name="object 47"/>
            <p:cNvSpPr/>
            <p:nvPr/>
          </p:nvSpPr>
          <p:spPr>
            <a:xfrm>
              <a:off x="4229110" y="3763729"/>
              <a:ext cx="107950" cy="108585"/>
            </a:xfrm>
            <a:custGeom>
              <a:avLst/>
              <a:gdLst/>
              <a:ahLst/>
              <a:cxnLst/>
              <a:rect l="l" t="t" r="r" b="b"/>
              <a:pathLst>
                <a:path w="107950" h="108585">
                  <a:moveTo>
                    <a:pt x="107810" y="0"/>
                  </a:moveTo>
                  <a:lnTo>
                    <a:pt x="0" y="54005"/>
                  </a:lnTo>
                  <a:lnTo>
                    <a:pt x="107810" y="108011"/>
                  </a:lnTo>
                  <a:lnTo>
                    <a:pt x="107810" y="0"/>
                  </a:lnTo>
                  <a:close/>
                </a:path>
              </a:pathLst>
            </a:custGeom>
            <a:solidFill>
              <a:srgbClr val="000000"/>
            </a:solidFill>
          </p:spPr>
          <p:txBody>
            <a:bodyPr wrap="square" lIns="0" tIns="0" rIns="0" bIns="0" rtlCol="0"/>
            <a:lstStyle/>
            <a:p>
              <a:endParaRPr/>
            </a:p>
          </p:txBody>
        </p:sp>
      </p:grpSp>
      <p:sp>
        <p:nvSpPr>
          <p:cNvPr id="48" name="object 48"/>
          <p:cNvSpPr txBox="1"/>
          <p:nvPr/>
        </p:nvSpPr>
        <p:spPr>
          <a:xfrm>
            <a:off x="4706546" y="3690860"/>
            <a:ext cx="112839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9" name="object 49"/>
          <p:cNvPicPr/>
          <p:nvPr/>
        </p:nvPicPr>
        <p:blipFill>
          <a:blip r:embed="rId4" cstate="print"/>
          <a:stretch>
            <a:fillRect/>
          </a:stretch>
        </p:blipFill>
        <p:spPr>
          <a:xfrm>
            <a:off x="3011556" y="4677424"/>
            <a:ext cx="221862" cy="221853"/>
          </a:xfrm>
          <a:prstGeom prst="rect">
            <a:avLst/>
          </a:prstGeom>
        </p:spPr>
      </p:pic>
      <p:sp>
        <p:nvSpPr>
          <p:cNvPr id="50" name="object 50"/>
          <p:cNvSpPr txBox="1"/>
          <p:nvPr/>
        </p:nvSpPr>
        <p:spPr>
          <a:xfrm>
            <a:off x="3086943" y="4697597"/>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1" name="object 51"/>
          <p:cNvSpPr txBox="1"/>
          <p:nvPr/>
        </p:nvSpPr>
        <p:spPr>
          <a:xfrm>
            <a:off x="3011556" y="5187438"/>
            <a:ext cx="1217930" cy="913765"/>
          </a:xfrm>
          <a:prstGeom prst="rect">
            <a:avLst/>
          </a:prstGeom>
          <a:solidFill>
            <a:srgbClr val="F1F1F1"/>
          </a:solidFill>
          <a:ln w="14675">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0"/>
              </a:spcBef>
            </a:pPr>
            <a:r>
              <a:rPr sz="1500" spc="-10">
                <a:latin typeface="Calibri"/>
                <a:cs typeface="Calibri"/>
              </a:rPr>
              <a:t>Hypervisor</a:t>
            </a:r>
            <a:endParaRPr sz="1500">
              <a:latin typeface="Calibri"/>
              <a:cs typeface="Calibri"/>
            </a:endParaRPr>
          </a:p>
        </p:txBody>
      </p:sp>
      <p:sp>
        <p:nvSpPr>
          <p:cNvPr id="52" name="object 52"/>
          <p:cNvSpPr/>
          <p:nvPr/>
        </p:nvSpPr>
        <p:spPr>
          <a:xfrm>
            <a:off x="3398519" y="4455550"/>
            <a:ext cx="443865" cy="543560"/>
          </a:xfrm>
          <a:custGeom>
            <a:avLst/>
            <a:gdLst/>
            <a:ahLst/>
            <a:cxnLst/>
            <a:rect l="l" t="t" r="r" b="b"/>
            <a:pathLst>
              <a:path w="443864" h="543560">
                <a:moveTo>
                  <a:pt x="221686" y="0"/>
                </a:moveTo>
                <a:lnTo>
                  <a:pt x="443568" y="221873"/>
                </a:lnTo>
                <a:lnTo>
                  <a:pt x="332627" y="221873"/>
                </a:lnTo>
                <a:lnTo>
                  <a:pt x="332627" y="543031"/>
                </a:lnTo>
                <a:lnTo>
                  <a:pt x="110941" y="543031"/>
                </a:lnTo>
                <a:lnTo>
                  <a:pt x="110941" y="221873"/>
                </a:lnTo>
                <a:lnTo>
                  <a:pt x="0" y="221873"/>
                </a:lnTo>
                <a:lnTo>
                  <a:pt x="221686" y="0"/>
                </a:lnTo>
                <a:close/>
              </a:path>
            </a:pathLst>
          </a:custGeom>
          <a:ln w="14675">
            <a:solidFill>
              <a:srgbClr val="000000"/>
            </a:solidFill>
          </a:ln>
        </p:spPr>
        <p:txBody>
          <a:bodyPr wrap="square" lIns="0" tIns="0" rIns="0" bIns="0" rtlCol="0"/>
          <a:lstStyle/>
          <a:p>
            <a:endParaRPr/>
          </a:p>
        </p:txBody>
      </p:sp>
      <p:sp>
        <p:nvSpPr>
          <p:cNvPr id="53" name="object 53"/>
          <p:cNvSpPr txBox="1"/>
          <p:nvPr/>
        </p:nvSpPr>
        <p:spPr>
          <a:xfrm>
            <a:off x="1712898" y="4647211"/>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4" name="object 54"/>
          <p:cNvPicPr/>
          <p:nvPr/>
        </p:nvPicPr>
        <p:blipFill>
          <a:blip r:embed="rId5" cstate="print"/>
          <a:stretch>
            <a:fillRect/>
          </a:stretch>
        </p:blipFill>
        <p:spPr>
          <a:xfrm>
            <a:off x="4007228" y="2793583"/>
            <a:ext cx="221882" cy="221893"/>
          </a:xfrm>
          <a:prstGeom prst="rect">
            <a:avLst/>
          </a:prstGeom>
        </p:spPr>
      </p:pic>
      <p:sp>
        <p:nvSpPr>
          <p:cNvPr id="55" name="object 55"/>
          <p:cNvSpPr txBox="1"/>
          <p:nvPr/>
        </p:nvSpPr>
        <p:spPr>
          <a:xfrm>
            <a:off x="4083946" y="280739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6" name="object 56"/>
          <p:cNvSpPr txBox="1"/>
          <p:nvPr/>
        </p:nvSpPr>
        <p:spPr>
          <a:xfrm>
            <a:off x="4311306" y="2757500"/>
            <a:ext cx="1219835" cy="490855"/>
          </a:xfrm>
          <a:prstGeom prst="rect">
            <a:avLst/>
          </a:prstGeom>
        </p:spPr>
        <p:txBody>
          <a:bodyPr vert="horz" wrap="square" lIns="0" tIns="6350" rIns="0" bIns="0" rtlCol="0">
            <a:spAutoFit/>
          </a:bodyPr>
          <a:lstStyle/>
          <a:p>
            <a:pPr marL="12700" marR="5080">
              <a:lnSpc>
                <a:spcPct val="103099"/>
              </a:lnSpc>
              <a:spcBef>
                <a:spcPts val="50"/>
              </a:spcBef>
            </a:pPr>
            <a:r>
              <a:rPr sz="1500" i="1" spc="-10">
                <a:solidFill>
                  <a:srgbClr val="585858"/>
                </a:solidFill>
                <a:latin typeface="Calibri"/>
                <a:cs typeface="Calibri"/>
              </a:rPr>
              <a:t>Measurements collected</a:t>
            </a:r>
            <a:endParaRPr sz="1500">
              <a:latin typeface="Calibri"/>
              <a:cs typeface="Calibri"/>
            </a:endParaRPr>
          </a:p>
        </p:txBody>
      </p:sp>
      <p:pic>
        <p:nvPicPr>
          <p:cNvPr id="57" name="object 57"/>
          <p:cNvPicPr/>
          <p:nvPr/>
        </p:nvPicPr>
        <p:blipFill>
          <a:blip r:embed="rId6" cstate="print"/>
          <a:stretch>
            <a:fillRect/>
          </a:stretch>
        </p:blipFill>
        <p:spPr>
          <a:xfrm>
            <a:off x="4174911" y="1349518"/>
            <a:ext cx="221882" cy="221697"/>
          </a:xfrm>
          <a:prstGeom prst="rect">
            <a:avLst/>
          </a:prstGeom>
        </p:spPr>
      </p:pic>
      <p:sp>
        <p:nvSpPr>
          <p:cNvPr id="58" name="object 58"/>
          <p:cNvSpPr txBox="1"/>
          <p:nvPr/>
        </p:nvSpPr>
        <p:spPr>
          <a:xfrm>
            <a:off x="4252216" y="135902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9" name="object 59"/>
          <p:cNvPicPr/>
          <p:nvPr/>
        </p:nvPicPr>
        <p:blipFill>
          <a:blip r:embed="rId7" cstate="print"/>
          <a:stretch>
            <a:fillRect/>
          </a:stretch>
        </p:blipFill>
        <p:spPr>
          <a:xfrm>
            <a:off x="8750693" y="3706789"/>
            <a:ext cx="221882" cy="221893"/>
          </a:xfrm>
          <a:prstGeom prst="rect">
            <a:avLst/>
          </a:prstGeom>
        </p:spPr>
      </p:pic>
      <p:sp>
        <p:nvSpPr>
          <p:cNvPr id="60" name="object 60"/>
          <p:cNvSpPr txBox="1"/>
          <p:nvPr/>
        </p:nvSpPr>
        <p:spPr>
          <a:xfrm>
            <a:off x="8834651" y="372314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1" name="object 61"/>
          <p:cNvSpPr txBox="1"/>
          <p:nvPr/>
        </p:nvSpPr>
        <p:spPr>
          <a:xfrm>
            <a:off x="9040880" y="3673836"/>
            <a:ext cx="1668145" cy="490220"/>
          </a:xfrm>
          <a:prstGeom prst="rect">
            <a:avLst/>
          </a:prstGeom>
        </p:spPr>
        <p:txBody>
          <a:bodyPr vert="horz" wrap="square" lIns="0" tIns="6350" rIns="0" bIns="0" rtlCol="0">
            <a:spAutoFit/>
          </a:bodyPr>
          <a:lstStyle/>
          <a:p>
            <a:pPr marL="12700" marR="5080">
              <a:lnSpc>
                <a:spcPct val="1028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2" name="object 62"/>
          <p:cNvPicPr/>
          <p:nvPr/>
        </p:nvPicPr>
        <p:blipFill>
          <a:blip r:embed="rId8" cstate="print"/>
          <a:stretch>
            <a:fillRect/>
          </a:stretch>
        </p:blipFill>
        <p:spPr>
          <a:xfrm>
            <a:off x="4479950" y="4052347"/>
            <a:ext cx="221882" cy="221932"/>
          </a:xfrm>
          <a:prstGeom prst="rect">
            <a:avLst/>
          </a:prstGeom>
        </p:spPr>
      </p:pic>
      <p:sp>
        <p:nvSpPr>
          <p:cNvPr id="63" name="object 63"/>
          <p:cNvSpPr txBox="1"/>
          <p:nvPr/>
        </p:nvSpPr>
        <p:spPr>
          <a:xfrm>
            <a:off x="4557255" y="406997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4" name="object 64"/>
          <p:cNvSpPr txBox="1"/>
          <p:nvPr/>
        </p:nvSpPr>
        <p:spPr>
          <a:xfrm>
            <a:off x="4793617" y="4020080"/>
            <a:ext cx="1521460" cy="4908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5" name="object 65"/>
          <p:cNvSpPr txBox="1"/>
          <p:nvPr/>
        </p:nvSpPr>
        <p:spPr>
          <a:xfrm>
            <a:off x="6724268" y="5277358"/>
            <a:ext cx="4558030" cy="848994"/>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Attestation</a:t>
            </a:r>
            <a:r>
              <a:rPr sz="1800" spc="-40">
                <a:latin typeface="Arial"/>
                <a:cs typeface="Arial"/>
              </a:rPr>
              <a:t> </a:t>
            </a:r>
            <a:r>
              <a:rPr sz="1800">
                <a:latin typeface="Arial"/>
                <a:cs typeface="Arial"/>
              </a:rPr>
              <a:t>delays</a:t>
            </a:r>
            <a:r>
              <a:rPr sz="1800" spc="10">
                <a:latin typeface="Arial"/>
                <a:cs typeface="Arial"/>
              </a:rPr>
              <a:t> </a:t>
            </a:r>
            <a:r>
              <a:rPr sz="1800">
                <a:latin typeface="Arial"/>
                <a:cs typeface="Arial"/>
              </a:rPr>
              <a:t>and</a:t>
            </a:r>
            <a:r>
              <a:rPr sz="1800" spc="-25">
                <a:latin typeface="Arial"/>
                <a:cs typeface="Arial"/>
              </a:rPr>
              <a:t> </a:t>
            </a:r>
            <a:r>
              <a:rPr sz="1800">
                <a:latin typeface="Arial"/>
                <a:cs typeface="Arial"/>
              </a:rPr>
              <a:t>delegates</a:t>
            </a:r>
            <a:r>
              <a:rPr sz="1800" spc="-15">
                <a:latin typeface="Arial"/>
                <a:cs typeface="Arial"/>
              </a:rPr>
              <a:t> </a:t>
            </a:r>
            <a:r>
              <a:rPr sz="1800">
                <a:latin typeface="Arial"/>
                <a:cs typeface="Arial"/>
              </a:rPr>
              <a:t>the</a:t>
            </a:r>
            <a:r>
              <a:rPr sz="1800" spc="-30">
                <a:latin typeface="Arial"/>
                <a:cs typeface="Arial"/>
              </a:rPr>
              <a:t> </a:t>
            </a:r>
            <a:r>
              <a:rPr sz="1800" spc="-10">
                <a:latin typeface="Arial"/>
                <a:cs typeface="Arial"/>
              </a:rPr>
              <a:t>security </a:t>
            </a:r>
            <a:r>
              <a:rPr sz="1800">
                <a:latin typeface="Arial"/>
                <a:cs typeface="Arial"/>
              </a:rPr>
              <a:t>decision</a:t>
            </a:r>
            <a:r>
              <a:rPr sz="1800" spc="-15">
                <a:latin typeface="Arial"/>
                <a:cs typeface="Arial"/>
              </a:rPr>
              <a:t> </a:t>
            </a:r>
            <a:r>
              <a:rPr sz="1800">
                <a:latin typeface="Arial"/>
                <a:cs typeface="Arial"/>
              </a:rPr>
              <a:t>of</a:t>
            </a:r>
            <a:r>
              <a:rPr sz="1800" spc="-35">
                <a:latin typeface="Arial"/>
                <a:cs typeface="Arial"/>
              </a:rPr>
              <a:t> </a:t>
            </a:r>
            <a:r>
              <a:rPr sz="1800">
                <a:latin typeface="Arial"/>
                <a:cs typeface="Arial"/>
              </a:rPr>
              <a:t>whether</a:t>
            </a:r>
            <a:r>
              <a:rPr sz="1800" spc="20">
                <a:latin typeface="Arial"/>
                <a:cs typeface="Arial"/>
              </a:rPr>
              <a:t> </a:t>
            </a:r>
            <a:r>
              <a:rPr sz="1800">
                <a:latin typeface="Arial"/>
                <a:cs typeface="Arial"/>
              </a:rPr>
              <a:t>a</a:t>
            </a:r>
            <a:r>
              <a:rPr sz="1800" spc="-35">
                <a:latin typeface="Arial"/>
                <a:cs typeface="Arial"/>
              </a:rPr>
              <a:t> </a:t>
            </a:r>
            <a:r>
              <a:rPr sz="1800">
                <a:latin typeface="Arial"/>
                <a:cs typeface="Arial"/>
              </a:rPr>
              <a:t>guest</a:t>
            </a:r>
            <a:r>
              <a:rPr sz="1800" spc="-10">
                <a:latin typeface="Arial"/>
                <a:cs typeface="Arial"/>
              </a:rPr>
              <a:t> </a:t>
            </a:r>
            <a:r>
              <a:rPr sz="1800">
                <a:latin typeface="Arial"/>
                <a:cs typeface="Arial"/>
              </a:rPr>
              <a:t>is</a:t>
            </a:r>
            <a:r>
              <a:rPr sz="1800" spc="-35">
                <a:latin typeface="Arial"/>
                <a:cs typeface="Arial"/>
              </a:rPr>
              <a:t> </a:t>
            </a:r>
            <a:r>
              <a:rPr sz="1800">
                <a:latin typeface="Arial"/>
                <a:cs typeface="Arial"/>
              </a:rPr>
              <a:t>trustworthy</a:t>
            </a:r>
            <a:r>
              <a:rPr sz="1800" spc="10">
                <a:latin typeface="Arial"/>
                <a:cs typeface="Arial"/>
              </a:rPr>
              <a:t> </a:t>
            </a:r>
            <a:r>
              <a:rPr sz="1800" spc="-25">
                <a:latin typeface="Arial"/>
                <a:cs typeface="Arial"/>
              </a:rPr>
              <a:t>to </a:t>
            </a:r>
            <a:r>
              <a:rPr sz="1800">
                <a:latin typeface="Arial"/>
                <a:cs typeface="Arial"/>
              </a:rPr>
              <a:t>the</a:t>
            </a:r>
            <a:r>
              <a:rPr sz="1800" spc="-20">
                <a:latin typeface="Arial"/>
                <a:cs typeface="Arial"/>
              </a:rPr>
              <a:t> </a:t>
            </a:r>
            <a:r>
              <a:rPr sz="1800">
                <a:latin typeface="Arial"/>
                <a:cs typeface="Arial"/>
              </a:rPr>
              <a:t>guest</a:t>
            </a:r>
            <a:r>
              <a:rPr sz="1800" spc="-15">
                <a:latin typeface="Arial"/>
                <a:cs typeface="Arial"/>
              </a:rPr>
              <a:t> </a:t>
            </a:r>
            <a:r>
              <a:rPr sz="1800" spc="-10">
                <a:latin typeface="Arial"/>
                <a:cs typeface="Arial"/>
              </a:rPr>
              <a:t>owner.</a:t>
            </a:r>
            <a:endParaRPr sz="1800">
              <a:latin typeface="Arial"/>
              <a:cs typeface="Arial"/>
            </a:endParaRPr>
          </a:p>
        </p:txBody>
      </p:sp>
      <p:sp>
        <p:nvSpPr>
          <p:cNvPr id="66" name="TextBox 65">
            <a:extLst>
              <a:ext uri="{FF2B5EF4-FFF2-40B4-BE49-F238E27FC236}">
                <a16:creationId xmlns:a16="http://schemas.microsoft.com/office/drawing/2014/main" id="{C8F21A4E-72F6-1CAD-611B-E1AA1210044B}"/>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Remote Attestation</a:t>
            </a:r>
            <a:endParaRPr lang="en-US" sz="3200" spc="-50">
              <a:ln w="3175">
                <a:noFill/>
              </a:ln>
              <a:solidFill>
                <a:srgbClr val="000000"/>
              </a:solidFill>
              <a:latin typeface="Segoe UI Semibold"/>
              <a:cs typeface="Segoe UI"/>
            </a:endParaRPr>
          </a:p>
        </p:txBody>
      </p:sp>
      <p:pic>
        <p:nvPicPr>
          <p:cNvPr id="2" name="bg object 16">
            <a:extLst>
              <a:ext uri="{FF2B5EF4-FFF2-40B4-BE49-F238E27FC236}">
                <a16:creationId xmlns:a16="http://schemas.microsoft.com/office/drawing/2014/main" id="{CF9A7B0A-9719-225E-0A9B-C95AAF0EC968}"/>
              </a:ext>
            </a:extLst>
          </p:cNvPr>
          <p:cNvPicPr/>
          <p:nvPr/>
        </p:nvPicPr>
        <p:blipFill>
          <a:blip r:embed="rId9" cstate="print"/>
          <a:stretch>
            <a:fillRect/>
          </a:stretch>
        </p:blipFill>
        <p:spPr>
          <a:xfrm>
            <a:off x="10882883" y="6393179"/>
            <a:ext cx="1155192" cy="329184"/>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5A5A753-6BED-33DA-26B2-CAAA1EC1A305}"/>
              </a:ext>
            </a:extLst>
          </p:cNvPr>
          <p:cNvSpPr txBox="1"/>
          <p:nvPr/>
        </p:nvSpPr>
        <p:spPr>
          <a:xfrm>
            <a:off x="2178245" y="1533394"/>
            <a:ext cx="1217930" cy="913765"/>
          </a:xfrm>
          <a:prstGeom prst="rect">
            <a:avLst/>
          </a:prstGeom>
          <a:solidFill>
            <a:srgbClr val="DBEDF3"/>
          </a:solidFill>
          <a:ln w="14678">
            <a:solidFill>
              <a:srgbClr val="000000"/>
            </a:solidFill>
          </a:ln>
        </p:spPr>
        <p:txBody>
          <a:bodyPr vert="horz" wrap="square" lIns="0" tIns="84455" rIns="0" bIns="0" rtlCol="0">
            <a:spAutoFit/>
          </a:bodyPr>
          <a:lstStyle/>
          <a:p>
            <a:pPr marR="6350" algn="ctr">
              <a:lnSpc>
                <a:spcPct val="100000"/>
              </a:lnSpc>
              <a:spcBef>
                <a:spcPts val="665"/>
              </a:spcBef>
            </a:pPr>
            <a:r>
              <a:rPr sz="1500" spc="-25">
                <a:latin typeface="Calibri"/>
                <a:cs typeface="Calibri"/>
              </a:rPr>
              <a:t>AMD</a:t>
            </a:r>
            <a:endParaRPr sz="1500">
              <a:latin typeface="Calibri"/>
              <a:cs typeface="Calibri"/>
            </a:endParaRPr>
          </a:p>
          <a:p>
            <a:pPr marL="214629" marR="224154" indent="9525" algn="ctr">
              <a:lnSpc>
                <a:spcPct val="103000"/>
              </a:lnSpc>
              <a:spcBef>
                <a:spcPts val="5"/>
              </a:spcBef>
            </a:pPr>
            <a:r>
              <a:rPr sz="1500" spc="-10">
                <a:latin typeface="Calibri"/>
                <a:cs typeface="Calibri"/>
              </a:rPr>
              <a:t>Security Processor</a:t>
            </a:r>
            <a:endParaRPr sz="1500">
              <a:latin typeface="Calibri"/>
              <a:cs typeface="Calibri"/>
            </a:endParaRPr>
          </a:p>
        </p:txBody>
      </p:sp>
      <p:sp>
        <p:nvSpPr>
          <p:cNvPr id="4" name="object 4">
            <a:extLst>
              <a:ext uri="{FF2B5EF4-FFF2-40B4-BE49-F238E27FC236}">
                <a16:creationId xmlns:a16="http://schemas.microsoft.com/office/drawing/2014/main" id="{48040264-656D-F071-A1EC-D97ABD246118}"/>
              </a:ext>
            </a:extLst>
          </p:cNvPr>
          <p:cNvSpPr txBox="1"/>
          <p:nvPr/>
        </p:nvSpPr>
        <p:spPr>
          <a:xfrm>
            <a:off x="3011556" y="3360231"/>
            <a:ext cx="1217930" cy="913765"/>
          </a:xfrm>
          <a:prstGeom prst="rect">
            <a:avLst/>
          </a:prstGeom>
          <a:solidFill>
            <a:srgbClr val="DBEDF3"/>
          </a:solidFill>
          <a:ln w="14678">
            <a:solidFill>
              <a:srgbClr val="000000"/>
            </a:solidFill>
          </a:ln>
        </p:spPr>
        <p:txBody>
          <a:bodyPr vert="horz" wrap="square" lIns="0" tIns="3810" rIns="0" bIns="0" rtlCol="0">
            <a:spAutoFit/>
          </a:bodyPr>
          <a:lstStyle/>
          <a:p>
            <a:pPr>
              <a:lnSpc>
                <a:spcPct val="100000"/>
              </a:lnSpc>
              <a:spcBef>
                <a:spcPts val="30"/>
              </a:spcBef>
            </a:pPr>
            <a:endParaRPr sz="1400">
              <a:latin typeface="Times New Roman"/>
              <a:cs typeface="Times New Roman"/>
            </a:endParaRPr>
          </a:p>
          <a:p>
            <a:pPr algn="ctr">
              <a:lnSpc>
                <a:spcPct val="100000"/>
              </a:lnSpc>
            </a:pPr>
            <a:r>
              <a:rPr sz="1500">
                <a:latin typeface="Calibri"/>
                <a:cs typeface="Calibri"/>
              </a:rPr>
              <a:t>SEV-</a:t>
            </a:r>
            <a:r>
              <a:rPr sz="1500" spc="-25">
                <a:latin typeface="Calibri"/>
                <a:cs typeface="Calibri"/>
              </a:rPr>
              <a:t>SNP</a:t>
            </a:r>
            <a:endParaRPr sz="1500">
              <a:latin typeface="Calibri"/>
              <a:cs typeface="Calibri"/>
            </a:endParaRPr>
          </a:p>
          <a:p>
            <a:pPr marR="5080" algn="ctr">
              <a:lnSpc>
                <a:spcPct val="100000"/>
              </a:lnSpc>
              <a:spcBef>
                <a:spcPts val="55"/>
              </a:spcBef>
            </a:pPr>
            <a:r>
              <a:rPr sz="1500" spc="-10">
                <a:latin typeface="Calibri"/>
                <a:cs typeface="Calibri"/>
              </a:rPr>
              <a:t>Guest</a:t>
            </a:r>
            <a:endParaRPr sz="1500">
              <a:latin typeface="Calibri"/>
              <a:cs typeface="Calibri"/>
            </a:endParaRPr>
          </a:p>
        </p:txBody>
      </p:sp>
      <p:sp>
        <p:nvSpPr>
          <p:cNvPr id="5" name="object 5">
            <a:extLst>
              <a:ext uri="{FF2B5EF4-FFF2-40B4-BE49-F238E27FC236}">
                <a16:creationId xmlns:a16="http://schemas.microsoft.com/office/drawing/2014/main" id="{D2C23C1F-1590-337C-5F54-2B17602EF803}"/>
              </a:ext>
            </a:extLst>
          </p:cNvPr>
          <p:cNvSpPr txBox="1"/>
          <p:nvPr/>
        </p:nvSpPr>
        <p:spPr>
          <a:xfrm>
            <a:off x="1378084" y="3360231"/>
            <a:ext cx="1217930" cy="913765"/>
          </a:xfrm>
          <a:prstGeom prst="rect">
            <a:avLst/>
          </a:prstGeom>
          <a:solidFill>
            <a:srgbClr val="DBEDF3"/>
          </a:solidFill>
          <a:ln w="14678">
            <a:solidFill>
              <a:srgbClr val="000000"/>
            </a:solidFill>
          </a:ln>
        </p:spPr>
        <p:txBody>
          <a:bodyPr vert="horz" wrap="square" lIns="0" tIns="90170" rIns="0" bIns="0" rtlCol="0">
            <a:spAutoFit/>
          </a:bodyPr>
          <a:lstStyle/>
          <a:p>
            <a:pPr marR="8890" algn="ctr">
              <a:lnSpc>
                <a:spcPct val="100000"/>
              </a:lnSpc>
              <a:spcBef>
                <a:spcPts val="710"/>
              </a:spcBef>
            </a:pPr>
            <a:r>
              <a:rPr sz="1500" spc="-25">
                <a:latin typeface="Calibri"/>
                <a:cs typeface="Calibri"/>
              </a:rPr>
              <a:t>AMD</a:t>
            </a:r>
            <a:endParaRPr sz="1500">
              <a:latin typeface="Calibri"/>
              <a:cs typeface="Calibri"/>
            </a:endParaRPr>
          </a:p>
          <a:p>
            <a:pPr marL="186055" marR="196215" indent="1270" algn="ctr">
              <a:lnSpc>
                <a:spcPct val="102899"/>
              </a:lnSpc>
              <a:spcBef>
                <a:spcPts val="5"/>
              </a:spcBef>
            </a:pPr>
            <a:r>
              <a:rPr sz="1500" spc="-10">
                <a:latin typeface="Calibri"/>
                <a:cs typeface="Calibri"/>
              </a:rPr>
              <a:t>Firmware </a:t>
            </a:r>
            <a:r>
              <a:rPr sz="1500">
                <a:latin typeface="Calibri"/>
                <a:cs typeface="Calibri"/>
              </a:rPr>
              <a:t>and</a:t>
            </a:r>
            <a:r>
              <a:rPr sz="1500" spc="5">
                <a:latin typeface="Calibri"/>
                <a:cs typeface="Calibri"/>
              </a:rPr>
              <a:t> </a:t>
            </a:r>
            <a:r>
              <a:rPr sz="1500" spc="-10">
                <a:latin typeface="Calibri"/>
                <a:cs typeface="Calibri"/>
              </a:rPr>
              <a:t>ucode</a:t>
            </a:r>
            <a:endParaRPr sz="1500">
              <a:latin typeface="Calibri"/>
              <a:cs typeface="Calibri"/>
            </a:endParaRPr>
          </a:p>
        </p:txBody>
      </p:sp>
      <p:sp>
        <p:nvSpPr>
          <p:cNvPr id="6" name="object 6">
            <a:extLst>
              <a:ext uri="{FF2B5EF4-FFF2-40B4-BE49-F238E27FC236}">
                <a16:creationId xmlns:a16="http://schemas.microsoft.com/office/drawing/2014/main" id="{CC26C4BC-5627-2106-B310-204490283A3F}"/>
              </a:ext>
            </a:extLst>
          </p:cNvPr>
          <p:cNvSpPr txBox="1"/>
          <p:nvPr/>
        </p:nvSpPr>
        <p:spPr>
          <a:xfrm>
            <a:off x="6824388" y="1533394"/>
            <a:ext cx="1217930" cy="913765"/>
          </a:xfrm>
          <a:prstGeom prst="rect">
            <a:avLst/>
          </a:prstGeom>
          <a:solidFill>
            <a:srgbClr val="F1F1F1"/>
          </a:solidFill>
          <a:ln w="14678">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200"/>
              </a:lnSpc>
            </a:pPr>
            <a:r>
              <a:rPr sz="1500" spc="-10">
                <a:latin typeface="Calibri"/>
                <a:cs typeface="Calibri"/>
              </a:rPr>
              <a:t>Guest Owner</a:t>
            </a:r>
            <a:endParaRPr sz="1500">
              <a:latin typeface="Calibri"/>
              <a:cs typeface="Calibri"/>
            </a:endParaRPr>
          </a:p>
        </p:txBody>
      </p:sp>
      <p:grpSp>
        <p:nvGrpSpPr>
          <p:cNvPr id="7" name="object 7">
            <a:extLst>
              <a:ext uri="{FF2B5EF4-FFF2-40B4-BE49-F238E27FC236}">
                <a16:creationId xmlns:a16="http://schemas.microsoft.com/office/drawing/2014/main" id="{F523BC2D-4CF8-82EE-8782-C144CF0D9E6D}"/>
              </a:ext>
            </a:extLst>
          </p:cNvPr>
          <p:cNvGrpSpPr/>
          <p:nvPr/>
        </p:nvGrpSpPr>
        <p:grpSpPr>
          <a:xfrm>
            <a:off x="1740488" y="2446852"/>
            <a:ext cx="962025" cy="915669"/>
            <a:chOff x="1740488" y="2446852"/>
            <a:chExt cx="962025" cy="915669"/>
          </a:xfrm>
        </p:grpSpPr>
        <p:sp>
          <p:nvSpPr>
            <p:cNvPr id="8" name="object 8">
              <a:extLst>
                <a:ext uri="{FF2B5EF4-FFF2-40B4-BE49-F238E27FC236}">
                  <a16:creationId xmlns:a16="http://schemas.microsoft.com/office/drawing/2014/main" id="{EE2FF7C1-85CB-89F9-D679-ED9FE93B6AC3}"/>
                </a:ext>
              </a:extLst>
            </p:cNvPr>
            <p:cNvSpPr/>
            <p:nvPr/>
          </p:nvSpPr>
          <p:spPr>
            <a:xfrm>
              <a:off x="1986828" y="2530822"/>
              <a:ext cx="426084" cy="829944"/>
            </a:xfrm>
            <a:custGeom>
              <a:avLst/>
              <a:gdLst/>
              <a:ahLst/>
              <a:cxnLst/>
              <a:rect l="l" t="t" r="r" b="b"/>
              <a:pathLst>
                <a:path w="426085" h="829945">
                  <a:moveTo>
                    <a:pt x="0" y="829330"/>
                  </a:moveTo>
                  <a:lnTo>
                    <a:pt x="425626" y="0"/>
                  </a:lnTo>
                </a:path>
              </a:pathLst>
            </a:custGeom>
            <a:ln w="46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30C63173-0701-791A-1BFF-47BFDB985EB1}"/>
                </a:ext>
              </a:extLst>
            </p:cNvPr>
            <p:cNvSpPr/>
            <p:nvPr/>
          </p:nvSpPr>
          <p:spPr>
            <a:xfrm>
              <a:off x="2358275" y="2446852"/>
              <a:ext cx="97790" cy="120650"/>
            </a:xfrm>
            <a:custGeom>
              <a:avLst/>
              <a:gdLst/>
              <a:ahLst/>
              <a:cxnLst/>
              <a:rect l="l" t="t" r="r" b="b"/>
              <a:pathLst>
                <a:path w="97789" h="120650">
                  <a:moveTo>
                    <a:pt x="97283" y="0"/>
                  </a:moveTo>
                  <a:lnTo>
                    <a:pt x="0" y="71247"/>
                  </a:lnTo>
                  <a:lnTo>
                    <a:pt x="96011" y="120572"/>
                  </a:lnTo>
                  <a:lnTo>
                    <a:pt x="97283" y="0"/>
                  </a:lnTo>
                  <a:close/>
                </a:path>
              </a:pathLst>
            </a:custGeom>
            <a:solidFill>
              <a:srgbClr val="000000"/>
            </a:solidFill>
          </p:spPr>
          <p:txBody>
            <a:bodyPr wrap="square" lIns="0" tIns="0" rIns="0" bIns="0" rtlCol="0"/>
            <a:lstStyle/>
            <a:p>
              <a:endParaRPr/>
            </a:p>
          </p:txBody>
        </p:sp>
        <p:sp>
          <p:nvSpPr>
            <p:cNvPr id="10" name="object 10">
              <a:extLst>
                <a:ext uri="{FF2B5EF4-FFF2-40B4-BE49-F238E27FC236}">
                  <a16:creationId xmlns:a16="http://schemas.microsoft.com/office/drawing/2014/main" id="{F24C1511-2FE8-2DF1-F921-7118B1077061}"/>
                </a:ext>
              </a:extLst>
            </p:cNvPr>
            <p:cNvSpPr/>
            <p:nvPr/>
          </p:nvSpPr>
          <p:spPr>
            <a:xfrm>
              <a:off x="1740488"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9135FC52-C600-25E4-6F90-C43C73C88DD5}"/>
              </a:ext>
            </a:extLst>
          </p:cNvPr>
          <p:cNvSpPr txBox="1"/>
          <p:nvPr/>
        </p:nvSpPr>
        <p:spPr>
          <a:xfrm>
            <a:off x="1721703" y="2774046"/>
            <a:ext cx="98361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2" name="object 12">
            <a:extLst>
              <a:ext uri="{FF2B5EF4-FFF2-40B4-BE49-F238E27FC236}">
                <a16:creationId xmlns:a16="http://schemas.microsoft.com/office/drawing/2014/main" id="{3B6138A0-ADFB-CCFA-4972-0B601EAF69BE}"/>
              </a:ext>
            </a:extLst>
          </p:cNvPr>
          <p:cNvGrpSpPr/>
          <p:nvPr/>
        </p:nvGrpSpPr>
        <p:grpSpPr>
          <a:xfrm>
            <a:off x="2890010" y="2446852"/>
            <a:ext cx="962025" cy="915669"/>
            <a:chOff x="2890010" y="2446852"/>
            <a:chExt cx="962025" cy="915669"/>
          </a:xfrm>
        </p:grpSpPr>
        <p:sp>
          <p:nvSpPr>
            <p:cNvPr id="13" name="object 13">
              <a:extLst>
                <a:ext uri="{FF2B5EF4-FFF2-40B4-BE49-F238E27FC236}">
                  <a16:creationId xmlns:a16="http://schemas.microsoft.com/office/drawing/2014/main" id="{259A1A3E-B7DA-097A-94D7-EC93E40C0694}"/>
                </a:ext>
              </a:extLst>
            </p:cNvPr>
            <p:cNvSpPr/>
            <p:nvPr/>
          </p:nvSpPr>
          <p:spPr>
            <a:xfrm>
              <a:off x="3166423" y="2529648"/>
              <a:ext cx="454025" cy="830580"/>
            </a:xfrm>
            <a:custGeom>
              <a:avLst/>
              <a:gdLst/>
              <a:ahLst/>
              <a:cxnLst/>
              <a:rect l="l" t="t" r="r" b="b"/>
              <a:pathLst>
                <a:path w="454025" h="830579">
                  <a:moveTo>
                    <a:pt x="453782" y="830504"/>
                  </a:moveTo>
                  <a:lnTo>
                    <a:pt x="0" y="0"/>
                  </a:lnTo>
                </a:path>
              </a:pathLst>
            </a:custGeom>
            <a:ln w="46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2B0A493F-B442-2902-2F7A-E8DA77AC84B4}"/>
                </a:ext>
              </a:extLst>
            </p:cNvPr>
            <p:cNvSpPr/>
            <p:nvPr/>
          </p:nvSpPr>
          <p:spPr>
            <a:xfrm>
              <a:off x="3121127" y="2446852"/>
              <a:ext cx="99695" cy="120650"/>
            </a:xfrm>
            <a:custGeom>
              <a:avLst/>
              <a:gdLst/>
              <a:ahLst/>
              <a:cxnLst/>
              <a:rect l="l" t="t" r="r" b="b"/>
              <a:pathLst>
                <a:path w="99694" h="120650">
                  <a:moveTo>
                    <a:pt x="0" y="0"/>
                  </a:moveTo>
                  <a:lnTo>
                    <a:pt x="4421" y="120572"/>
                  </a:lnTo>
                  <a:lnTo>
                    <a:pt x="99103" y="68703"/>
                  </a:lnTo>
                  <a:lnTo>
                    <a:pt x="0" y="0"/>
                  </a:lnTo>
                  <a:close/>
                </a:path>
              </a:pathLst>
            </a:custGeom>
            <a:solidFill>
              <a:srgbClr val="000000"/>
            </a:solidFill>
          </p:spPr>
          <p:txBody>
            <a:bodyPr wrap="square" lIns="0" tIns="0" rIns="0" bIns="0" rtlCol="0"/>
            <a:lstStyle/>
            <a:p>
              <a:endParaRPr/>
            </a:p>
          </p:txBody>
        </p:sp>
        <p:sp>
          <p:nvSpPr>
            <p:cNvPr id="15" name="object 15">
              <a:extLst>
                <a:ext uri="{FF2B5EF4-FFF2-40B4-BE49-F238E27FC236}">
                  <a16:creationId xmlns:a16="http://schemas.microsoft.com/office/drawing/2014/main" id="{B5E241EB-5A95-CC47-BEE1-3B61928EFAD6}"/>
                </a:ext>
              </a:extLst>
            </p:cNvPr>
            <p:cNvSpPr/>
            <p:nvPr/>
          </p:nvSpPr>
          <p:spPr>
            <a:xfrm>
              <a:off x="2890010"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3997D846-92AE-D6F7-1A68-A433D72CA9E4}"/>
              </a:ext>
            </a:extLst>
          </p:cNvPr>
          <p:cNvSpPr txBox="1"/>
          <p:nvPr/>
        </p:nvSpPr>
        <p:spPr>
          <a:xfrm>
            <a:off x="2872692" y="2774046"/>
            <a:ext cx="98742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7" name="object 17">
            <a:extLst>
              <a:ext uri="{FF2B5EF4-FFF2-40B4-BE49-F238E27FC236}">
                <a16:creationId xmlns:a16="http://schemas.microsoft.com/office/drawing/2014/main" id="{2B991030-8BCE-D258-5B35-A55A50BD8E71}"/>
              </a:ext>
            </a:extLst>
          </p:cNvPr>
          <p:cNvSpPr/>
          <p:nvPr/>
        </p:nvSpPr>
        <p:spPr>
          <a:xfrm>
            <a:off x="3395780" y="1990006"/>
            <a:ext cx="1122045" cy="0"/>
          </a:xfrm>
          <a:custGeom>
            <a:avLst/>
            <a:gdLst/>
            <a:ahLst/>
            <a:cxnLst/>
            <a:rect l="l" t="t" r="r" b="b"/>
            <a:pathLst>
              <a:path w="1122045">
                <a:moveTo>
                  <a:pt x="0" y="0"/>
                </a:moveTo>
                <a:lnTo>
                  <a:pt x="1121737" y="0"/>
                </a:lnTo>
              </a:path>
            </a:pathLst>
          </a:custGeom>
          <a:ln w="4650">
            <a:solidFill>
              <a:srgbClr val="000000"/>
            </a:solidFill>
          </a:ln>
        </p:spPr>
        <p:txBody>
          <a:bodyPr wrap="square" lIns="0" tIns="0" rIns="0" bIns="0" rtlCol="0"/>
          <a:lstStyle/>
          <a:p>
            <a:endParaRPr/>
          </a:p>
        </p:txBody>
      </p:sp>
      <p:grpSp>
        <p:nvGrpSpPr>
          <p:cNvPr id="18" name="object 18">
            <a:extLst>
              <a:ext uri="{FF2B5EF4-FFF2-40B4-BE49-F238E27FC236}">
                <a16:creationId xmlns:a16="http://schemas.microsoft.com/office/drawing/2014/main" id="{C2D8ECD1-0E33-0DE7-9192-2F68C2A92EEE}"/>
              </a:ext>
            </a:extLst>
          </p:cNvPr>
          <p:cNvGrpSpPr/>
          <p:nvPr/>
        </p:nvGrpSpPr>
        <p:grpSpPr>
          <a:xfrm>
            <a:off x="5702630" y="1935982"/>
            <a:ext cx="1122045" cy="108585"/>
            <a:chOff x="5702630" y="1935982"/>
            <a:chExt cx="1122045" cy="108585"/>
          </a:xfrm>
        </p:grpSpPr>
        <p:sp>
          <p:nvSpPr>
            <p:cNvPr id="19" name="object 19">
              <a:extLst>
                <a:ext uri="{FF2B5EF4-FFF2-40B4-BE49-F238E27FC236}">
                  <a16:creationId xmlns:a16="http://schemas.microsoft.com/office/drawing/2014/main" id="{40E029F7-A99D-07A8-D010-9E2B1F615699}"/>
                </a:ext>
              </a:extLst>
            </p:cNvPr>
            <p:cNvSpPr/>
            <p:nvPr/>
          </p:nvSpPr>
          <p:spPr>
            <a:xfrm>
              <a:off x="5702630" y="1990005"/>
              <a:ext cx="1027430" cy="0"/>
            </a:xfrm>
            <a:custGeom>
              <a:avLst/>
              <a:gdLst/>
              <a:ahLst/>
              <a:cxnLst/>
              <a:rect l="l" t="t" r="r" b="b"/>
              <a:pathLst>
                <a:path w="1027429">
                  <a:moveTo>
                    <a:pt x="0" y="0"/>
                  </a:moveTo>
                  <a:lnTo>
                    <a:pt x="1027251" y="0"/>
                  </a:lnTo>
                </a:path>
              </a:pathLst>
            </a:custGeom>
            <a:ln w="4650">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AF3E4FD2-4B4C-DEF8-65A0-8B151F5BCA8E}"/>
                </a:ext>
              </a:extLst>
            </p:cNvPr>
            <p:cNvSpPr/>
            <p:nvPr/>
          </p:nvSpPr>
          <p:spPr>
            <a:xfrm>
              <a:off x="6716382" y="1935982"/>
              <a:ext cx="108585" cy="108585"/>
            </a:xfrm>
            <a:custGeom>
              <a:avLst/>
              <a:gdLst/>
              <a:ahLst/>
              <a:cxnLst/>
              <a:rect l="l" t="t" r="r" b="b"/>
              <a:pathLst>
                <a:path w="108584" h="108585">
                  <a:moveTo>
                    <a:pt x="0" y="0"/>
                  </a:moveTo>
                  <a:lnTo>
                    <a:pt x="0" y="108045"/>
                  </a:lnTo>
                  <a:lnTo>
                    <a:pt x="108006" y="54022"/>
                  </a:lnTo>
                  <a:lnTo>
                    <a:pt x="0" y="0"/>
                  </a:lnTo>
                  <a:close/>
                </a:path>
              </a:pathLst>
            </a:custGeom>
            <a:solidFill>
              <a:srgbClr val="000000"/>
            </a:solidFill>
          </p:spPr>
          <p:txBody>
            <a:bodyPr wrap="square" lIns="0" tIns="0" rIns="0" bIns="0" rtlCol="0"/>
            <a:lstStyle/>
            <a:p>
              <a:endParaRPr/>
            </a:p>
          </p:txBody>
        </p:sp>
      </p:grpSp>
      <p:sp>
        <p:nvSpPr>
          <p:cNvPr id="21" name="object 21">
            <a:extLst>
              <a:ext uri="{FF2B5EF4-FFF2-40B4-BE49-F238E27FC236}">
                <a16:creationId xmlns:a16="http://schemas.microsoft.com/office/drawing/2014/main" id="{E9CB88CD-8230-AAFE-17A4-07217F570CDB}"/>
              </a:ext>
            </a:extLst>
          </p:cNvPr>
          <p:cNvSpPr txBox="1"/>
          <p:nvPr/>
        </p:nvSpPr>
        <p:spPr>
          <a:xfrm>
            <a:off x="4461967" y="1307597"/>
            <a:ext cx="1589405" cy="7702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700"/>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2" name="object 22">
            <a:extLst>
              <a:ext uri="{FF2B5EF4-FFF2-40B4-BE49-F238E27FC236}">
                <a16:creationId xmlns:a16="http://schemas.microsoft.com/office/drawing/2014/main" id="{79D50079-9AB3-C8E0-61D9-94F879DE2E16}"/>
              </a:ext>
            </a:extLst>
          </p:cNvPr>
          <p:cNvGrpSpPr/>
          <p:nvPr/>
        </p:nvGrpSpPr>
        <p:grpSpPr>
          <a:xfrm>
            <a:off x="9658470" y="1816291"/>
            <a:ext cx="236854" cy="347980"/>
            <a:chOff x="9658470" y="1816291"/>
            <a:chExt cx="236854" cy="347980"/>
          </a:xfrm>
        </p:grpSpPr>
        <p:sp>
          <p:nvSpPr>
            <p:cNvPr id="23" name="object 23">
              <a:extLst>
                <a:ext uri="{FF2B5EF4-FFF2-40B4-BE49-F238E27FC236}">
                  <a16:creationId xmlns:a16="http://schemas.microsoft.com/office/drawing/2014/main" id="{C5394140-8784-73CA-AB03-CA444C289515}"/>
                </a:ext>
              </a:extLst>
            </p:cNvPr>
            <p:cNvSpPr/>
            <p:nvPr/>
          </p:nvSpPr>
          <p:spPr>
            <a:xfrm>
              <a:off x="9665810" y="1856905"/>
              <a:ext cx="222250" cy="299720"/>
            </a:xfrm>
            <a:custGeom>
              <a:avLst/>
              <a:gdLst/>
              <a:ahLst/>
              <a:cxnLst/>
              <a:rect l="l" t="t" r="r" b="b"/>
              <a:pathLst>
                <a:path w="222250" h="299719">
                  <a:moveTo>
                    <a:pt x="221882" y="0"/>
                  </a:moveTo>
                  <a:lnTo>
                    <a:pt x="0" y="0"/>
                  </a:lnTo>
                  <a:lnTo>
                    <a:pt x="0" y="266395"/>
                  </a:ln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close/>
                </a:path>
              </a:pathLst>
            </a:custGeom>
            <a:solidFill>
              <a:srgbClr val="F1F1F1"/>
            </a:solidFill>
          </p:spPr>
          <p:txBody>
            <a:bodyPr wrap="square" lIns="0" tIns="0" rIns="0" bIns="0" rtlCol="0"/>
            <a:lstStyle/>
            <a:p>
              <a:endParaRPr/>
            </a:p>
          </p:txBody>
        </p:sp>
        <p:sp>
          <p:nvSpPr>
            <p:cNvPr id="24" name="object 24">
              <a:extLst>
                <a:ext uri="{FF2B5EF4-FFF2-40B4-BE49-F238E27FC236}">
                  <a16:creationId xmlns:a16="http://schemas.microsoft.com/office/drawing/2014/main" id="{3C988B67-20C0-0C92-F5E4-BC6B6237DFAC}"/>
                </a:ext>
              </a:extLst>
            </p:cNvPr>
            <p:cNvSpPr/>
            <p:nvPr/>
          </p:nvSpPr>
          <p:spPr>
            <a:xfrm>
              <a:off x="9665810" y="1856905"/>
              <a:ext cx="222250" cy="299720"/>
            </a:xfrm>
            <a:custGeom>
              <a:avLst/>
              <a:gdLst/>
              <a:ahLst/>
              <a:cxnLst/>
              <a:rect l="l" t="t" r="r" b="b"/>
              <a:pathLst>
                <a:path w="222250" h="299719">
                  <a:moveTo>
                    <a:pt x="0" y="266395"/>
                  </a:move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lnTo>
                    <a:pt x="0" y="0"/>
                  </a:lnTo>
                  <a:lnTo>
                    <a:pt x="0" y="266395"/>
                  </a:lnTo>
                  <a:close/>
                </a:path>
              </a:pathLst>
            </a:custGeom>
            <a:ln w="14676">
              <a:solidFill>
                <a:srgbClr val="000000"/>
              </a:solidFill>
            </a:ln>
          </p:spPr>
          <p:txBody>
            <a:bodyPr wrap="square" lIns="0" tIns="0" rIns="0" bIns="0" rtlCol="0"/>
            <a:lstStyle/>
            <a:p>
              <a:endParaRPr/>
            </a:p>
          </p:txBody>
        </p:sp>
        <p:pic>
          <p:nvPicPr>
            <p:cNvPr id="25" name="object 25">
              <a:extLst>
                <a:ext uri="{FF2B5EF4-FFF2-40B4-BE49-F238E27FC236}">
                  <a16:creationId xmlns:a16="http://schemas.microsoft.com/office/drawing/2014/main" id="{FA8E2A67-8F7A-8499-944E-CB90F0001F52}"/>
                </a:ext>
              </a:extLst>
            </p:cNvPr>
            <p:cNvPicPr/>
            <p:nvPr/>
          </p:nvPicPr>
          <p:blipFill>
            <a:blip r:embed="rId3" cstate="print"/>
            <a:stretch>
              <a:fillRect/>
            </a:stretch>
          </p:blipFill>
          <p:spPr>
            <a:xfrm>
              <a:off x="9658470" y="1816291"/>
              <a:ext cx="236561" cy="81229"/>
            </a:xfrm>
            <a:prstGeom prst="rect">
              <a:avLst/>
            </a:prstGeom>
          </p:spPr>
        </p:pic>
      </p:grpSp>
      <p:grpSp>
        <p:nvGrpSpPr>
          <p:cNvPr id="26" name="object 26">
            <a:extLst>
              <a:ext uri="{FF2B5EF4-FFF2-40B4-BE49-F238E27FC236}">
                <a16:creationId xmlns:a16="http://schemas.microsoft.com/office/drawing/2014/main" id="{AF68BB90-541D-109C-9028-32D3545E6273}"/>
              </a:ext>
            </a:extLst>
          </p:cNvPr>
          <p:cNvGrpSpPr/>
          <p:nvPr/>
        </p:nvGrpSpPr>
        <p:grpSpPr>
          <a:xfrm>
            <a:off x="8041805" y="1935982"/>
            <a:ext cx="331470" cy="108585"/>
            <a:chOff x="8041805" y="1935982"/>
            <a:chExt cx="331470" cy="108585"/>
          </a:xfrm>
        </p:grpSpPr>
        <p:sp>
          <p:nvSpPr>
            <p:cNvPr id="27" name="object 27">
              <a:extLst>
                <a:ext uri="{FF2B5EF4-FFF2-40B4-BE49-F238E27FC236}">
                  <a16:creationId xmlns:a16="http://schemas.microsoft.com/office/drawing/2014/main" id="{687F0EC2-5B9B-7E61-E502-8ACE749D03B9}"/>
                </a:ext>
              </a:extLst>
            </p:cNvPr>
            <p:cNvSpPr/>
            <p:nvPr/>
          </p:nvSpPr>
          <p:spPr>
            <a:xfrm>
              <a:off x="8136310" y="1990005"/>
              <a:ext cx="236854" cy="0"/>
            </a:xfrm>
            <a:custGeom>
              <a:avLst/>
              <a:gdLst/>
              <a:ahLst/>
              <a:cxnLst/>
              <a:rect l="l" t="t" r="r" b="b"/>
              <a:pathLst>
                <a:path w="236854">
                  <a:moveTo>
                    <a:pt x="0" y="0"/>
                  </a:moveTo>
                  <a:lnTo>
                    <a:pt x="236752" y="0"/>
                  </a:lnTo>
                </a:path>
              </a:pathLst>
            </a:custGeom>
            <a:ln w="4650">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0236B92-3AC9-8B98-AE09-E68F97C02086}"/>
                </a:ext>
              </a:extLst>
            </p:cNvPr>
            <p:cNvSpPr/>
            <p:nvPr/>
          </p:nvSpPr>
          <p:spPr>
            <a:xfrm>
              <a:off x="8041805" y="1935982"/>
              <a:ext cx="108585" cy="108585"/>
            </a:xfrm>
            <a:custGeom>
              <a:avLst/>
              <a:gdLst/>
              <a:ahLst/>
              <a:cxnLst/>
              <a:rect l="l" t="t" r="r" b="b"/>
              <a:pathLst>
                <a:path w="108584" h="108585">
                  <a:moveTo>
                    <a:pt x="108006" y="0"/>
                  </a:moveTo>
                  <a:lnTo>
                    <a:pt x="0" y="54022"/>
                  </a:lnTo>
                  <a:lnTo>
                    <a:pt x="108006" y="108045"/>
                  </a:lnTo>
                  <a:lnTo>
                    <a:pt x="108006" y="0"/>
                  </a:lnTo>
                  <a:close/>
                </a:path>
              </a:pathLst>
            </a:custGeom>
            <a:solidFill>
              <a:srgbClr val="000000"/>
            </a:solidFill>
          </p:spPr>
          <p:txBody>
            <a:bodyPr wrap="square" lIns="0" tIns="0" rIns="0" bIns="0" rtlCol="0"/>
            <a:lstStyle/>
            <a:p>
              <a:endParaRPr/>
            </a:p>
          </p:txBody>
        </p:sp>
      </p:grpSp>
      <p:sp>
        <p:nvSpPr>
          <p:cNvPr id="29" name="object 29">
            <a:extLst>
              <a:ext uri="{FF2B5EF4-FFF2-40B4-BE49-F238E27FC236}">
                <a16:creationId xmlns:a16="http://schemas.microsoft.com/office/drawing/2014/main" id="{F1535383-9C13-3078-128D-FC8927ACB2B6}"/>
              </a:ext>
            </a:extLst>
          </p:cNvPr>
          <p:cNvSpPr txBox="1"/>
          <p:nvPr/>
        </p:nvSpPr>
        <p:spPr>
          <a:xfrm>
            <a:off x="8364472" y="1763660"/>
            <a:ext cx="1880235" cy="874394"/>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0" name="object 30">
            <a:extLst>
              <a:ext uri="{FF2B5EF4-FFF2-40B4-BE49-F238E27FC236}">
                <a16:creationId xmlns:a16="http://schemas.microsoft.com/office/drawing/2014/main" id="{C7B3C213-D19B-D3F2-734E-97C7596C7B07}"/>
              </a:ext>
            </a:extLst>
          </p:cNvPr>
          <p:cNvGrpSpPr/>
          <p:nvPr/>
        </p:nvGrpSpPr>
        <p:grpSpPr>
          <a:xfrm>
            <a:off x="6304717" y="3352532"/>
            <a:ext cx="929005" cy="929005"/>
            <a:chOff x="6304717" y="3352532"/>
            <a:chExt cx="929005" cy="929005"/>
          </a:xfrm>
        </p:grpSpPr>
        <p:sp>
          <p:nvSpPr>
            <p:cNvPr id="31" name="object 31">
              <a:extLst>
                <a:ext uri="{FF2B5EF4-FFF2-40B4-BE49-F238E27FC236}">
                  <a16:creationId xmlns:a16="http://schemas.microsoft.com/office/drawing/2014/main" id="{D2F8FAA5-2EF1-62ED-B6EF-A61DA5C7AC59}"/>
                </a:ext>
              </a:extLst>
            </p:cNvPr>
            <p:cNvSpPr/>
            <p:nvPr/>
          </p:nvSpPr>
          <p:spPr>
            <a:xfrm>
              <a:off x="6312337" y="3360152"/>
              <a:ext cx="913765" cy="913765"/>
            </a:xfrm>
            <a:custGeom>
              <a:avLst/>
              <a:gdLst/>
              <a:ahLst/>
              <a:cxnLst/>
              <a:rect l="l" t="t" r="r" b="b"/>
              <a:pathLst>
                <a:path w="913765" h="913764">
                  <a:moveTo>
                    <a:pt x="456482" y="0"/>
                  </a:moveTo>
                  <a:lnTo>
                    <a:pt x="409825" y="2358"/>
                  </a:lnTo>
                  <a:lnTo>
                    <a:pt x="364512" y="9281"/>
                  </a:lnTo>
                  <a:lnTo>
                    <a:pt x="320773" y="20539"/>
                  </a:lnTo>
                  <a:lnTo>
                    <a:pt x="278838" y="35902"/>
                  </a:lnTo>
                  <a:lnTo>
                    <a:pt x="238937" y="55140"/>
                  </a:lnTo>
                  <a:lnTo>
                    <a:pt x="201300" y="78023"/>
                  </a:lnTo>
                  <a:lnTo>
                    <a:pt x="166156" y="104323"/>
                  </a:lnTo>
                  <a:lnTo>
                    <a:pt x="133735" y="133809"/>
                  </a:lnTo>
                  <a:lnTo>
                    <a:pt x="104268" y="166252"/>
                  </a:lnTo>
                  <a:lnTo>
                    <a:pt x="77984" y="201421"/>
                  </a:lnTo>
                  <a:lnTo>
                    <a:pt x="55113" y="239088"/>
                  </a:lnTo>
                  <a:lnTo>
                    <a:pt x="35885" y="279023"/>
                  </a:lnTo>
                  <a:lnTo>
                    <a:pt x="20530" y="320996"/>
                  </a:lnTo>
                  <a:lnTo>
                    <a:pt x="9277" y="364777"/>
                  </a:lnTo>
                  <a:lnTo>
                    <a:pt x="2357" y="410137"/>
                  </a:lnTo>
                  <a:lnTo>
                    <a:pt x="0" y="456846"/>
                  </a:lnTo>
                  <a:lnTo>
                    <a:pt x="2357" y="503520"/>
                  </a:lnTo>
                  <a:lnTo>
                    <a:pt x="9277" y="548851"/>
                  </a:lnTo>
                  <a:lnTo>
                    <a:pt x="20530" y="592608"/>
                  </a:lnTo>
                  <a:lnTo>
                    <a:pt x="35885" y="634561"/>
                  </a:lnTo>
                  <a:lnTo>
                    <a:pt x="55113" y="674480"/>
                  </a:lnTo>
                  <a:lnTo>
                    <a:pt x="77984" y="712134"/>
                  </a:lnTo>
                  <a:lnTo>
                    <a:pt x="104268" y="747295"/>
                  </a:lnTo>
                  <a:lnTo>
                    <a:pt x="133735" y="779731"/>
                  </a:lnTo>
                  <a:lnTo>
                    <a:pt x="166156" y="809212"/>
                  </a:lnTo>
                  <a:lnTo>
                    <a:pt x="201300" y="835509"/>
                  </a:lnTo>
                  <a:lnTo>
                    <a:pt x="238937" y="858392"/>
                  </a:lnTo>
                  <a:lnTo>
                    <a:pt x="278838" y="877630"/>
                  </a:lnTo>
                  <a:lnTo>
                    <a:pt x="320773" y="892994"/>
                  </a:lnTo>
                  <a:lnTo>
                    <a:pt x="364512" y="904252"/>
                  </a:lnTo>
                  <a:lnTo>
                    <a:pt x="409825" y="911176"/>
                  </a:lnTo>
                  <a:lnTo>
                    <a:pt x="456482" y="913535"/>
                  </a:lnTo>
                  <a:lnTo>
                    <a:pt x="503174" y="911176"/>
                  </a:lnTo>
                  <a:lnTo>
                    <a:pt x="548517" y="904252"/>
                  </a:lnTo>
                  <a:lnTo>
                    <a:pt x="592282" y="892994"/>
                  </a:lnTo>
                  <a:lnTo>
                    <a:pt x="634239" y="877630"/>
                  </a:lnTo>
                  <a:lnTo>
                    <a:pt x="674159" y="858392"/>
                  </a:lnTo>
                  <a:lnTo>
                    <a:pt x="711812" y="835509"/>
                  </a:lnTo>
                  <a:lnTo>
                    <a:pt x="746969" y="809212"/>
                  </a:lnTo>
                  <a:lnTo>
                    <a:pt x="779400" y="779731"/>
                  </a:lnTo>
                  <a:lnTo>
                    <a:pt x="808875" y="747295"/>
                  </a:lnTo>
                  <a:lnTo>
                    <a:pt x="835165" y="712134"/>
                  </a:lnTo>
                  <a:lnTo>
                    <a:pt x="858040" y="674480"/>
                  </a:lnTo>
                  <a:lnTo>
                    <a:pt x="877271" y="634561"/>
                  </a:lnTo>
                  <a:lnTo>
                    <a:pt x="892628" y="592608"/>
                  </a:lnTo>
                  <a:lnTo>
                    <a:pt x="903882" y="548851"/>
                  </a:lnTo>
                  <a:lnTo>
                    <a:pt x="910802" y="503520"/>
                  </a:lnTo>
                  <a:lnTo>
                    <a:pt x="913160" y="456846"/>
                  </a:lnTo>
                  <a:lnTo>
                    <a:pt x="910802" y="410137"/>
                  </a:lnTo>
                  <a:lnTo>
                    <a:pt x="903882" y="364777"/>
                  </a:lnTo>
                  <a:lnTo>
                    <a:pt x="892628" y="320996"/>
                  </a:lnTo>
                  <a:lnTo>
                    <a:pt x="877271" y="279023"/>
                  </a:lnTo>
                  <a:lnTo>
                    <a:pt x="858040" y="239088"/>
                  </a:lnTo>
                  <a:lnTo>
                    <a:pt x="835165" y="201421"/>
                  </a:lnTo>
                  <a:lnTo>
                    <a:pt x="808875" y="166252"/>
                  </a:lnTo>
                  <a:lnTo>
                    <a:pt x="779400" y="133809"/>
                  </a:lnTo>
                  <a:lnTo>
                    <a:pt x="746969" y="104323"/>
                  </a:lnTo>
                  <a:lnTo>
                    <a:pt x="711812" y="78023"/>
                  </a:lnTo>
                  <a:lnTo>
                    <a:pt x="674159" y="55140"/>
                  </a:lnTo>
                  <a:lnTo>
                    <a:pt x="634239" y="35902"/>
                  </a:lnTo>
                  <a:lnTo>
                    <a:pt x="592282" y="20539"/>
                  </a:lnTo>
                  <a:lnTo>
                    <a:pt x="548517" y="9281"/>
                  </a:lnTo>
                  <a:lnTo>
                    <a:pt x="503174" y="2358"/>
                  </a:lnTo>
                  <a:lnTo>
                    <a:pt x="456482" y="0"/>
                  </a:lnTo>
                  <a:close/>
                </a:path>
              </a:pathLst>
            </a:custGeom>
            <a:solidFill>
              <a:srgbClr val="EBF0DF"/>
            </a:solidFill>
          </p:spPr>
          <p:txBody>
            <a:bodyPr wrap="square" lIns="0" tIns="0" rIns="0" bIns="0" rtlCol="0"/>
            <a:lstStyle/>
            <a:p>
              <a:endParaRPr/>
            </a:p>
          </p:txBody>
        </p:sp>
        <p:sp>
          <p:nvSpPr>
            <p:cNvPr id="32" name="object 32">
              <a:extLst>
                <a:ext uri="{FF2B5EF4-FFF2-40B4-BE49-F238E27FC236}">
                  <a16:creationId xmlns:a16="http://schemas.microsoft.com/office/drawing/2014/main" id="{BED6DCE5-43CC-EB40-8D41-4333BDCDE543}"/>
                </a:ext>
              </a:extLst>
            </p:cNvPr>
            <p:cNvSpPr/>
            <p:nvPr/>
          </p:nvSpPr>
          <p:spPr>
            <a:xfrm>
              <a:off x="6312337" y="3360152"/>
              <a:ext cx="913765" cy="913765"/>
            </a:xfrm>
            <a:custGeom>
              <a:avLst/>
              <a:gdLst/>
              <a:ahLst/>
              <a:cxnLst/>
              <a:rect l="l" t="t" r="r" b="b"/>
              <a:pathLst>
                <a:path w="913765" h="913764">
                  <a:moveTo>
                    <a:pt x="0" y="456846"/>
                  </a:moveTo>
                  <a:lnTo>
                    <a:pt x="2357" y="410137"/>
                  </a:lnTo>
                  <a:lnTo>
                    <a:pt x="9277" y="364777"/>
                  </a:lnTo>
                  <a:lnTo>
                    <a:pt x="20530" y="320996"/>
                  </a:lnTo>
                  <a:lnTo>
                    <a:pt x="35885" y="279023"/>
                  </a:lnTo>
                  <a:lnTo>
                    <a:pt x="55113" y="239088"/>
                  </a:lnTo>
                  <a:lnTo>
                    <a:pt x="77984" y="201421"/>
                  </a:lnTo>
                  <a:lnTo>
                    <a:pt x="104268" y="166252"/>
                  </a:lnTo>
                  <a:lnTo>
                    <a:pt x="133735" y="133809"/>
                  </a:lnTo>
                  <a:lnTo>
                    <a:pt x="166156" y="104323"/>
                  </a:lnTo>
                  <a:lnTo>
                    <a:pt x="201300" y="78023"/>
                  </a:lnTo>
                  <a:lnTo>
                    <a:pt x="238937" y="55140"/>
                  </a:lnTo>
                  <a:lnTo>
                    <a:pt x="278838" y="35902"/>
                  </a:lnTo>
                  <a:lnTo>
                    <a:pt x="320773" y="20539"/>
                  </a:lnTo>
                  <a:lnTo>
                    <a:pt x="364512" y="9281"/>
                  </a:lnTo>
                  <a:lnTo>
                    <a:pt x="409825" y="2358"/>
                  </a:lnTo>
                  <a:lnTo>
                    <a:pt x="456482" y="0"/>
                  </a:lnTo>
                  <a:lnTo>
                    <a:pt x="503174" y="2358"/>
                  </a:lnTo>
                  <a:lnTo>
                    <a:pt x="548517" y="9281"/>
                  </a:lnTo>
                  <a:lnTo>
                    <a:pt x="592282" y="20539"/>
                  </a:lnTo>
                  <a:lnTo>
                    <a:pt x="634239" y="35902"/>
                  </a:lnTo>
                  <a:lnTo>
                    <a:pt x="674159" y="55140"/>
                  </a:lnTo>
                  <a:lnTo>
                    <a:pt x="711812" y="78023"/>
                  </a:lnTo>
                  <a:lnTo>
                    <a:pt x="746969" y="104323"/>
                  </a:lnTo>
                  <a:lnTo>
                    <a:pt x="779400" y="133809"/>
                  </a:lnTo>
                  <a:lnTo>
                    <a:pt x="808875" y="166252"/>
                  </a:lnTo>
                  <a:lnTo>
                    <a:pt x="835165" y="201421"/>
                  </a:lnTo>
                  <a:lnTo>
                    <a:pt x="858040" y="239088"/>
                  </a:lnTo>
                  <a:lnTo>
                    <a:pt x="877271" y="279023"/>
                  </a:lnTo>
                  <a:lnTo>
                    <a:pt x="892628" y="320996"/>
                  </a:lnTo>
                  <a:lnTo>
                    <a:pt x="903882" y="364777"/>
                  </a:lnTo>
                  <a:lnTo>
                    <a:pt x="910802" y="410137"/>
                  </a:lnTo>
                  <a:lnTo>
                    <a:pt x="913160" y="456846"/>
                  </a:lnTo>
                  <a:lnTo>
                    <a:pt x="910802" y="503520"/>
                  </a:lnTo>
                  <a:lnTo>
                    <a:pt x="903882" y="548851"/>
                  </a:lnTo>
                  <a:lnTo>
                    <a:pt x="892628" y="592608"/>
                  </a:lnTo>
                  <a:lnTo>
                    <a:pt x="877271" y="634561"/>
                  </a:lnTo>
                  <a:lnTo>
                    <a:pt x="858040" y="674480"/>
                  </a:lnTo>
                  <a:lnTo>
                    <a:pt x="835165" y="712134"/>
                  </a:lnTo>
                  <a:lnTo>
                    <a:pt x="808875" y="747295"/>
                  </a:lnTo>
                  <a:lnTo>
                    <a:pt x="779400" y="779731"/>
                  </a:lnTo>
                  <a:lnTo>
                    <a:pt x="746969" y="809212"/>
                  </a:lnTo>
                  <a:lnTo>
                    <a:pt x="711812" y="835509"/>
                  </a:lnTo>
                  <a:lnTo>
                    <a:pt x="674159" y="858392"/>
                  </a:lnTo>
                  <a:lnTo>
                    <a:pt x="634239" y="877630"/>
                  </a:lnTo>
                  <a:lnTo>
                    <a:pt x="592282" y="892994"/>
                  </a:lnTo>
                  <a:lnTo>
                    <a:pt x="548517" y="904252"/>
                  </a:lnTo>
                  <a:lnTo>
                    <a:pt x="503174" y="911176"/>
                  </a:lnTo>
                  <a:lnTo>
                    <a:pt x="456482" y="913535"/>
                  </a:lnTo>
                  <a:lnTo>
                    <a:pt x="409825" y="911176"/>
                  </a:lnTo>
                  <a:lnTo>
                    <a:pt x="364512" y="904252"/>
                  </a:lnTo>
                  <a:lnTo>
                    <a:pt x="320773" y="892994"/>
                  </a:lnTo>
                  <a:lnTo>
                    <a:pt x="278838" y="877630"/>
                  </a:lnTo>
                  <a:lnTo>
                    <a:pt x="238937" y="858392"/>
                  </a:lnTo>
                  <a:lnTo>
                    <a:pt x="201300" y="835509"/>
                  </a:lnTo>
                  <a:lnTo>
                    <a:pt x="166156" y="809212"/>
                  </a:lnTo>
                  <a:lnTo>
                    <a:pt x="133735" y="779731"/>
                  </a:lnTo>
                  <a:lnTo>
                    <a:pt x="104268" y="747295"/>
                  </a:lnTo>
                  <a:lnTo>
                    <a:pt x="77984" y="712134"/>
                  </a:lnTo>
                  <a:lnTo>
                    <a:pt x="55113" y="674480"/>
                  </a:lnTo>
                  <a:lnTo>
                    <a:pt x="35885" y="634561"/>
                  </a:lnTo>
                  <a:lnTo>
                    <a:pt x="20530" y="592608"/>
                  </a:lnTo>
                  <a:lnTo>
                    <a:pt x="9277" y="548851"/>
                  </a:lnTo>
                  <a:lnTo>
                    <a:pt x="2357" y="503520"/>
                  </a:lnTo>
                  <a:lnTo>
                    <a:pt x="0" y="456846"/>
                  </a:lnTo>
                  <a:close/>
                </a:path>
              </a:pathLst>
            </a:custGeom>
            <a:ln w="14677">
              <a:solidFill>
                <a:srgbClr val="000000"/>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F72FEA16-5F30-2971-75FA-93E1CF18EF4D}"/>
              </a:ext>
            </a:extLst>
          </p:cNvPr>
          <p:cNvSpPr txBox="1"/>
          <p:nvPr/>
        </p:nvSpPr>
        <p:spPr>
          <a:xfrm>
            <a:off x="6485126" y="3673058"/>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4" name="object 34">
            <a:extLst>
              <a:ext uri="{FF2B5EF4-FFF2-40B4-BE49-F238E27FC236}">
                <a16:creationId xmlns:a16="http://schemas.microsoft.com/office/drawing/2014/main" id="{E1A158D1-8A00-75FF-69DB-BCF5AC602DEC}"/>
              </a:ext>
            </a:extLst>
          </p:cNvPr>
          <p:cNvGrpSpPr/>
          <p:nvPr/>
        </p:nvGrpSpPr>
        <p:grpSpPr>
          <a:xfrm>
            <a:off x="7633858" y="3352532"/>
            <a:ext cx="928369" cy="929005"/>
            <a:chOff x="7633858" y="3352532"/>
            <a:chExt cx="928369" cy="929005"/>
          </a:xfrm>
        </p:grpSpPr>
        <p:sp>
          <p:nvSpPr>
            <p:cNvPr id="35" name="object 35">
              <a:extLst>
                <a:ext uri="{FF2B5EF4-FFF2-40B4-BE49-F238E27FC236}">
                  <a16:creationId xmlns:a16="http://schemas.microsoft.com/office/drawing/2014/main" id="{D3395277-0E60-37C7-4C17-0A3DD319B533}"/>
                </a:ext>
              </a:extLst>
            </p:cNvPr>
            <p:cNvSpPr/>
            <p:nvPr/>
          </p:nvSpPr>
          <p:spPr>
            <a:xfrm>
              <a:off x="7641478" y="3360152"/>
              <a:ext cx="913130" cy="913765"/>
            </a:xfrm>
            <a:custGeom>
              <a:avLst/>
              <a:gdLst/>
              <a:ahLst/>
              <a:cxnLst/>
              <a:rect l="l" t="t" r="r" b="b"/>
              <a:pathLst>
                <a:path w="913129" h="913764">
                  <a:moveTo>
                    <a:pt x="456482" y="0"/>
                  </a:moveTo>
                  <a:lnTo>
                    <a:pt x="409793" y="2358"/>
                  </a:lnTo>
                  <a:lnTo>
                    <a:pt x="364456" y="9281"/>
                  </a:lnTo>
                  <a:lnTo>
                    <a:pt x="320700" y="20539"/>
                  </a:lnTo>
                  <a:lnTo>
                    <a:pt x="278756" y="35902"/>
                  </a:lnTo>
                  <a:lnTo>
                    <a:pt x="238850" y="55140"/>
                  </a:lnTo>
                  <a:lnTo>
                    <a:pt x="201214" y="78023"/>
                  </a:lnTo>
                  <a:lnTo>
                    <a:pt x="166075" y="104323"/>
                  </a:lnTo>
                  <a:lnTo>
                    <a:pt x="133662" y="133809"/>
                  </a:lnTo>
                  <a:lnTo>
                    <a:pt x="104205" y="166252"/>
                  </a:lnTo>
                  <a:lnTo>
                    <a:pt x="77933" y="201421"/>
                  </a:lnTo>
                  <a:lnTo>
                    <a:pt x="55074" y="239088"/>
                  </a:lnTo>
                  <a:lnTo>
                    <a:pt x="35858" y="279023"/>
                  </a:lnTo>
                  <a:lnTo>
                    <a:pt x="20513" y="320996"/>
                  </a:lnTo>
                  <a:lnTo>
                    <a:pt x="9269" y="364777"/>
                  </a:lnTo>
                  <a:lnTo>
                    <a:pt x="2355" y="410137"/>
                  </a:lnTo>
                  <a:lnTo>
                    <a:pt x="0" y="456846"/>
                  </a:lnTo>
                  <a:lnTo>
                    <a:pt x="2355" y="503520"/>
                  </a:lnTo>
                  <a:lnTo>
                    <a:pt x="9269" y="548851"/>
                  </a:lnTo>
                  <a:lnTo>
                    <a:pt x="20513" y="592608"/>
                  </a:lnTo>
                  <a:lnTo>
                    <a:pt x="35858" y="634561"/>
                  </a:lnTo>
                  <a:lnTo>
                    <a:pt x="55074" y="674480"/>
                  </a:lnTo>
                  <a:lnTo>
                    <a:pt x="77933" y="712134"/>
                  </a:lnTo>
                  <a:lnTo>
                    <a:pt x="104205" y="747295"/>
                  </a:lnTo>
                  <a:lnTo>
                    <a:pt x="133662" y="779731"/>
                  </a:lnTo>
                  <a:lnTo>
                    <a:pt x="166075" y="809212"/>
                  </a:lnTo>
                  <a:lnTo>
                    <a:pt x="201214" y="835509"/>
                  </a:lnTo>
                  <a:lnTo>
                    <a:pt x="238850" y="858392"/>
                  </a:lnTo>
                  <a:lnTo>
                    <a:pt x="278756" y="877630"/>
                  </a:lnTo>
                  <a:lnTo>
                    <a:pt x="320700" y="892994"/>
                  </a:lnTo>
                  <a:lnTo>
                    <a:pt x="364456" y="904252"/>
                  </a:lnTo>
                  <a:lnTo>
                    <a:pt x="409793" y="911176"/>
                  </a:lnTo>
                  <a:lnTo>
                    <a:pt x="456482" y="913535"/>
                  </a:lnTo>
                  <a:lnTo>
                    <a:pt x="503171" y="911176"/>
                  </a:lnTo>
                  <a:lnTo>
                    <a:pt x="548508" y="904252"/>
                  </a:lnTo>
                  <a:lnTo>
                    <a:pt x="592264" y="892994"/>
                  </a:lnTo>
                  <a:lnTo>
                    <a:pt x="634208" y="877630"/>
                  </a:lnTo>
                  <a:lnTo>
                    <a:pt x="674114" y="858392"/>
                  </a:lnTo>
                  <a:lnTo>
                    <a:pt x="711750" y="835509"/>
                  </a:lnTo>
                  <a:lnTo>
                    <a:pt x="746889" y="809212"/>
                  </a:lnTo>
                  <a:lnTo>
                    <a:pt x="779302" y="779731"/>
                  </a:lnTo>
                  <a:lnTo>
                    <a:pt x="808759" y="747295"/>
                  </a:lnTo>
                  <a:lnTo>
                    <a:pt x="835031" y="712134"/>
                  </a:lnTo>
                  <a:lnTo>
                    <a:pt x="857890" y="674480"/>
                  </a:lnTo>
                  <a:lnTo>
                    <a:pt x="877106" y="634561"/>
                  </a:lnTo>
                  <a:lnTo>
                    <a:pt x="892451" y="592608"/>
                  </a:lnTo>
                  <a:lnTo>
                    <a:pt x="903695" y="548851"/>
                  </a:lnTo>
                  <a:lnTo>
                    <a:pt x="910609" y="503520"/>
                  </a:lnTo>
                  <a:lnTo>
                    <a:pt x="912964" y="456846"/>
                  </a:lnTo>
                  <a:lnTo>
                    <a:pt x="910609" y="410137"/>
                  </a:lnTo>
                  <a:lnTo>
                    <a:pt x="903695" y="364777"/>
                  </a:lnTo>
                  <a:lnTo>
                    <a:pt x="892451" y="320996"/>
                  </a:lnTo>
                  <a:lnTo>
                    <a:pt x="877106" y="279023"/>
                  </a:lnTo>
                  <a:lnTo>
                    <a:pt x="857890" y="239088"/>
                  </a:lnTo>
                  <a:lnTo>
                    <a:pt x="835031" y="201421"/>
                  </a:lnTo>
                  <a:lnTo>
                    <a:pt x="808759" y="166252"/>
                  </a:lnTo>
                  <a:lnTo>
                    <a:pt x="779302" y="133809"/>
                  </a:lnTo>
                  <a:lnTo>
                    <a:pt x="746889" y="104323"/>
                  </a:lnTo>
                  <a:lnTo>
                    <a:pt x="711750" y="78023"/>
                  </a:lnTo>
                  <a:lnTo>
                    <a:pt x="674114" y="55140"/>
                  </a:lnTo>
                  <a:lnTo>
                    <a:pt x="634208" y="35902"/>
                  </a:lnTo>
                  <a:lnTo>
                    <a:pt x="592264" y="20539"/>
                  </a:lnTo>
                  <a:lnTo>
                    <a:pt x="548508" y="9281"/>
                  </a:lnTo>
                  <a:lnTo>
                    <a:pt x="503171" y="2358"/>
                  </a:lnTo>
                  <a:lnTo>
                    <a:pt x="456482" y="0"/>
                  </a:lnTo>
                  <a:close/>
                </a:path>
              </a:pathLst>
            </a:custGeom>
            <a:solidFill>
              <a:srgbClr val="F1DCDA"/>
            </a:solidFill>
          </p:spPr>
          <p:txBody>
            <a:bodyPr wrap="square" lIns="0" tIns="0" rIns="0" bIns="0" rtlCol="0"/>
            <a:lstStyle/>
            <a:p>
              <a:endParaRPr/>
            </a:p>
          </p:txBody>
        </p:sp>
        <p:sp>
          <p:nvSpPr>
            <p:cNvPr id="36" name="object 36">
              <a:extLst>
                <a:ext uri="{FF2B5EF4-FFF2-40B4-BE49-F238E27FC236}">
                  <a16:creationId xmlns:a16="http://schemas.microsoft.com/office/drawing/2014/main" id="{9D4BBC73-9C44-16E7-6CBA-CFA6E46E67E6}"/>
                </a:ext>
              </a:extLst>
            </p:cNvPr>
            <p:cNvSpPr/>
            <p:nvPr/>
          </p:nvSpPr>
          <p:spPr>
            <a:xfrm>
              <a:off x="7641478" y="3360152"/>
              <a:ext cx="913130" cy="913765"/>
            </a:xfrm>
            <a:custGeom>
              <a:avLst/>
              <a:gdLst/>
              <a:ahLst/>
              <a:cxnLst/>
              <a:rect l="l" t="t" r="r" b="b"/>
              <a:pathLst>
                <a:path w="913129" h="913764">
                  <a:moveTo>
                    <a:pt x="0" y="456846"/>
                  </a:moveTo>
                  <a:lnTo>
                    <a:pt x="2355" y="410137"/>
                  </a:lnTo>
                  <a:lnTo>
                    <a:pt x="9269" y="364777"/>
                  </a:lnTo>
                  <a:lnTo>
                    <a:pt x="20513" y="320996"/>
                  </a:lnTo>
                  <a:lnTo>
                    <a:pt x="35858" y="279023"/>
                  </a:lnTo>
                  <a:lnTo>
                    <a:pt x="55074" y="239088"/>
                  </a:lnTo>
                  <a:lnTo>
                    <a:pt x="77933" y="201421"/>
                  </a:lnTo>
                  <a:lnTo>
                    <a:pt x="104205" y="166252"/>
                  </a:lnTo>
                  <a:lnTo>
                    <a:pt x="133662" y="133809"/>
                  </a:lnTo>
                  <a:lnTo>
                    <a:pt x="166075" y="104323"/>
                  </a:lnTo>
                  <a:lnTo>
                    <a:pt x="201214" y="78023"/>
                  </a:lnTo>
                  <a:lnTo>
                    <a:pt x="238850" y="55140"/>
                  </a:lnTo>
                  <a:lnTo>
                    <a:pt x="278756" y="35902"/>
                  </a:lnTo>
                  <a:lnTo>
                    <a:pt x="320700" y="20539"/>
                  </a:lnTo>
                  <a:lnTo>
                    <a:pt x="364456" y="9281"/>
                  </a:lnTo>
                  <a:lnTo>
                    <a:pt x="409793" y="2358"/>
                  </a:lnTo>
                  <a:lnTo>
                    <a:pt x="456482" y="0"/>
                  </a:lnTo>
                  <a:lnTo>
                    <a:pt x="503171" y="2358"/>
                  </a:lnTo>
                  <a:lnTo>
                    <a:pt x="548508" y="9281"/>
                  </a:lnTo>
                  <a:lnTo>
                    <a:pt x="592264" y="20539"/>
                  </a:lnTo>
                  <a:lnTo>
                    <a:pt x="634208" y="35902"/>
                  </a:lnTo>
                  <a:lnTo>
                    <a:pt x="674114" y="55140"/>
                  </a:lnTo>
                  <a:lnTo>
                    <a:pt x="711750" y="78023"/>
                  </a:lnTo>
                  <a:lnTo>
                    <a:pt x="746889" y="104323"/>
                  </a:lnTo>
                  <a:lnTo>
                    <a:pt x="779302" y="133809"/>
                  </a:lnTo>
                  <a:lnTo>
                    <a:pt x="808759" y="166252"/>
                  </a:lnTo>
                  <a:lnTo>
                    <a:pt x="835031" y="201421"/>
                  </a:lnTo>
                  <a:lnTo>
                    <a:pt x="857890" y="239088"/>
                  </a:lnTo>
                  <a:lnTo>
                    <a:pt x="877106" y="279023"/>
                  </a:lnTo>
                  <a:lnTo>
                    <a:pt x="892451" y="320996"/>
                  </a:lnTo>
                  <a:lnTo>
                    <a:pt x="903695" y="364777"/>
                  </a:lnTo>
                  <a:lnTo>
                    <a:pt x="910609" y="410137"/>
                  </a:lnTo>
                  <a:lnTo>
                    <a:pt x="912964" y="456846"/>
                  </a:lnTo>
                  <a:lnTo>
                    <a:pt x="910609" y="503520"/>
                  </a:lnTo>
                  <a:lnTo>
                    <a:pt x="903695" y="548851"/>
                  </a:lnTo>
                  <a:lnTo>
                    <a:pt x="892451" y="592608"/>
                  </a:lnTo>
                  <a:lnTo>
                    <a:pt x="877106" y="634561"/>
                  </a:lnTo>
                  <a:lnTo>
                    <a:pt x="857890" y="674480"/>
                  </a:lnTo>
                  <a:lnTo>
                    <a:pt x="835031" y="712134"/>
                  </a:lnTo>
                  <a:lnTo>
                    <a:pt x="808759" y="747295"/>
                  </a:lnTo>
                  <a:lnTo>
                    <a:pt x="779302" y="779731"/>
                  </a:lnTo>
                  <a:lnTo>
                    <a:pt x="746889" y="809212"/>
                  </a:lnTo>
                  <a:lnTo>
                    <a:pt x="711750" y="835509"/>
                  </a:lnTo>
                  <a:lnTo>
                    <a:pt x="674114" y="858392"/>
                  </a:lnTo>
                  <a:lnTo>
                    <a:pt x="634208" y="877630"/>
                  </a:lnTo>
                  <a:lnTo>
                    <a:pt x="592264" y="892994"/>
                  </a:lnTo>
                  <a:lnTo>
                    <a:pt x="548508" y="904252"/>
                  </a:lnTo>
                  <a:lnTo>
                    <a:pt x="503171" y="911176"/>
                  </a:lnTo>
                  <a:lnTo>
                    <a:pt x="456482" y="913535"/>
                  </a:lnTo>
                  <a:lnTo>
                    <a:pt x="409793" y="911176"/>
                  </a:lnTo>
                  <a:lnTo>
                    <a:pt x="364456" y="904252"/>
                  </a:lnTo>
                  <a:lnTo>
                    <a:pt x="320700" y="892994"/>
                  </a:lnTo>
                  <a:lnTo>
                    <a:pt x="278756" y="877630"/>
                  </a:lnTo>
                  <a:lnTo>
                    <a:pt x="238850" y="858392"/>
                  </a:lnTo>
                  <a:lnTo>
                    <a:pt x="201214" y="835509"/>
                  </a:lnTo>
                  <a:lnTo>
                    <a:pt x="166075" y="809212"/>
                  </a:lnTo>
                  <a:lnTo>
                    <a:pt x="133662" y="779731"/>
                  </a:lnTo>
                  <a:lnTo>
                    <a:pt x="104205" y="747295"/>
                  </a:lnTo>
                  <a:lnTo>
                    <a:pt x="77933" y="712134"/>
                  </a:lnTo>
                  <a:lnTo>
                    <a:pt x="55074" y="674480"/>
                  </a:lnTo>
                  <a:lnTo>
                    <a:pt x="35858" y="634561"/>
                  </a:lnTo>
                  <a:lnTo>
                    <a:pt x="20513" y="592608"/>
                  </a:lnTo>
                  <a:lnTo>
                    <a:pt x="9269" y="548851"/>
                  </a:lnTo>
                  <a:lnTo>
                    <a:pt x="2355" y="503520"/>
                  </a:lnTo>
                  <a:lnTo>
                    <a:pt x="0" y="456846"/>
                  </a:lnTo>
                  <a:close/>
                </a:path>
              </a:pathLst>
            </a:custGeom>
            <a:ln w="14677">
              <a:solidFill>
                <a:srgbClr val="000000"/>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F7C3AAEA-F48A-79E5-A7EF-FCA19D28CF6B}"/>
              </a:ext>
            </a:extLst>
          </p:cNvPr>
          <p:cNvSpPr txBox="1"/>
          <p:nvPr/>
        </p:nvSpPr>
        <p:spPr>
          <a:xfrm>
            <a:off x="7840095" y="3673058"/>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8" name="object 38">
            <a:extLst>
              <a:ext uri="{FF2B5EF4-FFF2-40B4-BE49-F238E27FC236}">
                <a16:creationId xmlns:a16="http://schemas.microsoft.com/office/drawing/2014/main" id="{F3F91180-BB49-837C-BEE9-9BFEA46B642C}"/>
              </a:ext>
            </a:extLst>
          </p:cNvPr>
          <p:cNvGrpSpPr/>
          <p:nvPr/>
        </p:nvGrpSpPr>
        <p:grpSpPr>
          <a:xfrm>
            <a:off x="5820264" y="2444527"/>
            <a:ext cx="2331720" cy="1375410"/>
            <a:chOff x="5820264" y="2444527"/>
            <a:chExt cx="2331720" cy="1375410"/>
          </a:xfrm>
        </p:grpSpPr>
        <p:sp>
          <p:nvSpPr>
            <p:cNvPr id="39" name="object 39">
              <a:extLst>
                <a:ext uri="{FF2B5EF4-FFF2-40B4-BE49-F238E27FC236}">
                  <a16:creationId xmlns:a16="http://schemas.microsoft.com/office/drawing/2014/main" id="{E142956E-B349-F89A-0F17-30E16D7B9AF6}"/>
                </a:ext>
              </a:extLst>
            </p:cNvPr>
            <p:cNvSpPr/>
            <p:nvPr/>
          </p:nvSpPr>
          <p:spPr>
            <a:xfrm>
              <a:off x="6768820" y="2446852"/>
              <a:ext cx="664845" cy="819150"/>
            </a:xfrm>
            <a:custGeom>
              <a:avLst/>
              <a:gdLst/>
              <a:ahLst/>
              <a:cxnLst/>
              <a:rect l="l" t="t" r="r" b="b"/>
              <a:pathLst>
                <a:path w="664845" h="819150">
                  <a:moveTo>
                    <a:pt x="664276" y="0"/>
                  </a:moveTo>
                  <a:lnTo>
                    <a:pt x="664276" y="208066"/>
                  </a:lnTo>
                  <a:lnTo>
                    <a:pt x="0" y="208066"/>
                  </a:lnTo>
                  <a:lnTo>
                    <a:pt x="0" y="818956"/>
                  </a:lnTo>
                </a:path>
              </a:pathLst>
            </a:custGeom>
            <a:ln w="4649">
              <a:solidFill>
                <a:srgbClr val="000000"/>
              </a:solidFill>
            </a:ln>
          </p:spPr>
          <p:txBody>
            <a:bodyPr wrap="square" lIns="0" tIns="0" rIns="0" bIns="0" rtlCol="0"/>
            <a:lstStyle/>
            <a:p>
              <a:endParaRPr/>
            </a:p>
          </p:txBody>
        </p:sp>
        <p:sp>
          <p:nvSpPr>
            <p:cNvPr id="40" name="object 40">
              <a:extLst>
                <a:ext uri="{FF2B5EF4-FFF2-40B4-BE49-F238E27FC236}">
                  <a16:creationId xmlns:a16="http://schemas.microsoft.com/office/drawing/2014/main" id="{3E5CDC4F-A8EE-DF93-0041-1FD98725E78C}"/>
                </a:ext>
              </a:extLst>
            </p:cNvPr>
            <p:cNvSpPr/>
            <p:nvPr/>
          </p:nvSpPr>
          <p:spPr>
            <a:xfrm>
              <a:off x="6715012" y="3252302"/>
              <a:ext cx="107950" cy="107950"/>
            </a:xfrm>
            <a:custGeom>
              <a:avLst/>
              <a:gdLst/>
              <a:ahLst/>
              <a:cxnLst/>
              <a:rect l="l" t="t" r="r" b="b"/>
              <a:pathLst>
                <a:path w="107950" h="107950">
                  <a:moveTo>
                    <a:pt x="107810" y="0"/>
                  </a:moveTo>
                  <a:lnTo>
                    <a:pt x="0" y="0"/>
                  </a:lnTo>
                  <a:lnTo>
                    <a:pt x="53807" y="107850"/>
                  </a:lnTo>
                  <a:lnTo>
                    <a:pt x="107810" y="0"/>
                  </a:lnTo>
                  <a:close/>
                </a:path>
              </a:pathLst>
            </a:custGeom>
            <a:solidFill>
              <a:srgbClr val="000000"/>
            </a:solidFill>
          </p:spPr>
          <p:txBody>
            <a:bodyPr wrap="square" lIns="0" tIns="0" rIns="0" bIns="0" rtlCol="0"/>
            <a:lstStyle/>
            <a:p>
              <a:endParaRPr/>
            </a:p>
          </p:txBody>
        </p:sp>
        <p:sp>
          <p:nvSpPr>
            <p:cNvPr id="41" name="object 41">
              <a:extLst>
                <a:ext uri="{FF2B5EF4-FFF2-40B4-BE49-F238E27FC236}">
                  <a16:creationId xmlns:a16="http://schemas.microsoft.com/office/drawing/2014/main" id="{FEDF1874-2F4F-14ED-8125-CDEADEB207E9}"/>
                </a:ext>
              </a:extLst>
            </p:cNvPr>
            <p:cNvSpPr/>
            <p:nvPr/>
          </p:nvSpPr>
          <p:spPr>
            <a:xfrm>
              <a:off x="7433097" y="2446852"/>
              <a:ext cx="665480" cy="819150"/>
            </a:xfrm>
            <a:custGeom>
              <a:avLst/>
              <a:gdLst/>
              <a:ahLst/>
              <a:cxnLst/>
              <a:rect l="l" t="t" r="r" b="b"/>
              <a:pathLst>
                <a:path w="665479" h="819150">
                  <a:moveTo>
                    <a:pt x="0" y="0"/>
                  </a:moveTo>
                  <a:lnTo>
                    <a:pt x="0" y="208066"/>
                  </a:lnTo>
                  <a:lnTo>
                    <a:pt x="664863" y="208066"/>
                  </a:lnTo>
                  <a:lnTo>
                    <a:pt x="664863" y="818956"/>
                  </a:lnTo>
                </a:path>
              </a:pathLst>
            </a:custGeom>
            <a:ln w="4649">
              <a:solidFill>
                <a:srgbClr val="000000"/>
              </a:solidFill>
            </a:ln>
          </p:spPr>
          <p:txBody>
            <a:bodyPr wrap="square" lIns="0" tIns="0" rIns="0" bIns="0" rtlCol="0"/>
            <a:lstStyle/>
            <a:p>
              <a:endParaRPr/>
            </a:p>
          </p:txBody>
        </p:sp>
        <p:sp>
          <p:nvSpPr>
            <p:cNvPr id="42" name="object 42">
              <a:extLst>
                <a:ext uri="{FF2B5EF4-FFF2-40B4-BE49-F238E27FC236}">
                  <a16:creationId xmlns:a16="http://schemas.microsoft.com/office/drawing/2014/main" id="{1B4BFD09-22C9-1504-1554-F094E142149A}"/>
                </a:ext>
              </a:extLst>
            </p:cNvPr>
            <p:cNvSpPr/>
            <p:nvPr/>
          </p:nvSpPr>
          <p:spPr>
            <a:xfrm>
              <a:off x="8043958" y="3252302"/>
              <a:ext cx="108585" cy="107950"/>
            </a:xfrm>
            <a:custGeom>
              <a:avLst/>
              <a:gdLst/>
              <a:ahLst/>
              <a:cxnLst/>
              <a:rect l="l" t="t" r="r" b="b"/>
              <a:pathLst>
                <a:path w="108584" h="107950">
                  <a:moveTo>
                    <a:pt x="108006" y="0"/>
                  </a:moveTo>
                  <a:lnTo>
                    <a:pt x="0" y="0"/>
                  </a:lnTo>
                  <a:lnTo>
                    <a:pt x="54003" y="107850"/>
                  </a:lnTo>
                  <a:lnTo>
                    <a:pt x="108006" y="0"/>
                  </a:lnTo>
                  <a:close/>
                </a:path>
              </a:pathLst>
            </a:custGeom>
            <a:solidFill>
              <a:srgbClr val="000000"/>
            </a:solidFill>
          </p:spPr>
          <p:txBody>
            <a:bodyPr wrap="square" lIns="0" tIns="0" rIns="0" bIns="0" rtlCol="0"/>
            <a:lstStyle/>
            <a:p>
              <a:endParaRPr/>
            </a:p>
          </p:txBody>
        </p:sp>
        <p:sp>
          <p:nvSpPr>
            <p:cNvPr id="43" name="object 43">
              <a:extLst>
                <a:ext uri="{FF2B5EF4-FFF2-40B4-BE49-F238E27FC236}">
                  <a16:creationId xmlns:a16="http://schemas.microsoft.com/office/drawing/2014/main" id="{164E294C-3F61-71FD-E4AC-41BE31CBDE39}"/>
                </a:ext>
              </a:extLst>
            </p:cNvPr>
            <p:cNvSpPr/>
            <p:nvPr/>
          </p:nvSpPr>
          <p:spPr>
            <a:xfrm>
              <a:off x="5820264" y="3816999"/>
              <a:ext cx="492125" cy="0"/>
            </a:xfrm>
            <a:custGeom>
              <a:avLst/>
              <a:gdLst/>
              <a:ahLst/>
              <a:cxnLst/>
              <a:rect l="l" t="t" r="r" b="b"/>
              <a:pathLst>
                <a:path w="492125">
                  <a:moveTo>
                    <a:pt x="0" y="0"/>
                  </a:moveTo>
                  <a:lnTo>
                    <a:pt x="492073" y="0"/>
                  </a:lnTo>
                </a:path>
              </a:pathLst>
            </a:custGeom>
            <a:ln w="4650">
              <a:solidFill>
                <a:srgbClr val="000000"/>
              </a:solidFill>
            </a:ln>
          </p:spPr>
          <p:txBody>
            <a:bodyPr wrap="square" lIns="0" tIns="0" rIns="0" bIns="0" rtlCol="0"/>
            <a:lstStyle/>
            <a:p>
              <a:endParaRPr/>
            </a:p>
          </p:txBody>
        </p:sp>
      </p:grpSp>
      <p:grpSp>
        <p:nvGrpSpPr>
          <p:cNvPr id="44" name="object 44">
            <a:extLst>
              <a:ext uri="{FF2B5EF4-FFF2-40B4-BE49-F238E27FC236}">
                <a16:creationId xmlns:a16="http://schemas.microsoft.com/office/drawing/2014/main" id="{EB5B7696-825D-CC39-7358-9FC7AF38DC4C}"/>
              </a:ext>
            </a:extLst>
          </p:cNvPr>
          <p:cNvGrpSpPr/>
          <p:nvPr/>
        </p:nvGrpSpPr>
        <p:grpSpPr>
          <a:xfrm>
            <a:off x="4229110" y="3762976"/>
            <a:ext cx="492125" cy="108585"/>
            <a:chOff x="4229110" y="3762976"/>
            <a:chExt cx="492125" cy="108585"/>
          </a:xfrm>
        </p:grpSpPr>
        <p:sp>
          <p:nvSpPr>
            <p:cNvPr id="45" name="object 45">
              <a:extLst>
                <a:ext uri="{FF2B5EF4-FFF2-40B4-BE49-F238E27FC236}">
                  <a16:creationId xmlns:a16="http://schemas.microsoft.com/office/drawing/2014/main" id="{AE42A78A-A673-6977-F525-0E549516C2AD}"/>
                </a:ext>
              </a:extLst>
            </p:cNvPr>
            <p:cNvSpPr/>
            <p:nvPr/>
          </p:nvSpPr>
          <p:spPr>
            <a:xfrm>
              <a:off x="4323420" y="3816999"/>
              <a:ext cx="398145" cy="0"/>
            </a:xfrm>
            <a:custGeom>
              <a:avLst/>
              <a:gdLst/>
              <a:ahLst/>
              <a:cxnLst/>
              <a:rect l="l" t="t" r="r" b="b"/>
              <a:pathLst>
                <a:path w="398145">
                  <a:moveTo>
                    <a:pt x="0" y="0"/>
                  </a:moveTo>
                  <a:lnTo>
                    <a:pt x="397783" y="0"/>
                  </a:lnTo>
                </a:path>
              </a:pathLst>
            </a:custGeom>
            <a:ln w="4650">
              <a:solidFill>
                <a:srgbClr val="000000"/>
              </a:solidFill>
            </a:ln>
          </p:spPr>
          <p:txBody>
            <a:bodyPr wrap="square" lIns="0" tIns="0" rIns="0" bIns="0" rtlCol="0"/>
            <a:lstStyle/>
            <a:p>
              <a:endParaRPr/>
            </a:p>
          </p:txBody>
        </p:sp>
        <p:sp>
          <p:nvSpPr>
            <p:cNvPr id="46" name="object 46">
              <a:extLst>
                <a:ext uri="{FF2B5EF4-FFF2-40B4-BE49-F238E27FC236}">
                  <a16:creationId xmlns:a16="http://schemas.microsoft.com/office/drawing/2014/main" id="{429BCC25-C5A2-C4D0-210B-3498F00484C4}"/>
                </a:ext>
              </a:extLst>
            </p:cNvPr>
            <p:cNvSpPr/>
            <p:nvPr/>
          </p:nvSpPr>
          <p:spPr>
            <a:xfrm>
              <a:off x="4229110" y="3762976"/>
              <a:ext cx="107950" cy="108585"/>
            </a:xfrm>
            <a:custGeom>
              <a:avLst/>
              <a:gdLst/>
              <a:ahLst/>
              <a:cxnLst/>
              <a:rect l="l" t="t" r="r" b="b"/>
              <a:pathLst>
                <a:path w="107950" h="108585">
                  <a:moveTo>
                    <a:pt x="107810" y="0"/>
                  </a:moveTo>
                  <a:lnTo>
                    <a:pt x="0" y="54022"/>
                  </a:lnTo>
                  <a:lnTo>
                    <a:pt x="107810" y="108045"/>
                  </a:lnTo>
                  <a:lnTo>
                    <a:pt x="107810" y="0"/>
                  </a:lnTo>
                  <a:close/>
                </a:path>
              </a:pathLst>
            </a:custGeom>
            <a:solidFill>
              <a:srgbClr val="000000"/>
            </a:solidFill>
          </p:spPr>
          <p:txBody>
            <a:bodyPr wrap="square" lIns="0" tIns="0" rIns="0" bIns="0" rtlCol="0"/>
            <a:lstStyle/>
            <a:p>
              <a:endParaRPr/>
            </a:p>
          </p:txBody>
        </p:sp>
      </p:grpSp>
      <p:sp>
        <p:nvSpPr>
          <p:cNvPr id="47" name="object 47">
            <a:extLst>
              <a:ext uri="{FF2B5EF4-FFF2-40B4-BE49-F238E27FC236}">
                <a16:creationId xmlns:a16="http://schemas.microsoft.com/office/drawing/2014/main" id="{7D254DE6-081C-AB2F-203E-CA8437782A28}"/>
              </a:ext>
            </a:extLst>
          </p:cNvPr>
          <p:cNvSpPr txBox="1"/>
          <p:nvPr/>
        </p:nvSpPr>
        <p:spPr>
          <a:xfrm>
            <a:off x="4706546" y="3690087"/>
            <a:ext cx="112839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8" name="object 48">
            <a:extLst>
              <a:ext uri="{FF2B5EF4-FFF2-40B4-BE49-F238E27FC236}">
                <a16:creationId xmlns:a16="http://schemas.microsoft.com/office/drawing/2014/main" id="{5A472DF2-0319-8553-438C-F773A2B7F241}"/>
              </a:ext>
            </a:extLst>
          </p:cNvPr>
          <p:cNvPicPr/>
          <p:nvPr/>
        </p:nvPicPr>
        <p:blipFill>
          <a:blip r:embed="rId4" cstate="print"/>
          <a:stretch>
            <a:fillRect/>
          </a:stretch>
        </p:blipFill>
        <p:spPr>
          <a:xfrm>
            <a:off x="3011556" y="4676962"/>
            <a:ext cx="221862" cy="221924"/>
          </a:xfrm>
          <a:prstGeom prst="rect">
            <a:avLst/>
          </a:prstGeom>
        </p:spPr>
      </p:pic>
      <p:sp>
        <p:nvSpPr>
          <p:cNvPr id="49" name="object 49">
            <a:extLst>
              <a:ext uri="{FF2B5EF4-FFF2-40B4-BE49-F238E27FC236}">
                <a16:creationId xmlns:a16="http://schemas.microsoft.com/office/drawing/2014/main" id="{894FB642-2865-F42D-86C4-CF85D3677226}"/>
              </a:ext>
            </a:extLst>
          </p:cNvPr>
          <p:cNvSpPr txBox="1"/>
          <p:nvPr/>
        </p:nvSpPr>
        <p:spPr>
          <a:xfrm>
            <a:off x="3086943" y="4697145"/>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0" name="object 50">
            <a:extLst>
              <a:ext uri="{FF2B5EF4-FFF2-40B4-BE49-F238E27FC236}">
                <a16:creationId xmlns:a16="http://schemas.microsoft.com/office/drawing/2014/main" id="{D49D71DD-1F98-A69F-CDF4-DC4E66367E05}"/>
              </a:ext>
            </a:extLst>
          </p:cNvPr>
          <p:cNvSpPr txBox="1"/>
          <p:nvPr/>
        </p:nvSpPr>
        <p:spPr>
          <a:xfrm>
            <a:off x="3011556" y="5187138"/>
            <a:ext cx="1217930" cy="913765"/>
          </a:xfrm>
          <a:prstGeom prst="rect">
            <a:avLst/>
          </a:prstGeom>
          <a:solidFill>
            <a:srgbClr val="F1F1F1"/>
          </a:solidFill>
          <a:ln w="14678">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5"/>
              </a:spcBef>
            </a:pPr>
            <a:r>
              <a:rPr sz="1500" spc="-10">
                <a:latin typeface="Calibri"/>
                <a:cs typeface="Calibri"/>
              </a:rPr>
              <a:t>Hypervisor</a:t>
            </a:r>
            <a:endParaRPr sz="1500">
              <a:latin typeface="Calibri"/>
              <a:cs typeface="Calibri"/>
            </a:endParaRPr>
          </a:p>
        </p:txBody>
      </p:sp>
      <p:sp>
        <p:nvSpPr>
          <p:cNvPr id="51" name="object 51">
            <a:extLst>
              <a:ext uri="{FF2B5EF4-FFF2-40B4-BE49-F238E27FC236}">
                <a16:creationId xmlns:a16="http://schemas.microsoft.com/office/drawing/2014/main" id="{4FCC2C20-7CCD-8669-FFE6-50CF848D0BA2}"/>
              </a:ext>
            </a:extLst>
          </p:cNvPr>
          <p:cNvSpPr/>
          <p:nvPr/>
        </p:nvSpPr>
        <p:spPr>
          <a:xfrm>
            <a:off x="3398519" y="4455017"/>
            <a:ext cx="443865" cy="543560"/>
          </a:xfrm>
          <a:custGeom>
            <a:avLst/>
            <a:gdLst/>
            <a:ahLst/>
            <a:cxnLst/>
            <a:rect l="l" t="t" r="r" b="b"/>
            <a:pathLst>
              <a:path w="443864" h="543560">
                <a:moveTo>
                  <a:pt x="221686" y="0"/>
                </a:moveTo>
                <a:lnTo>
                  <a:pt x="443568" y="221944"/>
                </a:lnTo>
                <a:lnTo>
                  <a:pt x="332627" y="221944"/>
                </a:lnTo>
                <a:lnTo>
                  <a:pt x="332627" y="543204"/>
                </a:lnTo>
                <a:lnTo>
                  <a:pt x="110941" y="543204"/>
                </a:lnTo>
                <a:lnTo>
                  <a:pt x="110941" y="221944"/>
                </a:lnTo>
                <a:lnTo>
                  <a:pt x="0" y="221944"/>
                </a:lnTo>
                <a:lnTo>
                  <a:pt x="221686" y="0"/>
                </a:lnTo>
                <a:close/>
              </a:path>
            </a:pathLst>
          </a:custGeom>
          <a:ln w="14676">
            <a:solidFill>
              <a:srgbClr val="000000"/>
            </a:solidFill>
          </a:ln>
        </p:spPr>
        <p:txBody>
          <a:bodyPr wrap="square" lIns="0" tIns="0" rIns="0" bIns="0" rtlCol="0"/>
          <a:lstStyle/>
          <a:p>
            <a:endParaRPr/>
          </a:p>
        </p:txBody>
      </p:sp>
      <p:sp>
        <p:nvSpPr>
          <p:cNvPr id="52" name="object 52">
            <a:extLst>
              <a:ext uri="{FF2B5EF4-FFF2-40B4-BE49-F238E27FC236}">
                <a16:creationId xmlns:a16="http://schemas.microsoft.com/office/drawing/2014/main" id="{E8D90CD6-5E81-6EFB-366F-68ABD3D677B7}"/>
              </a:ext>
            </a:extLst>
          </p:cNvPr>
          <p:cNvSpPr txBox="1"/>
          <p:nvPr/>
        </p:nvSpPr>
        <p:spPr>
          <a:xfrm>
            <a:off x="1712898" y="4646743"/>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3" name="object 53">
            <a:extLst>
              <a:ext uri="{FF2B5EF4-FFF2-40B4-BE49-F238E27FC236}">
                <a16:creationId xmlns:a16="http://schemas.microsoft.com/office/drawing/2014/main" id="{DC3C93A3-6A50-146B-AB7D-FB6E9A33194B}"/>
              </a:ext>
            </a:extLst>
          </p:cNvPr>
          <p:cNvPicPr/>
          <p:nvPr/>
        </p:nvPicPr>
        <p:blipFill>
          <a:blip r:embed="rId5" cstate="print"/>
          <a:stretch>
            <a:fillRect/>
          </a:stretch>
        </p:blipFill>
        <p:spPr>
          <a:xfrm>
            <a:off x="4007228" y="2792520"/>
            <a:ext cx="221882" cy="221963"/>
          </a:xfrm>
          <a:prstGeom prst="rect">
            <a:avLst/>
          </a:prstGeom>
        </p:spPr>
      </p:pic>
      <p:sp>
        <p:nvSpPr>
          <p:cNvPr id="54" name="object 54">
            <a:extLst>
              <a:ext uri="{FF2B5EF4-FFF2-40B4-BE49-F238E27FC236}">
                <a16:creationId xmlns:a16="http://schemas.microsoft.com/office/drawing/2014/main" id="{BFD6B947-D9F1-8C56-BB0C-FCADCD503E3F}"/>
              </a:ext>
            </a:extLst>
          </p:cNvPr>
          <p:cNvSpPr txBox="1"/>
          <p:nvPr/>
        </p:nvSpPr>
        <p:spPr>
          <a:xfrm>
            <a:off x="4083946" y="2806342"/>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5" name="object 55">
            <a:extLst>
              <a:ext uri="{FF2B5EF4-FFF2-40B4-BE49-F238E27FC236}">
                <a16:creationId xmlns:a16="http://schemas.microsoft.com/office/drawing/2014/main" id="{F24B0EA4-A054-D966-A06B-AA2D51B87F1D}"/>
              </a:ext>
            </a:extLst>
          </p:cNvPr>
          <p:cNvSpPr txBox="1"/>
          <p:nvPr/>
        </p:nvSpPr>
        <p:spPr>
          <a:xfrm>
            <a:off x="4311306" y="2756430"/>
            <a:ext cx="1219835" cy="490855"/>
          </a:xfrm>
          <a:prstGeom prst="rect">
            <a:avLst/>
          </a:prstGeom>
        </p:spPr>
        <p:txBody>
          <a:bodyPr vert="horz" wrap="square" lIns="0" tIns="5715" rIns="0" bIns="0" rtlCol="0">
            <a:spAutoFit/>
          </a:bodyPr>
          <a:lstStyle/>
          <a:p>
            <a:pPr marL="12700" marR="5080">
              <a:lnSpc>
                <a:spcPct val="103200"/>
              </a:lnSpc>
              <a:spcBef>
                <a:spcPts val="45"/>
              </a:spcBef>
            </a:pPr>
            <a:r>
              <a:rPr sz="1500" i="1" spc="-10">
                <a:solidFill>
                  <a:srgbClr val="585858"/>
                </a:solidFill>
                <a:latin typeface="Calibri"/>
                <a:cs typeface="Calibri"/>
              </a:rPr>
              <a:t>Measurements collected</a:t>
            </a:r>
            <a:endParaRPr sz="1500">
              <a:latin typeface="Calibri"/>
              <a:cs typeface="Calibri"/>
            </a:endParaRPr>
          </a:p>
        </p:txBody>
      </p:sp>
      <p:pic>
        <p:nvPicPr>
          <p:cNvPr id="56" name="object 56">
            <a:extLst>
              <a:ext uri="{FF2B5EF4-FFF2-40B4-BE49-F238E27FC236}">
                <a16:creationId xmlns:a16="http://schemas.microsoft.com/office/drawing/2014/main" id="{68F575DF-9581-CB09-EFD5-297876D32A4E}"/>
              </a:ext>
            </a:extLst>
          </p:cNvPr>
          <p:cNvPicPr/>
          <p:nvPr/>
        </p:nvPicPr>
        <p:blipFill>
          <a:blip r:embed="rId6" cstate="print"/>
          <a:stretch>
            <a:fillRect/>
          </a:stretch>
        </p:blipFill>
        <p:spPr>
          <a:xfrm>
            <a:off x="4174911" y="1347994"/>
            <a:ext cx="221882" cy="221768"/>
          </a:xfrm>
          <a:prstGeom prst="rect">
            <a:avLst/>
          </a:prstGeom>
        </p:spPr>
      </p:pic>
      <p:sp>
        <p:nvSpPr>
          <p:cNvPr id="57" name="object 57">
            <a:extLst>
              <a:ext uri="{FF2B5EF4-FFF2-40B4-BE49-F238E27FC236}">
                <a16:creationId xmlns:a16="http://schemas.microsoft.com/office/drawing/2014/main" id="{D150093E-43CF-440D-C5EA-7D238042145F}"/>
              </a:ext>
            </a:extLst>
          </p:cNvPr>
          <p:cNvSpPr txBox="1"/>
          <p:nvPr/>
        </p:nvSpPr>
        <p:spPr>
          <a:xfrm>
            <a:off x="4252216" y="1357510"/>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8" name="object 58">
            <a:extLst>
              <a:ext uri="{FF2B5EF4-FFF2-40B4-BE49-F238E27FC236}">
                <a16:creationId xmlns:a16="http://schemas.microsoft.com/office/drawing/2014/main" id="{608AECB8-2CDE-D3F4-14FB-9476DAC4C709}"/>
              </a:ext>
            </a:extLst>
          </p:cNvPr>
          <p:cNvPicPr/>
          <p:nvPr/>
        </p:nvPicPr>
        <p:blipFill>
          <a:blip r:embed="rId5" cstate="print"/>
          <a:stretch>
            <a:fillRect/>
          </a:stretch>
        </p:blipFill>
        <p:spPr>
          <a:xfrm>
            <a:off x="8750693" y="3706017"/>
            <a:ext cx="221882" cy="221963"/>
          </a:xfrm>
          <a:prstGeom prst="rect">
            <a:avLst/>
          </a:prstGeom>
        </p:spPr>
      </p:pic>
      <p:sp>
        <p:nvSpPr>
          <p:cNvPr id="59" name="object 59">
            <a:extLst>
              <a:ext uri="{FF2B5EF4-FFF2-40B4-BE49-F238E27FC236}">
                <a16:creationId xmlns:a16="http://schemas.microsoft.com/office/drawing/2014/main" id="{50062EB3-944D-5CDE-7780-DE87CC6AF01C}"/>
              </a:ext>
            </a:extLst>
          </p:cNvPr>
          <p:cNvSpPr txBox="1"/>
          <p:nvPr/>
        </p:nvSpPr>
        <p:spPr>
          <a:xfrm>
            <a:off x="8834651" y="372238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0" name="object 60">
            <a:extLst>
              <a:ext uri="{FF2B5EF4-FFF2-40B4-BE49-F238E27FC236}">
                <a16:creationId xmlns:a16="http://schemas.microsoft.com/office/drawing/2014/main" id="{94391500-D946-3B52-5AA1-AF98E72FC979}"/>
              </a:ext>
            </a:extLst>
          </p:cNvPr>
          <p:cNvSpPr txBox="1"/>
          <p:nvPr/>
        </p:nvSpPr>
        <p:spPr>
          <a:xfrm>
            <a:off x="9040880" y="3673058"/>
            <a:ext cx="1668145" cy="490855"/>
          </a:xfrm>
          <a:prstGeom prst="rect">
            <a:avLst/>
          </a:prstGeom>
        </p:spPr>
        <p:txBody>
          <a:bodyPr vert="horz" wrap="square" lIns="0" tIns="6985" rIns="0" bIns="0" rtlCol="0">
            <a:spAutoFit/>
          </a:bodyPr>
          <a:lstStyle/>
          <a:p>
            <a:pPr marL="12700" marR="5080">
              <a:lnSpc>
                <a:spcPct val="102899"/>
              </a:lnSpc>
              <a:spcBef>
                <a:spcPts val="5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1" name="object 61">
            <a:extLst>
              <a:ext uri="{FF2B5EF4-FFF2-40B4-BE49-F238E27FC236}">
                <a16:creationId xmlns:a16="http://schemas.microsoft.com/office/drawing/2014/main" id="{089152FE-B4B3-52FE-AC1E-E720FCD396C5}"/>
              </a:ext>
            </a:extLst>
          </p:cNvPr>
          <p:cNvPicPr/>
          <p:nvPr/>
        </p:nvPicPr>
        <p:blipFill>
          <a:blip r:embed="rId7" cstate="print"/>
          <a:stretch>
            <a:fillRect/>
          </a:stretch>
        </p:blipFill>
        <p:spPr>
          <a:xfrm>
            <a:off x="4479950" y="4051686"/>
            <a:ext cx="221882" cy="222002"/>
          </a:xfrm>
          <a:prstGeom prst="rect">
            <a:avLst/>
          </a:prstGeom>
        </p:spPr>
      </p:pic>
      <p:sp>
        <p:nvSpPr>
          <p:cNvPr id="62" name="object 62">
            <a:extLst>
              <a:ext uri="{FF2B5EF4-FFF2-40B4-BE49-F238E27FC236}">
                <a16:creationId xmlns:a16="http://schemas.microsoft.com/office/drawing/2014/main" id="{5BB69B52-A456-0545-5CAC-F71F2DA296D5}"/>
              </a:ext>
            </a:extLst>
          </p:cNvPr>
          <p:cNvSpPr txBox="1"/>
          <p:nvPr/>
        </p:nvSpPr>
        <p:spPr>
          <a:xfrm>
            <a:off x="4557255" y="406932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3" name="object 63">
            <a:extLst>
              <a:ext uri="{FF2B5EF4-FFF2-40B4-BE49-F238E27FC236}">
                <a16:creationId xmlns:a16="http://schemas.microsoft.com/office/drawing/2014/main" id="{03609A2B-AE80-ECFD-0673-5F622E7E4185}"/>
              </a:ext>
            </a:extLst>
          </p:cNvPr>
          <p:cNvSpPr txBox="1"/>
          <p:nvPr/>
        </p:nvSpPr>
        <p:spPr>
          <a:xfrm>
            <a:off x="4793617" y="4019412"/>
            <a:ext cx="1521460" cy="4908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4" name="TextBox 63">
            <a:extLst>
              <a:ext uri="{FF2B5EF4-FFF2-40B4-BE49-F238E27FC236}">
                <a16:creationId xmlns:a16="http://schemas.microsoft.com/office/drawing/2014/main" id="{D25FD3B3-FD6C-85F2-B19C-D8220CB54A5E}"/>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Attestation in AMD SEV-SNP</a:t>
            </a:r>
          </a:p>
        </p:txBody>
      </p:sp>
      <p:pic>
        <p:nvPicPr>
          <p:cNvPr id="65" name="bg object 16">
            <a:extLst>
              <a:ext uri="{FF2B5EF4-FFF2-40B4-BE49-F238E27FC236}">
                <a16:creationId xmlns:a16="http://schemas.microsoft.com/office/drawing/2014/main" id="{B92A568F-44BA-93EC-5FE0-FEA08198F64E}"/>
              </a:ext>
            </a:extLst>
          </p:cNvPr>
          <p:cNvPicPr/>
          <p:nvPr/>
        </p:nvPicPr>
        <p:blipFill>
          <a:blip r:embed="rId8"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1865120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82386B-F542-CAE3-DEF0-868C7EBEDD9C}"/>
              </a:ext>
            </a:extLst>
          </p:cNvPr>
          <p:cNvSpPr txBox="1"/>
          <p:nvPr/>
        </p:nvSpPr>
        <p:spPr>
          <a:xfrm>
            <a:off x="577881" y="146873"/>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Measurements of Trusted Computing Base (TCB)</a:t>
            </a:r>
          </a:p>
        </p:txBody>
      </p:sp>
      <p:sp>
        <p:nvSpPr>
          <p:cNvPr id="4" name="object 4">
            <a:extLst>
              <a:ext uri="{FF2B5EF4-FFF2-40B4-BE49-F238E27FC236}">
                <a16:creationId xmlns:a16="http://schemas.microsoft.com/office/drawing/2014/main" id="{E07AE724-88BE-0821-B724-6418E8DEB2E7}"/>
              </a:ext>
            </a:extLst>
          </p:cNvPr>
          <p:cNvSpPr txBox="1"/>
          <p:nvPr/>
        </p:nvSpPr>
        <p:spPr>
          <a:xfrm>
            <a:off x="571601" y="1369075"/>
            <a:ext cx="3847465" cy="2670175"/>
          </a:xfrm>
          <a:prstGeom prst="rect">
            <a:avLst/>
          </a:prstGeom>
        </p:spPr>
        <p:txBody>
          <a:bodyPr vert="horz" wrap="square" lIns="0" tIns="57150" rIns="0" bIns="0" rtlCol="0">
            <a:spAutoFit/>
          </a:bodyPr>
          <a:lstStyle/>
          <a:p>
            <a:pPr marL="227965" marR="589915" indent="-227965" algn="r">
              <a:lnSpc>
                <a:spcPct val="100000"/>
              </a:lnSpc>
              <a:spcBef>
                <a:spcPts val="450"/>
              </a:spcBef>
              <a:buClr>
                <a:srgbClr val="626366"/>
              </a:buClr>
              <a:buSzPct val="88888"/>
              <a:buChar char="•"/>
              <a:tabLst>
                <a:tab pos="227965" algn="l"/>
                <a:tab pos="228600" algn="l"/>
              </a:tabLst>
            </a:pPr>
            <a:r>
              <a:rPr sz="1800" dirty="0">
                <a:latin typeface="Arial"/>
                <a:cs typeface="Arial"/>
              </a:rPr>
              <a:t>AMD</a:t>
            </a:r>
            <a:r>
              <a:rPr sz="1800" spc="-25" dirty="0">
                <a:latin typeface="Arial"/>
                <a:cs typeface="Arial"/>
              </a:rPr>
              <a:t> </a:t>
            </a:r>
            <a:r>
              <a:rPr sz="1800" dirty="0">
                <a:latin typeface="Arial"/>
                <a:cs typeface="Arial"/>
              </a:rPr>
              <a:t>firmware</a:t>
            </a:r>
            <a:r>
              <a:rPr sz="1800" spc="20" dirty="0">
                <a:latin typeface="Arial"/>
                <a:cs typeface="Arial"/>
              </a:rPr>
              <a:t> </a:t>
            </a:r>
            <a:r>
              <a:rPr sz="1800" dirty="0">
                <a:latin typeface="Arial"/>
                <a:cs typeface="Arial"/>
              </a:rPr>
              <a:t>and</a:t>
            </a:r>
            <a:r>
              <a:rPr sz="1800" spc="-25" dirty="0">
                <a:latin typeface="Arial"/>
                <a:cs typeface="Arial"/>
              </a:rPr>
              <a:t> </a:t>
            </a:r>
            <a:r>
              <a:rPr sz="1800" spc="-10" dirty="0">
                <a:latin typeface="Arial"/>
                <a:cs typeface="Arial"/>
              </a:rPr>
              <a:t>microcode</a:t>
            </a:r>
            <a:endParaRPr sz="1800">
              <a:latin typeface="Arial"/>
              <a:cs typeface="Arial"/>
            </a:endParaRPr>
          </a:p>
          <a:p>
            <a:pPr marL="227965" marR="614045" lvl="1" indent="-227965" algn="r">
              <a:lnSpc>
                <a:spcPct val="100000"/>
              </a:lnSpc>
              <a:spcBef>
                <a:spcPts val="309"/>
              </a:spcBef>
              <a:buClr>
                <a:srgbClr val="626366"/>
              </a:buClr>
              <a:buSzPct val="90625"/>
              <a:buChar char="•"/>
              <a:tabLst>
                <a:tab pos="227965" algn="l"/>
                <a:tab pos="228600" algn="l"/>
              </a:tabLst>
            </a:pPr>
            <a:r>
              <a:rPr sz="1600" dirty="0">
                <a:latin typeface="Arial"/>
                <a:cs typeface="Arial"/>
              </a:rPr>
              <a:t>Security</a:t>
            </a:r>
            <a:r>
              <a:rPr sz="1600" spc="-70" dirty="0">
                <a:latin typeface="Arial"/>
                <a:cs typeface="Arial"/>
              </a:rPr>
              <a:t> </a:t>
            </a:r>
            <a:r>
              <a:rPr sz="1600" dirty="0">
                <a:latin typeface="Arial"/>
                <a:cs typeface="Arial"/>
              </a:rPr>
              <a:t>processor</a:t>
            </a:r>
            <a:r>
              <a:rPr sz="1600" spc="-65" dirty="0">
                <a:latin typeface="Arial"/>
                <a:cs typeface="Arial"/>
              </a:rPr>
              <a:t> </a:t>
            </a:r>
            <a:r>
              <a:rPr sz="1600" dirty="0">
                <a:latin typeface="Arial"/>
                <a:cs typeface="Arial"/>
              </a:rPr>
              <a:t>boot</a:t>
            </a:r>
            <a:r>
              <a:rPr sz="1600" spc="-60" dirty="0">
                <a:latin typeface="Arial"/>
                <a:cs typeface="Arial"/>
              </a:rPr>
              <a:t> </a:t>
            </a:r>
            <a:r>
              <a:rPr sz="1600" spc="-10" dirty="0">
                <a:latin typeface="Arial"/>
                <a:cs typeface="Arial"/>
              </a:rPr>
              <a:t>loader</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dirty="0">
                <a:latin typeface="Arial"/>
                <a:cs typeface="Arial"/>
              </a:rPr>
              <a:t>Security</a:t>
            </a:r>
            <a:r>
              <a:rPr sz="1600" spc="-65" dirty="0">
                <a:latin typeface="Arial"/>
                <a:cs typeface="Arial"/>
              </a:rPr>
              <a:t> </a:t>
            </a:r>
            <a:r>
              <a:rPr sz="1600" dirty="0">
                <a:latin typeface="Arial"/>
                <a:cs typeface="Arial"/>
              </a:rPr>
              <a:t>processor</a:t>
            </a:r>
            <a:r>
              <a:rPr sz="1600" spc="-60" dirty="0">
                <a:latin typeface="Arial"/>
                <a:cs typeface="Arial"/>
              </a:rPr>
              <a:t> </a:t>
            </a:r>
            <a:r>
              <a:rPr sz="1600" spc="-10" dirty="0">
                <a:latin typeface="Arial"/>
                <a:cs typeface="Arial"/>
              </a:rPr>
              <a:t>operating</a:t>
            </a:r>
            <a:r>
              <a:rPr sz="1600" spc="-65" dirty="0">
                <a:latin typeface="Arial"/>
                <a:cs typeface="Arial"/>
              </a:rPr>
              <a:t> </a:t>
            </a:r>
            <a:r>
              <a:rPr sz="1600" spc="-10" dirty="0">
                <a:latin typeface="Arial"/>
                <a:cs typeface="Arial"/>
              </a:rPr>
              <a:t>system</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spc="-40" dirty="0">
                <a:latin typeface="Arial"/>
                <a:cs typeface="Arial"/>
              </a:rPr>
              <a:t>SEV-</a:t>
            </a:r>
            <a:r>
              <a:rPr sz="1600" dirty="0">
                <a:latin typeface="Arial"/>
                <a:cs typeface="Arial"/>
              </a:rPr>
              <a:t>SNP</a:t>
            </a:r>
            <a:r>
              <a:rPr sz="1600" spc="-50" dirty="0">
                <a:latin typeface="Arial"/>
                <a:cs typeface="Arial"/>
              </a:rPr>
              <a:t> </a:t>
            </a:r>
            <a:r>
              <a:rPr sz="1600" spc="-10" dirty="0">
                <a:latin typeface="Arial"/>
                <a:cs typeface="Arial"/>
              </a:rPr>
              <a:t>firmware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dirty="0">
                <a:latin typeface="Arial"/>
                <a:cs typeface="Arial"/>
              </a:rPr>
              <a:t>x86</a:t>
            </a:r>
            <a:r>
              <a:rPr sz="1600" spc="-30" dirty="0">
                <a:latin typeface="Arial"/>
                <a:cs typeface="Arial"/>
              </a:rPr>
              <a:t> </a:t>
            </a:r>
            <a:r>
              <a:rPr sz="1600" spc="-10" dirty="0">
                <a:latin typeface="Arial"/>
                <a:cs typeface="Arial"/>
              </a:rPr>
              <a:t>Microcode</a:t>
            </a:r>
            <a:endParaRPr sz="1600">
              <a:latin typeface="Arial"/>
              <a:cs typeface="Arial"/>
            </a:endParaRPr>
          </a:p>
          <a:p>
            <a:pPr marL="240665" indent="-227965">
              <a:lnSpc>
                <a:spcPct val="100000"/>
              </a:lnSpc>
              <a:spcBef>
                <a:spcPts val="590"/>
              </a:spcBef>
              <a:buClr>
                <a:srgbClr val="626366"/>
              </a:buClr>
              <a:buSzPct val="88888"/>
              <a:buChar char="•"/>
              <a:tabLst>
                <a:tab pos="240665" algn="l"/>
                <a:tab pos="241300" algn="l"/>
              </a:tabLst>
            </a:pPr>
            <a:r>
              <a:rPr sz="1800" spc="-35" dirty="0">
                <a:latin typeface="Arial"/>
                <a:cs typeface="Arial"/>
              </a:rPr>
              <a:t>SEV-</a:t>
            </a:r>
            <a:r>
              <a:rPr sz="1800" dirty="0">
                <a:latin typeface="Arial"/>
                <a:cs typeface="Arial"/>
              </a:rPr>
              <a:t>SNP</a:t>
            </a:r>
            <a:r>
              <a:rPr sz="1800" spc="-15" dirty="0">
                <a:latin typeface="Arial"/>
                <a:cs typeface="Arial"/>
              </a:rPr>
              <a:t> </a:t>
            </a:r>
            <a:r>
              <a:rPr sz="1800" spc="-20" dirty="0">
                <a:latin typeface="Arial"/>
                <a:cs typeface="Arial"/>
              </a:rPr>
              <a:t>Guest</a:t>
            </a:r>
            <a:endParaRPr sz="1800">
              <a:latin typeface="Arial"/>
              <a:cs typeface="Arial"/>
            </a:endParaRPr>
          </a:p>
          <a:p>
            <a:pPr marL="469265" lvl="1" indent="-228600">
              <a:lnSpc>
                <a:spcPct val="100000"/>
              </a:lnSpc>
              <a:spcBef>
                <a:spcPts val="310"/>
              </a:spcBef>
              <a:buClr>
                <a:srgbClr val="626366"/>
              </a:buClr>
              <a:buSzPct val="90625"/>
              <a:buChar char="•"/>
              <a:tabLst>
                <a:tab pos="469265" algn="l"/>
                <a:tab pos="469900" algn="l"/>
              </a:tabLst>
            </a:pPr>
            <a:r>
              <a:rPr sz="1600" dirty="0">
                <a:latin typeface="Arial"/>
                <a:cs typeface="Arial"/>
              </a:rPr>
              <a:t>Launch</a:t>
            </a:r>
            <a:r>
              <a:rPr sz="1600" spc="-60" dirty="0">
                <a:latin typeface="Arial"/>
                <a:cs typeface="Arial"/>
              </a:rPr>
              <a:t> </a:t>
            </a:r>
            <a:r>
              <a:rPr sz="1600" dirty="0">
                <a:latin typeface="Arial"/>
                <a:cs typeface="Arial"/>
              </a:rPr>
              <a:t>metadata</a:t>
            </a:r>
            <a:r>
              <a:rPr sz="1600" spc="-35" dirty="0">
                <a:latin typeface="Arial"/>
                <a:cs typeface="Arial"/>
              </a:rPr>
              <a:t> </a:t>
            </a:r>
            <a:r>
              <a:rPr sz="1600" dirty="0">
                <a:latin typeface="Arial"/>
                <a:cs typeface="Arial"/>
              </a:rPr>
              <a:t>and</a:t>
            </a:r>
            <a:r>
              <a:rPr sz="1600" spc="-60" dirty="0">
                <a:latin typeface="Arial"/>
                <a:cs typeface="Arial"/>
              </a:rPr>
              <a:t> </a:t>
            </a:r>
            <a:r>
              <a:rPr sz="1600" spc="-10" dirty="0">
                <a:latin typeface="Arial"/>
                <a:cs typeface="Arial"/>
              </a:rPr>
              <a:t>measurements</a:t>
            </a:r>
            <a:endParaRPr sz="1600">
              <a:latin typeface="Arial"/>
              <a:cs typeface="Arial"/>
            </a:endParaRPr>
          </a:p>
          <a:p>
            <a:pPr marL="469265" lvl="1" indent="-228600">
              <a:lnSpc>
                <a:spcPct val="100000"/>
              </a:lnSpc>
              <a:spcBef>
                <a:spcPts val="305"/>
              </a:spcBef>
              <a:buClr>
                <a:srgbClr val="626366"/>
              </a:buClr>
              <a:buSzPct val="90625"/>
              <a:buChar char="•"/>
              <a:tabLst>
                <a:tab pos="469265" algn="l"/>
                <a:tab pos="469900" algn="l"/>
              </a:tabLst>
            </a:pPr>
            <a:r>
              <a:rPr sz="1600" dirty="0">
                <a:latin typeface="Arial"/>
                <a:cs typeface="Arial"/>
              </a:rPr>
              <a:t>Guest</a:t>
            </a:r>
            <a:r>
              <a:rPr sz="1600" spc="-40" dirty="0">
                <a:latin typeface="Arial"/>
                <a:cs typeface="Arial"/>
              </a:rPr>
              <a:t> </a:t>
            </a:r>
            <a:r>
              <a:rPr sz="1600" spc="-10" dirty="0">
                <a:latin typeface="Arial"/>
                <a:cs typeface="Arial"/>
              </a:rPr>
              <a:t>configuration</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dirty="0">
                <a:latin typeface="Arial"/>
                <a:cs typeface="Arial"/>
              </a:rPr>
              <a:t>x86</a:t>
            </a:r>
            <a:r>
              <a:rPr sz="1600" spc="-35" dirty="0">
                <a:latin typeface="Arial"/>
                <a:cs typeface="Arial"/>
              </a:rPr>
              <a:t> </a:t>
            </a:r>
            <a:r>
              <a:rPr sz="1600" dirty="0">
                <a:latin typeface="Arial"/>
                <a:cs typeface="Arial"/>
              </a:rPr>
              <a:t>runtime</a:t>
            </a:r>
            <a:r>
              <a:rPr sz="1600" spc="-40" dirty="0">
                <a:latin typeface="Arial"/>
                <a:cs typeface="Arial"/>
              </a:rPr>
              <a:t> </a:t>
            </a:r>
            <a:r>
              <a:rPr sz="1600" spc="-10" dirty="0">
                <a:latin typeface="Arial"/>
                <a:cs typeface="Arial"/>
              </a:rPr>
              <a:t>configuration</a:t>
            </a:r>
            <a:endParaRPr sz="1600">
              <a:latin typeface="Arial"/>
              <a:cs typeface="Arial"/>
            </a:endParaRPr>
          </a:p>
        </p:txBody>
      </p:sp>
      <p:sp>
        <p:nvSpPr>
          <p:cNvPr id="5" name="object 5">
            <a:extLst>
              <a:ext uri="{FF2B5EF4-FFF2-40B4-BE49-F238E27FC236}">
                <a16:creationId xmlns:a16="http://schemas.microsoft.com/office/drawing/2014/main" id="{76AE1CFE-7FF1-C8AA-7619-106CFD9E652F}"/>
              </a:ext>
            </a:extLst>
          </p:cNvPr>
          <p:cNvSpPr/>
          <p:nvPr/>
        </p:nvSpPr>
        <p:spPr>
          <a:xfrm>
            <a:off x="5342297" y="1647951"/>
            <a:ext cx="6676390" cy="3568065"/>
          </a:xfrm>
          <a:custGeom>
            <a:avLst/>
            <a:gdLst/>
            <a:ahLst/>
            <a:cxnLst/>
            <a:rect l="l" t="t" r="r" b="b"/>
            <a:pathLst>
              <a:path w="6676390" h="3568065">
                <a:moveTo>
                  <a:pt x="0" y="3567649"/>
                </a:moveTo>
                <a:lnTo>
                  <a:pt x="6676158" y="3567649"/>
                </a:lnTo>
                <a:lnTo>
                  <a:pt x="6676158" y="0"/>
                </a:lnTo>
                <a:lnTo>
                  <a:pt x="0" y="0"/>
                </a:lnTo>
                <a:lnTo>
                  <a:pt x="0" y="3567649"/>
                </a:lnTo>
                <a:close/>
              </a:path>
            </a:pathLst>
          </a:custGeom>
          <a:ln w="3175">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18C7831E-54EF-AF28-5DCF-7E340B24580E}"/>
              </a:ext>
            </a:extLst>
          </p:cNvPr>
          <p:cNvSpPr txBox="1"/>
          <p:nvPr/>
        </p:nvSpPr>
        <p:spPr>
          <a:xfrm>
            <a:off x="5874453" y="1840755"/>
            <a:ext cx="4305935" cy="579120"/>
          </a:xfrm>
          <a:prstGeom prst="rect">
            <a:avLst/>
          </a:prstGeom>
          <a:solidFill>
            <a:srgbClr val="528135"/>
          </a:solidFill>
          <a:ln w="3175">
            <a:solidFill>
              <a:srgbClr val="C7C7C7"/>
            </a:solidFill>
          </a:ln>
        </p:spPr>
        <p:txBody>
          <a:bodyPr vert="horz" wrap="square" lIns="0" tIns="3810" rIns="0" bIns="0" rtlCol="0">
            <a:spAutoFit/>
          </a:bodyPr>
          <a:lstStyle/>
          <a:p>
            <a:pPr>
              <a:lnSpc>
                <a:spcPct val="100000"/>
              </a:lnSpc>
              <a:spcBef>
                <a:spcPts val="30"/>
              </a:spcBef>
            </a:pPr>
            <a:endParaRPr sz="1200">
              <a:latin typeface="Times New Roman"/>
              <a:cs typeface="Times New Roman"/>
            </a:endParaRPr>
          </a:p>
          <a:p>
            <a:pPr marL="1236980">
              <a:lnSpc>
                <a:spcPct val="100000"/>
              </a:lnSpc>
            </a:pPr>
            <a:r>
              <a:rPr sz="1200" spc="-10" dirty="0">
                <a:solidFill>
                  <a:srgbClr val="FDFFFF"/>
                </a:solidFill>
                <a:latin typeface="Calibri"/>
                <a:cs typeface="Calibri"/>
              </a:rPr>
              <a:t>AMD</a:t>
            </a:r>
            <a:r>
              <a:rPr sz="1200" spc="-65" dirty="0">
                <a:solidFill>
                  <a:srgbClr val="FDFFFF"/>
                </a:solidFill>
                <a:latin typeface="Calibri"/>
                <a:cs typeface="Calibri"/>
              </a:rPr>
              <a:t> </a:t>
            </a:r>
            <a:r>
              <a:rPr sz="1200" spc="-10" dirty="0">
                <a:solidFill>
                  <a:srgbClr val="FDFFFF"/>
                </a:solidFill>
                <a:latin typeface="Calibri"/>
                <a:cs typeface="Calibri"/>
              </a:rPr>
              <a:t>Hardware</a:t>
            </a:r>
            <a:r>
              <a:rPr sz="1200" spc="5" dirty="0">
                <a:solidFill>
                  <a:srgbClr val="FDFFFF"/>
                </a:solidFill>
                <a:latin typeface="Calibri"/>
                <a:cs typeface="Calibri"/>
              </a:rPr>
              <a:t> </a:t>
            </a:r>
            <a:r>
              <a:rPr sz="1200" spc="-20" dirty="0">
                <a:solidFill>
                  <a:srgbClr val="FDFFFF"/>
                </a:solidFill>
                <a:latin typeface="Calibri"/>
                <a:cs typeface="Calibri"/>
              </a:rPr>
              <a:t>and </a:t>
            </a:r>
            <a:r>
              <a:rPr sz="1200" spc="-10" dirty="0">
                <a:solidFill>
                  <a:srgbClr val="FDFFFF"/>
                </a:solidFill>
                <a:latin typeface="Calibri"/>
                <a:cs typeface="Calibri"/>
              </a:rPr>
              <a:t>Firmware</a:t>
            </a:r>
            <a:endParaRPr sz="1200">
              <a:latin typeface="Calibri"/>
              <a:cs typeface="Calibri"/>
            </a:endParaRPr>
          </a:p>
        </p:txBody>
      </p:sp>
      <p:sp>
        <p:nvSpPr>
          <p:cNvPr id="7" name="object 7">
            <a:extLst>
              <a:ext uri="{FF2B5EF4-FFF2-40B4-BE49-F238E27FC236}">
                <a16:creationId xmlns:a16="http://schemas.microsoft.com/office/drawing/2014/main" id="{96E7D402-7E71-B2E1-FC13-5AE800DF19A6}"/>
              </a:ext>
            </a:extLst>
          </p:cNvPr>
          <p:cNvSpPr txBox="1"/>
          <p:nvPr/>
        </p:nvSpPr>
        <p:spPr>
          <a:xfrm>
            <a:off x="5874453" y="2612139"/>
            <a:ext cx="4305935" cy="289560"/>
          </a:xfrm>
          <a:prstGeom prst="rect">
            <a:avLst/>
          </a:prstGeom>
          <a:solidFill>
            <a:srgbClr val="833B0A"/>
          </a:solidFill>
          <a:ln w="3175">
            <a:solidFill>
              <a:srgbClr val="C7C7C7"/>
            </a:solidFill>
          </a:ln>
        </p:spPr>
        <p:txBody>
          <a:bodyPr vert="horz" wrap="square" lIns="0" tIns="35560" rIns="0" bIns="0" rtlCol="0">
            <a:spAutoFit/>
          </a:bodyPr>
          <a:lstStyle/>
          <a:p>
            <a:pPr algn="ctr">
              <a:lnSpc>
                <a:spcPct val="100000"/>
              </a:lnSpc>
              <a:spcBef>
                <a:spcPts val="280"/>
              </a:spcBef>
            </a:pPr>
            <a:r>
              <a:rPr sz="1200" dirty="0">
                <a:solidFill>
                  <a:srgbClr val="FDFFFF"/>
                </a:solidFill>
                <a:latin typeface="Calibri"/>
                <a:cs typeface="Calibri"/>
              </a:rPr>
              <a:t>CPU</a:t>
            </a:r>
            <a:r>
              <a:rPr sz="1200" spc="-55" dirty="0">
                <a:solidFill>
                  <a:srgbClr val="FDFFFF"/>
                </a:solidFill>
                <a:latin typeface="Calibri"/>
                <a:cs typeface="Calibri"/>
              </a:rPr>
              <a:t> </a:t>
            </a:r>
            <a:r>
              <a:rPr sz="1200" spc="-20" dirty="0">
                <a:solidFill>
                  <a:srgbClr val="FDFFFF"/>
                </a:solidFill>
                <a:latin typeface="Calibri"/>
                <a:cs typeface="Calibri"/>
              </a:rPr>
              <a:t>BIOS</a:t>
            </a:r>
            <a:endParaRPr sz="1200">
              <a:latin typeface="Calibri"/>
              <a:cs typeface="Calibri"/>
            </a:endParaRPr>
          </a:p>
        </p:txBody>
      </p:sp>
      <p:sp>
        <p:nvSpPr>
          <p:cNvPr id="8" name="object 8">
            <a:extLst>
              <a:ext uri="{FF2B5EF4-FFF2-40B4-BE49-F238E27FC236}">
                <a16:creationId xmlns:a16="http://schemas.microsoft.com/office/drawing/2014/main" id="{88D25775-C075-CF8D-C94F-33555B03C480}"/>
              </a:ext>
            </a:extLst>
          </p:cNvPr>
          <p:cNvSpPr txBox="1"/>
          <p:nvPr/>
        </p:nvSpPr>
        <p:spPr>
          <a:xfrm>
            <a:off x="5874453" y="3287099"/>
            <a:ext cx="4305935" cy="289560"/>
          </a:xfrm>
          <a:prstGeom prst="rect">
            <a:avLst/>
          </a:prstGeom>
          <a:solidFill>
            <a:srgbClr val="833B0A"/>
          </a:solidFill>
          <a:ln w="3175">
            <a:solidFill>
              <a:srgbClr val="C7C7C7"/>
            </a:solidFill>
          </a:ln>
        </p:spPr>
        <p:txBody>
          <a:bodyPr vert="horz" wrap="square" lIns="0" tIns="37465" rIns="0" bIns="0" rtlCol="0">
            <a:spAutoFit/>
          </a:bodyPr>
          <a:lstStyle/>
          <a:p>
            <a:pPr marL="3810" algn="ctr">
              <a:lnSpc>
                <a:spcPct val="100000"/>
              </a:lnSpc>
              <a:spcBef>
                <a:spcPts val="295"/>
              </a:spcBef>
            </a:pPr>
            <a:r>
              <a:rPr sz="1200" spc="-10" dirty="0">
                <a:solidFill>
                  <a:srgbClr val="FDFFFF"/>
                </a:solidFill>
                <a:latin typeface="Calibri"/>
                <a:cs typeface="Calibri"/>
              </a:rPr>
              <a:t>Hypervisor</a:t>
            </a:r>
            <a:endParaRPr sz="1200">
              <a:latin typeface="Calibri"/>
              <a:cs typeface="Calibri"/>
            </a:endParaRPr>
          </a:p>
        </p:txBody>
      </p:sp>
      <p:sp>
        <p:nvSpPr>
          <p:cNvPr id="9" name="object 9">
            <a:extLst>
              <a:ext uri="{FF2B5EF4-FFF2-40B4-BE49-F238E27FC236}">
                <a16:creationId xmlns:a16="http://schemas.microsoft.com/office/drawing/2014/main" id="{19D3224B-1A81-C27C-B09A-DEC86BFEA601}"/>
              </a:ext>
            </a:extLst>
          </p:cNvPr>
          <p:cNvSpPr txBox="1"/>
          <p:nvPr/>
        </p:nvSpPr>
        <p:spPr>
          <a:xfrm>
            <a:off x="5874453" y="2949619"/>
            <a:ext cx="4305935" cy="289560"/>
          </a:xfrm>
          <a:prstGeom prst="rect">
            <a:avLst/>
          </a:prstGeom>
          <a:solidFill>
            <a:srgbClr val="833B0A"/>
          </a:solidFill>
          <a:ln w="3175">
            <a:solidFill>
              <a:srgbClr val="C7C7C7"/>
            </a:solidFill>
          </a:ln>
        </p:spPr>
        <p:txBody>
          <a:bodyPr vert="horz" wrap="square" lIns="0" tIns="36830" rIns="0" bIns="0" rtlCol="0">
            <a:spAutoFit/>
          </a:bodyPr>
          <a:lstStyle/>
          <a:p>
            <a:pPr algn="ctr">
              <a:lnSpc>
                <a:spcPct val="100000"/>
              </a:lnSpc>
              <a:spcBef>
                <a:spcPts val="290"/>
              </a:spcBef>
            </a:pPr>
            <a:r>
              <a:rPr sz="1200" dirty="0">
                <a:solidFill>
                  <a:srgbClr val="FDFFFF"/>
                </a:solidFill>
                <a:latin typeface="Calibri"/>
                <a:cs typeface="Calibri"/>
              </a:rPr>
              <a:t>Device</a:t>
            </a:r>
            <a:r>
              <a:rPr sz="1200" spc="-65" dirty="0">
                <a:solidFill>
                  <a:srgbClr val="FDFFFF"/>
                </a:solidFill>
                <a:latin typeface="Calibri"/>
                <a:cs typeface="Calibri"/>
              </a:rPr>
              <a:t> </a:t>
            </a:r>
            <a:r>
              <a:rPr sz="1200" spc="-10" dirty="0">
                <a:solidFill>
                  <a:srgbClr val="FDFFFF"/>
                </a:solidFill>
                <a:latin typeface="Calibri"/>
                <a:cs typeface="Calibri"/>
              </a:rPr>
              <a:t>Drivers</a:t>
            </a:r>
            <a:endParaRPr sz="1200">
              <a:latin typeface="Calibri"/>
              <a:cs typeface="Calibri"/>
            </a:endParaRPr>
          </a:p>
        </p:txBody>
      </p:sp>
      <p:sp>
        <p:nvSpPr>
          <p:cNvPr id="10" name="object 10">
            <a:extLst>
              <a:ext uri="{FF2B5EF4-FFF2-40B4-BE49-F238E27FC236}">
                <a16:creationId xmlns:a16="http://schemas.microsoft.com/office/drawing/2014/main" id="{F3360BEC-BA60-455D-E44A-BEEBF71AC3C6}"/>
              </a:ext>
            </a:extLst>
          </p:cNvPr>
          <p:cNvSpPr txBox="1"/>
          <p:nvPr/>
        </p:nvSpPr>
        <p:spPr>
          <a:xfrm>
            <a:off x="10325182" y="2274658"/>
            <a:ext cx="1451610" cy="482600"/>
          </a:xfrm>
          <a:prstGeom prst="rect">
            <a:avLst/>
          </a:prstGeom>
          <a:solidFill>
            <a:srgbClr val="833B0A"/>
          </a:solidFill>
          <a:ln w="3175">
            <a:solidFill>
              <a:srgbClr val="C7C7C7"/>
            </a:solidFill>
          </a:ln>
        </p:spPr>
        <p:txBody>
          <a:bodyPr vert="horz" wrap="square" lIns="0" tIns="50165" rIns="0" bIns="0" rtlCol="0">
            <a:spAutoFit/>
          </a:bodyPr>
          <a:lstStyle/>
          <a:p>
            <a:pPr marL="252729" marR="90805" indent="-142240">
              <a:lnSpc>
                <a:spcPts val="1420"/>
              </a:lnSpc>
              <a:spcBef>
                <a:spcPts val="395"/>
              </a:spcBef>
            </a:pPr>
            <a:r>
              <a:rPr sz="1200" spc="-10" dirty="0">
                <a:solidFill>
                  <a:srgbClr val="FDFFFF"/>
                </a:solidFill>
                <a:latin typeface="Calibri"/>
                <a:cs typeface="Calibri"/>
              </a:rPr>
              <a:t>External</a:t>
            </a:r>
            <a:r>
              <a:rPr sz="1200" spc="-40" dirty="0">
                <a:solidFill>
                  <a:srgbClr val="FDFFFF"/>
                </a:solidFill>
                <a:latin typeface="Calibri"/>
                <a:cs typeface="Calibri"/>
              </a:rPr>
              <a:t> </a:t>
            </a:r>
            <a:r>
              <a:rPr sz="1200" dirty="0">
                <a:solidFill>
                  <a:srgbClr val="FDFFFF"/>
                </a:solidFill>
                <a:latin typeface="Calibri"/>
                <a:cs typeface="Calibri"/>
              </a:rPr>
              <a:t>PCI</a:t>
            </a:r>
            <a:r>
              <a:rPr sz="1200" spc="-5" dirty="0">
                <a:solidFill>
                  <a:srgbClr val="FDFFFF"/>
                </a:solidFill>
                <a:latin typeface="Calibri"/>
                <a:cs typeface="Calibri"/>
              </a:rPr>
              <a:t> </a:t>
            </a:r>
            <a:r>
              <a:rPr sz="1200" spc="-10" dirty="0">
                <a:solidFill>
                  <a:srgbClr val="FDFFFF"/>
                </a:solidFill>
                <a:latin typeface="Calibri"/>
                <a:cs typeface="Calibri"/>
              </a:rPr>
              <a:t>Devices (e.g.,</a:t>
            </a:r>
            <a:r>
              <a:rPr sz="1200" spc="-20" dirty="0">
                <a:solidFill>
                  <a:srgbClr val="FDFFFF"/>
                </a:solidFill>
                <a:latin typeface="Calibri"/>
                <a:cs typeface="Calibri"/>
              </a:rPr>
              <a:t> </a:t>
            </a:r>
            <a:r>
              <a:rPr sz="1200" dirty="0">
                <a:solidFill>
                  <a:srgbClr val="FDFFFF"/>
                </a:solidFill>
                <a:latin typeface="Calibri"/>
                <a:cs typeface="Calibri"/>
              </a:rPr>
              <a:t>NIC,</a:t>
            </a:r>
            <a:r>
              <a:rPr sz="1200" spc="-15" dirty="0">
                <a:solidFill>
                  <a:srgbClr val="FDFFFF"/>
                </a:solidFill>
                <a:latin typeface="Calibri"/>
                <a:cs typeface="Calibri"/>
              </a:rPr>
              <a:t> </a:t>
            </a:r>
            <a:r>
              <a:rPr sz="1200" spc="-20" dirty="0">
                <a:solidFill>
                  <a:srgbClr val="FDFFFF"/>
                </a:solidFill>
                <a:latin typeface="Calibri"/>
                <a:cs typeface="Calibri"/>
              </a:rPr>
              <a:t>HDD)</a:t>
            </a:r>
            <a:endParaRPr sz="1200">
              <a:latin typeface="Calibri"/>
              <a:cs typeface="Calibri"/>
            </a:endParaRPr>
          </a:p>
        </p:txBody>
      </p:sp>
      <p:sp>
        <p:nvSpPr>
          <p:cNvPr id="11" name="object 11">
            <a:extLst>
              <a:ext uri="{FF2B5EF4-FFF2-40B4-BE49-F238E27FC236}">
                <a16:creationId xmlns:a16="http://schemas.microsoft.com/office/drawing/2014/main" id="{73A65D42-95CC-8A79-9690-911B31832211}"/>
              </a:ext>
            </a:extLst>
          </p:cNvPr>
          <p:cNvSpPr txBox="1"/>
          <p:nvPr/>
        </p:nvSpPr>
        <p:spPr>
          <a:xfrm>
            <a:off x="5874453" y="3624580"/>
            <a:ext cx="4305935" cy="289560"/>
          </a:xfrm>
          <a:prstGeom prst="rect">
            <a:avLst/>
          </a:prstGeom>
          <a:solidFill>
            <a:srgbClr val="833B0A"/>
          </a:solidFill>
          <a:ln w="3175">
            <a:solidFill>
              <a:srgbClr val="C7C7C7"/>
            </a:solidFill>
          </a:ln>
        </p:spPr>
        <p:txBody>
          <a:bodyPr vert="horz" wrap="square" lIns="0" tIns="38100" rIns="0" bIns="0" rtlCol="0">
            <a:spAutoFit/>
          </a:bodyPr>
          <a:lstStyle/>
          <a:p>
            <a:pPr marL="1253490">
              <a:lnSpc>
                <a:spcPct val="100000"/>
              </a:lnSpc>
              <a:spcBef>
                <a:spcPts val="300"/>
              </a:spcBef>
            </a:pPr>
            <a:r>
              <a:rPr sz="1200" dirty="0">
                <a:solidFill>
                  <a:srgbClr val="FDFFFF"/>
                </a:solidFill>
                <a:latin typeface="Calibri"/>
                <a:cs typeface="Calibri"/>
              </a:rPr>
              <a:t>Cloud</a:t>
            </a:r>
            <a:r>
              <a:rPr sz="1200" spc="-10" dirty="0">
                <a:solidFill>
                  <a:srgbClr val="FDFFFF"/>
                </a:solidFill>
                <a:latin typeface="Calibri"/>
                <a:cs typeface="Calibri"/>
              </a:rPr>
              <a:t> </a:t>
            </a:r>
            <a:r>
              <a:rPr sz="1200" spc="-20" dirty="0">
                <a:solidFill>
                  <a:srgbClr val="FDFFFF"/>
                </a:solidFill>
                <a:latin typeface="Calibri"/>
                <a:cs typeface="Calibri"/>
              </a:rPr>
              <a:t>Management</a:t>
            </a:r>
            <a:r>
              <a:rPr sz="1200" spc="-30" dirty="0">
                <a:solidFill>
                  <a:srgbClr val="FDFFFF"/>
                </a:solidFill>
                <a:latin typeface="Calibri"/>
                <a:cs typeface="Calibri"/>
              </a:rPr>
              <a:t> </a:t>
            </a:r>
            <a:r>
              <a:rPr sz="1200" spc="-10" dirty="0">
                <a:solidFill>
                  <a:srgbClr val="FDFFFF"/>
                </a:solidFill>
                <a:latin typeface="Calibri"/>
                <a:cs typeface="Calibri"/>
              </a:rPr>
              <a:t>Software</a:t>
            </a:r>
            <a:endParaRPr sz="1200">
              <a:latin typeface="Calibri"/>
              <a:cs typeface="Calibri"/>
            </a:endParaRPr>
          </a:p>
        </p:txBody>
      </p:sp>
      <p:sp>
        <p:nvSpPr>
          <p:cNvPr id="12" name="object 12">
            <a:extLst>
              <a:ext uri="{FF2B5EF4-FFF2-40B4-BE49-F238E27FC236}">
                <a16:creationId xmlns:a16="http://schemas.microsoft.com/office/drawing/2014/main" id="{55CD50BB-0E12-32DE-5436-940EC5BF68C2}"/>
              </a:ext>
            </a:extLst>
          </p:cNvPr>
          <p:cNvSpPr txBox="1"/>
          <p:nvPr/>
        </p:nvSpPr>
        <p:spPr>
          <a:xfrm>
            <a:off x="5874453" y="4058526"/>
            <a:ext cx="1161415" cy="771525"/>
          </a:xfrm>
          <a:prstGeom prst="rect">
            <a:avLst/>
          </a:prstGeom>
          <a:solidFill>
            <a:srgbClr val="528135"/>
          </a:solidFill>
          <a:ln w="3175">
            <a:solidFill>
              <a:srgbClr val="C7C7C7"/>
            </a:solidFill>
          </a:ln>
        </p:spPr>
        <p:txBody>
          <a:bodyPr vert="horz" wrap="square" lIns="0" tIns="0" rIns="0" bIns="0" rtlCol="0">
            <a:spAutoFit/>
          </a:bodyPr>
          <a:lstStyle/>
          <a:p>
            <a:pPr>
              <a:lnSpc>
                <a:spcPct val="100000"/>
              </a:lnSpc>
            </a:pPr>
            <a:endParaRPr sz="1200">
              <a:latin typeface="Times New Roman"/>
              <a:cs typeface="Times New Roman"/>
            </a:endParaRPr>
          </a:p>
          <a:p>
            <a:pPr marL="194310">
              <a:lnSpc>
                <a:spcPct val="100000"/>
              </a:lnSpc>
              <a:spcBef>
                <a:spcPts val="830"/>
              </a:spcBef>
            </a:pPr>
            <a:r>
              <a:rPr sz="1200" spc="-20" dirty="0">
                <a:solidFill>
                  <a:srgbClr val="FDFFFF"/>
                </a:solidFill>
                <a:latin typeface="Calibri"/>
                <a:cs typeface="Calibri"/>
              </a:rPr>
              <a:t>SEV-</a:t>
            </a:r>
            <a:r>
              <a:rPr sz="1200" spc="-10" dirty="0">
                <a:solidFill>
                  <a:srgbClr val="FDFFFF"/>
                </a:solidFill>
                <a:latin typeface="Calibri"/>
                <a:cs typeface="Calibri"/>
              </a:rPr>
              <a:t>SNP</a:t>
            </a:r>
            <a:r>
              <a:rPr sz="1200" spc="-25" dirty="0">
                <a:solidFill>
                  <a:srgbClr val="FDFFFF"/>
                </a:solidFill>
                <a:latin typeface="Calibri"/>
                <a:cs typeface="Calibri"/>
              </a:rPr>
              <a:t> VM</a:t>
            </a:r>
            <a:endParaRPr sz="1200">
              <a:latin typeface="Calibri"/>
              <a:cs typeface="Calibri"/>
            </a:endParaRPr>
          </a:p>
        </p:txBody>
      </p:sp>
      <p:grpSp>
        <p:nvGrpSpPr>
          <p:cNvPr id="13" name="object 13">
            <a:extLst>
              <a:ext uri="{FF2B5EF4-FFF2-40B4-BE49-F238E27FC236}">
                <a16:creationId xmlns:a16="http://schemas.microsoft.com/office/drawing/2014/main" id="{6BB52D7B-6A3D-3B96-4388-8F716DDCEAB2}"/>
              </a:ext>
            </a:extLst>
          </p:cNvPr>
          <p:cNvGrpSpPr/>
          <p:nvPr/>
        </p:nvGrpSpPr>
        <p:grpSpPr>
          <a:xfrm>
            <a:off x="7324161" y="4056938"/>
            <a:ext cx="1164590" cy="774700"/>
            <a:chOff x="7324161" y="4056938"/>
            <a:chExt cx="1164590" cy="774700"/>
          </a:xfrm>
        </p:grpSpPr>
        <p:sp>
          <p:nvSpPr>
            <p:cNvPr id="14" name="object 14">
              <a:extLst>
                <a:ext uri="{FF2B5EF4-FFF2-40B4-BE49-F238E27FC236}">
                  <a16:creationId xmlns:a16="http://schemas.microsoft.com/office/drawing/2014/main" id="{8AFCA104-5F3A-DD89-9409-7E0AF33934C0}"/>
                </a:ext>
              </a:extLst>
            </p:cNvPr>
            <p:cNvSpPr/>
            <p:nvPr/>
          </p:nvSpPr>
          <p:spPr>
            <a:xfrm>
              <a:off x="7325748" y="4058526"/>
              <a:ext cx="1161415" cy="771525"/>
            </a:xfrm>
            <a:custGeom>
              <a:avLst/>
              <a:gdLst/>
              <a:ahLst/>
              <a:cxnLst/>
              <a:rect l="l" t="t" r="r" b="b"/>
              <a:pathLst>
                <a:path w="1161415" h="771525">
                  <a:moveTo>
                    <a:pt x="1161070" y="0"/>
                  </a:moveTo>
                  <a:lnTo>
                    <a:pt x="0" y="0"/>
                  </a:lnTo>
                  <a:lnTo>
                    <a:pt x="0" y="771383"/>
                  </a:lnTo>
                  <a:lnTo>
                    <a:pt x="1161071" y="771383"/>
                  </a:lnTo>
                  <a:lnTo>
                    <a:pt x="1161070" y="0"/>
                  </a:lnTo>
                  <a:close/>
                </a:path>
              </a:pathLst>
            </a:custGeom>
            <a:solidFill>
              <a:srgbClr val="833B0A"/>
            </a:solidFill>
          </p:spPr>
          <p:txBody>
            <a:bodyPr wrap="square" lIns="0" tIns="0" rIns="0" bIns="0" rtlCol="0"/>
            <a:lstStyle/>
            <a:p>
              <a:endParaRPr/>
            </a:p>
          </p:txBody>
        </p:sp>
        <p:sp>
          <p:nvSpPr>
            <p:cNvPr id="15" name="object 15">
              <a:extLst>
                <a:ext uri="{FF2B5EF4-FFF2-40B4-BE49-F238E27FC236}">
                  <a16:creationId xmlns:a16="http://schemas.microsoft.com/office/drawing/2014/main" id="{65762A80-C922-ADCD-8215-64903F5E830F}"/>
                </a:ext>
              </a:extLst>
            </p:cNvPr>
            <p:cNvSpPr/>
            <p:nvPr/>
          </p:nvSpPr>
          <p:spPr>
            <a:xfrm>
              <a:off x="7325748" y="4058526"/>
              <a:ext cx="1161415" cy="771525"/>
            </a:xfrm>
            <a:custGeom>
              <a:avLst/>
              <a:gdLst/>
              <a:ahLst/>
              <a:cxnLst/>
              <a:rect l="l" t="t" r="r" b="b"/>
              <a:pathLst>
                <a:path w="1161415" h="771525">
                  <a:moveTo>
                    <a:pt x="0" y="771383"/>
                  </a:moveTo>
                  <a:lnTo>
                    <a:pt x="1161071" y="771383"/>
                  </a:lnTo>
                  <a:lnTo>
                    <a:pt x="1161070" y="0"/>
                  </a:lnTo>
                  <a:lnTo>
                    <a:pt x="0" y="0"/>
                  </a:lnTo>
                  <a:lnTo>
                    <a:pt x="0" y="771383"/>
                  </a:lnTo>
                  <a:close/>
                </a:path>
              </a:pathLst>
            </a:custGeom>
            <a:ln w="3175">
              <a:solidFill>
                <a:srgbClr val="C7C7C7"/>
              </a:solidFill>
            </a:ln>
          </p:spPr>
          <p:txBody>
            <a:bodyPr wrap="square" lIns="0" tIns="0" rIns="0" bIns="0" rtlCol="0"/>
            <a:lstStyle/>
            <a:p>
              <a:endParaRPr/>
            </a:p>
          </p:txBody>
        </p:sp>
      </p:grpSp>
      <p:sp>
        <p:nvSpPr>
          <p:cNvPr id="16" name="object 16">
            <a:extLst>
              <a:ext uri="{FF2B5EF4-FFF2-40B4-BE49-F238E27FC236}">
                <a16:creationId xmlns:a16="http://schemas.microsoft.com/office/drawing/2014/main" id="{DFD56598-2F91-60A8-D27D-95BDCDBFF13A}"/>
              </a:ext>
            </a:extLst>
          </p:cNvPr>
          <p:cNvSpPr txBox="1"/>
          <p:nvPr/>
        </p:nvSpPr>
        <p:spPr>
          <a:xfrm>
            <a:off x="7469700" y="4196783"/>
            <a:ext cx="868680" cy="513715"/>
          </a:xfrm>
          <a:prstGeom prst="rect">
            <a:avLst/>
          </a:prstGeom>
        </p:spPr>
        <p:txBody>
          <a:bodyPr vert="horz" wrap="square" lIns="0" tIns="0" rIns="0" bIns="0" rtlCol="0">
            <a:spAutoFit/>
          </a:bodyPr>
          <a:lstStyle/>
          <a:p>
            <a:pPr marL="6350" algn="ctr">
              <a:lnSpc>
                <a:spcPts val="1135"/>
              </a:lnSpc>
            </a:pPr>
            <a:r>
              <a:rPr sz="1200" spc="-10" dirty="0">
                <a:solidFill>
                  <a:srgbClr val="FDFFFF"/>
                </a:solidFill>
                <a:latin typeface="Calibri"/>
                <a:cs typeface="Calibri"/>
              </a:rPr>
              <a:t>Legacy</a:t>
            </a:r>
            <a:endParaRPr sz="1200">
              <a:latin typeface="Calibri"/>
              <a:cs typeface="Calibri"/>
            </a:endParaRPr>
          </a:p>
          <a:p>
            <a:pPr algn="ctr">
              <a:lnSpc>
                <a:spcPts val="1420"/>
              </a:lnSpc>
            </a:pPr>
            <a:r>
              <a:rPr sz="1200" spc="-20" dirty="0">
                <a:solidFill>
                  <a:srgbClr val="FDFFFF"/>
                </a:solidFill>
                <a:latin typeface="Calibri"/>
                <a:cs typeface="Calibri"/>
              </a:rPr>
              <a:t>(unencrypted)</a:t>
            </a:r>
            <a:endParaRPr sz="1200">
              <a:latin typeface="Calibri"/>
              <a:cs typeface="Calibri"/>
            </a:endParaRPr>
          </a:p>
          <a:p>
            <a:pPr marL="7620" algn="ctr">
              <a:lnSpc>
                <a:spcPts val="1430"/>
              </a:lnSpc>
            </a:pPr>
            <a:r>
              <a:rPr sz="1200" spc="-25" dirty="0">
                <a:solidFill>
                  <a:srgbClr val="FDFFFF"/>
                </a:solidFill>
                <a:latin typeface="Calibri"/>
                <a:cs typeface="Calibri"/>
              </a:rPr>
              <a:t>VMs</a:t>
            </a:r>
            <a:endParaRPr sz="1200">
              <a:latin typeface="Calibri"/>
              <a:cs typeface="Calibri"/>
            </a:endParaRPr>
          </a:p>
        </p:txBody>
      </p:sp>
      <p:grpSp>
        <p:nvGrpSpPr>
          <p:cNvPr id="17" name="object 17">
            <a:extLst>
              <a:ext uri="{FF2B5EF4-FFF2-40B4-BE49-F238E27FC236}">
                <a16:creationId xmlns:a16="http://schemas.microsoft.com/office/drawing/2014/main" id="{22B2B7BF-7B25-C95F-5F78-7C48834266FE}"/>
              </a:ext>
            </a:extLst>
          </p:cNvPr>
          <p:cNvGrpSpPr/>
          <p:nvPr/>
        </p:nvGrpSpPr>
        <p:grpSpPr>
          <a:xfrm>
            <a:off x="7420917" y="4153361"/>
            <a:ext cx="1164590" cy="774700"/>
            <a:chOff x="7420917" y="4153361"/>
            <a:chExt cx="1164590" cy="774700"/>
          </a:xfrm>
        </p:grpSpPr>
        <p:sp>
          <p:nvSpPr>
            <p:cNvPr id="18" name="object 18">
              <a:extLst>
                <a:ext uri="{FF2B5EF4-FFF2-40B4-BE49-F238E27FC236}">
                  <a16:creationId xmlns:a16="http://schemas.microsoft.com/office/drawing/2014/main" id="{A8036AB5-C742-A168-A017-13AE3A9760D7}"/>
                </a:ext>
              </a:extLst>
            </p:cNvPr>
            <p:cNvSpPr/>
            <p:nvPr/>
          </p:nvSpPr>
          <p:spPr>
            <a:xfrm>
              <a:off x="7422505" y="4154949"/>
              <a:ext cx="1161415" cy="771525"/>
            </a:xfrm>
            <a:custGeom>
              <a:avLst/>
              <a:gdLst/>
              <a:ahLst/>
              <a:cxnLst/>
              <a:rect l="l" t="t" r="r" b="b"/>
              <a:pathLst>
                <a:path w="1161415" h="771525">
                  <a:moveTo>
                    <a:pt x="1161070" y="0"/>
                  </a:moveTo>
                  <a:lnTo>
                    <a:pt x="0" y="0"/>
                  </a:lnTo>
                  <a:lnTo>
                    <a:pt x="0" y="771383"/>
                  </a:lnTo>
                  <a:lnTo>
                    <a:pt x="1161071" y="771383"/>
                  </a:lnTo>
                  <a:lnTo>
                    <a:pt x="1161070" y="0"/>
                  </a:lnTo>
                  <a:close/>
                </a:path>
              </a:pathLst>
            </a:custGeom>
            <a:solidFill>
              <a:srgbClr val="833B0A"/>
            </a:solidFill>
          </p:spPr>
          <p:txBody>
            <a:bodyPr wrap="square" lIns="0" tIns="0" rIns="0" bIns="0" rtlCol="0"/>
            <a:lstStyle/>
            <a:p>
              <a:endParaRPr/>
            </a:p>
          </p:txBody>
        </p:sp>
        <p:sp>
          <p:nvSpPr>
            <p:cNvPr id="19" name="object 19">
              <a:extLst>
                <a:ext uri="{FF2B5EF4-FFF2-40B4-BE49-F238E27FC236}">
                  <a16:creationId xmlns:a16="http://schemas.microsoft.com/office/drawing/2014/main" id="{C7E2FDF9-E04F-F8FB-B61D-E7FB747834A1}"/>
                </a:ext>
              </a:extLst>
            </p:cNvPr>
            <p:cNvSpPr/>
            <p:nvPr/>
          </p:nvSpPr>
          <p:spPr>
            <a:xfrm>
              <a:off x="7422505" y="4154949"/>
              <a:ext cx="1161415" cy="771525"/>
            </a:xfrm>
            <a:custGeom>
              <a:avLst/>
              <a:gdLst/>
              <a:ahLst/>
              <a:cxnLst/>
              <a:rect l="l" t="t" r="r" b="b"/>
              <a:pathLst>
                <a:path w="1161415" h="771525">
                  <a:moveTo>
                    <a:pt x="0" y="771383"/>
                  </a:moveTo>
                  <a:lnTo>
                    <a:pt x="1161071" y="771383"/>
                  </a:lnTo>
                  <a:lnTo>
                    <a:pt x="1161070" y="0"/>
                  </a:lnTo>
                  <a:lnTo>
                    <a:pt x="0" y="0"/>
                  </a:lnTo>
                  <a:lnTo>
                    <a:pt x="0" y="771383"/>
                  </a:lnTo>
                  <a:close/>
                </a:path>
              </a:pathLst>
            </a:custGeom>
            <a:ln w="3175">
              <a:solidFill>
                <a:srgbClr val="C7C7C7"/>
              </a:solidFill>
            </a:ln>
          </p:spPr>
          <p:txBody>
            <a:bodyPr wrap="square" lIns="0" tIns="0" rIns="0" bIns="0" rtlCol="0"/>
            <a:lstStyle/>
            <a:p>
              <a:endParaRPr/>
            </a:p>
          </p:txBody>
        </p:sp>
      </p:grpSp>
      <p:sp>
        <p:nvSpPr>
          <p:cNvPr id="20" name="object 20">
            <a:extLst>
              <a:ext uri="{FF2B5EF4-FFF2-40B4-BE49-F238E27FC236}">
                <a16:creationId xmlns:a16="http://schemas.microsoft.com/office/drawing/2014/main" id="{B0B61F37-E62F-408E-134F-3401F589DB18}"/>
              </a:ext>
            </a:extLst>
          </p:cNvPr>
          <p:cNvSpPr txBox="1"/>
          <p:nvPr/>
        </p:nvSpPr>
        <p:spPr>
          <a:xfrm>
            <a:off x="7566456" y="4293474"/>
            <a:ext cx="868680" cy="513715"/>
          </a:xfrm>
          <a:prstGeom prst="rect">
            <a:avLst/>
          </a:prstGeom>
        </p:spPr>
        <p:txBody>
          <a:bodyPr vert="horz" wrap="square" lIns="0" tIns="0" rIns="0" bIns="0" rtlCol="0">
            <a:spAutoFit/>
          </a:bodyPr>
          <a:lstStyle/>
          <a:p>
            <a:pPr marL="7620" algn="ctr">
              <a:lnSpc>
                <a:spcPts val="1135"/>
              </a:lnSpc>
            </a:pPr>
            <a:r>
              <a:rPr sz="1200" spc="-10" dirty="0">
                <a:solidFill>
                  <a:srgbClr val="FDFFFF"/>
                </a:solidFill>
                <a:latin typeface="Calibri"/>
                <a:cs typeface="Calibri"/>
              </a:rPr>
              <a:t>Legacy</a:t>
            </a:r>
            <a:endParaRPr sz="1200">
              <a:latin typeface="Calibri"/>
              <a:cs typeface="Calibri"/>
            </a:endParaRPr>
          </a:p>
          <a:p>
            <a:pPr algn="ctr">
              <a:lnSpc>
                <a:spcPts val="1420"/>
              </a:lnSpc>
            </a:pPr>
            <a:r>
              <a:rPr sz="1200" spc="-20" dirty="0">
                <a:solidFill>
                  <a:srgbClr val="FDFFFF"/>
                </a:solidFill>
                <a:latin typeface="Calibri"/>
                <a:cs typeface="Calibri"/>
              </a:rPr>
              <a:t>(unencrypted)</a:t>
            </a:r>
            <a:endParaRPr sz="1200">
              <a:latin typeface="Calibri"/>
              <a:cs typeface="Calibri"/>
            </a:endParaRPr>
          </a:p>
          <a:p>
            <a:pPr marL="8255" algn="ctr">
              <a:lnSpc>
                <a:spcPts val="1430"/>
              </a:lnSpc>
            </a:pPr>
            <a:r>
              <a:rPr sz="1200" spc="-25" dirty="0">
                <a:solidFill>
                  <a:srgbClr val="FDFFFF"/>
                </a:solidFill>
                <a:latin typeface="Calibri"/>
                <a:cs typeface="Calibri"/>
              </a:rPr>
              <a:t>VMs</a:t>
            </a:r>
            <a:endParaRPr sz="1200">
              <a:latin typeface="Calibri"/>
              <a:cs typeface="Calibri"/>
            </a:endParaRPr>
          </a:p>
        </p:txBody>
      </p:sp>
      <p:grpSp>
        <p:nvGrpSpPr>
          <p:cNvPr id="21" name="object 21">
            <a:extLst>
              <a:ext uri="{FF2B5EF4-FFF2-40B4-BE49-F238E27FC236}">
                <a16:creationId xmlns:a16="http://schemas.microsoft.com/office/drawing/2014/main" id="{58AFD581-35D1-894A-DC0E-AB919E8ABDBE}"/>
              </a:ext>
            </a:extLst>
          </p:cNvPr>
          <p:cNvGrpSpPr/>
          <p:nvPr/>
        </p:nvGrpSpPr>
        <p:grpSpPr>
          <a:xfrm>
            <a:off x="7517673" y="4249784"/>
            <a:ext cx="1164590" cy="774700"/>
            <a:chOff x="7517673" y="4249784"/>
            <a:chExt cx="1164590" cy="774700"/>
          </a:xfrm>
        </p:grpSpPr>
        <p:sp>
          <p:nvSpPr>
            <p:cNvPr id="22" name="object 22">
              <a:extLst>
                <a:ext uri="{FF2B5EF4-FFF2-40B4-BE49-F238E27FC236}">
                  <a16:creationId xmlns:a16="http://schemas.microsoft.com/office/drawing/2014/main" id="{8F3D286D-FBB2-B132-2659-1F2AA11007F8}"/>
                </a:ext>
              </a:extLst>
            </p:cNvPr>
            <p:cNvSpPr/>
            <p:nvPr/>
          </p:nvSpPr>
          <p:spPr>
            <a:xfrm>
              <a:off x="7519261" y="4251372"/>
              <a:ext cx="1161415" cy="771525"/>
            </a:xfrm>
            <a:custGeom>
              <a:avLst/>
              <a:gdLst/>
              <a:ahLst/>
              <a:cxnLst/>
              <a:rect l="l" t="t" r="r" b="b"/>
              <a:pathLst>
                <a:path w="1161415" h="771525">
                  <a:moveTo>
                    <a:pt x="1161070" y="0"/>
                  </a:moveTo>
                  <a:lnTo>
                    <a:pt x="0" y="0"/>
                  </a:lnTo>
                  <a:lnTo>
                    <a:pt x="0" y="771383"/>
                  </a:lnTo>
                  <a:lnTo>
                    <a:pt x="1161071" y="771383"/>
                  </a:lnTo>
                  <a:lnTo>
                    <a:pt x="1161070" y="0"/>
                  </a:lnTo>
                  <a:close/>
                </a:path>
              </a:pathLst>
            </a:custGeom>
            <a:solidFill>
              <a:srgbClr val="833B0A"/>
            </a:solidFill>
          </p:spPr>
          <p:txBody>
            <a:bodyPr wrap="square" lIns="0" tIns="0" rIns="0" bIns="0" rtlCol="0"/>
            <a:lstStyle/>
            <a:p>
              <a:endParaRPr/>
            </a:p>
          </p:txBody>
        </p:sp>
        <p:sp>
          <p:nvSpPr>
            <p:cNvPr id="23" name="object 23">
              <a:extLst>
                <a:ext uri="{FF2B5EF4-FFF2-40B4-BE49-F238E27FC236}">
                  <a16:creationId xmlns:a16="http://schemas.microsoft.com/office/drawing/2014/main" id="{4C42BF40-7938-9865-D6BE-6DFFEE98113A}"/>
                </a:ext>
              </a:extLst>
            </p:cNvPr>
            <p:cNvSpPr/>
            <p:nvPr/>
          </p:nvSpPr>
          <p:spPr>
            <a:xfrm>
              <a:off x="7519261" y="4251372"/>
              <a:ext cx="1161415" cy="771525"/>
            </a:xfrm>
            <a:custGeom>
              <a:avLst/>
              <a:gdLst/>
              <a:ahLst/>
              <a:cxnLst/>
              <a:rect l="l" t="t" r="r" b="b"/>
              <a:pathLst>
                <a:path w="1161415" h="771525">
                  <a:moveTo>
                    <a:pt x="0" y="771383"/>
                  </a:moveTo>
                  <a:lnTo>
                    <a:pt x="1161071" y="771383"/>
                  </a:lnTo>
                  <a:lnTo>
                    <a:pt x="1161070" y="0"/>
                  </a:lnTo>
                  <a:lnTo>
                    <a:pt x="0" y="0"/>
                  </a:lnTo>
                  <a:lnTo>
                    <a:pt x="0" y="771383"/>
                  </a:lnTo>
                  <a:close/>
                </a:path>
              </a:pathLst>
            </a:custGeom>
            <a:ln w="3175">
              <a:solidFill>
                <a:srgbClr val="C7C7C7"/>
              </a:solidFill>
            </a:ln>
          </p:spPr>
          <p:txBody>
            <a:bodyPr wrap="square" lIns="0" tIns="0" rIns="0" bIns="0" rtlCol="0"/>
            <a:lstStyle/>
            <a:p>
              <a:endParaRPr/>
            </a:p>
          </p:txBody>
        </p:sp>
      </p:grpSp>
      <p:sp>
        <p:nvSpPr>
          <p:cNvPr id="24" name="object 24">
            <a:extLst>
              <a:ext uri="{FF2B5EF4-FFF2-40B4-BE49-F238E27FC236}">
                <a16:creationId xmlns:a16="http://schemas.microsoft.com/office/drawing/2014/main" id="{D3F9CF33-7169-59A7-B0C1-6769ABBB2C5D}"/>
              </a:ext>
            </a:extLst>
          </p:cNvPr>
          <p:cNvSpPr txBox="1"/>
          <p:nvPr/>
        </p:nvSpPr>
        <p:spPr>
          <a:xfrm>
            <a:off x="7663212" y="4339230"/>
            <a:ext cx="884555" cy="570230"/>
          </a:xfrm>
          <a:prstGeom prst="rect">
            <a:avLst/>
          </a:prstGeom>
        </p:spPr>
        <p:txBody>
          <a:bodyPr vert="horz" wrap="square" lIns="0" tIns="15875" rIns="0" bIns="0" rtlCol="0">
            <a:spAutoFit/>
          </a:bodyPr>
          <a:lstStyle/>
          <a:p>
            <a:pPr marR="5080" indent="3810" algn="ctr">
              <a:lnSpc>
                <a:spcPct val="98600"/>
              </a:lnSpc>
              <a:spcBef>
                <a:spcPts val="125"/>
              </a:spcBef>
            </a:pPr>
            <a:r>
              <a:rPr sz="1200" spc="-10" dirty="0">
                <a:solidFill>
                  <a:srgbClr val="FDFFFF"/>
                </a:solidFill>
                <a:latin typeface="Calibri"/>
                <a:cs typeface="Calibri"/>
              </a:rPr>
              <a:t>Legacy (unencrypted) </a:t>
            </a:r>
            <a:r>
              <a:rPr sz="1200" spc="-25" dirty="0">
                <a:solidFill>
                  <a:srgbClr val="FDFFFF"/>
                </a:solidFill>
                <a:latin typeface="Calibri"/>
                <a:cs typeface="Calibri"/>
              </a:rPr>
              <a:t>VMs</a:t>
            </a:r>
            <a:endParaRPr sz="1200">
              <a:latin typeface="Calibri"/>
              <a:cs typeface="Calibri"/>
            </a:endParaRPr>
          </a:p>
        </p:txBody>
      </p:sp>
      <p:grpSp>
        <p:nvGrpSpPr>
          <p:cNvPr id="25" name="object 25">
            <a:extLst>
              <a:ext uri="{FF2B5EF4-FFF2-40B4-BE49-F238E27FC236}">
                <a16:creationId xmlns:a16="http://schemas.microsoft.com/office/drawing/2014/main" id="{DC383B89-AD53-52B9-B2A5-32E66DA3468B}"/>
              </a:ext>
            </a:extLst>
          </p:cNvPr>
          <p:cNvGrpSpPr/>
          <p:nvPr/>
        </p:nvGrpSpPr>
        <p:grpSpPr>
          <a:xfrm>
            <a:off x="8872256" y="4056938"/>
            <a:ext cx="1164590" cy="774700"/>
            <a:chOff x="8872256" y="4056938"/>
            <a:chExt cx="1164590" cy="774700"/>
          </a:xfrm>
        </p:grpSpPr>
        <p:sp>
          <p:nvSpPr>
            <p:cNvPr id="26" name="object 26">
              <a:extLst>
                <a:ext uri="{FF2B5EF4-FFF2-40B4-BE49-F238E27FC236}">
                  <a16:creationId xmlns:a16="http://schemas.microsoft.com/office/drawing/2014/main" id="{3EC76AD1-0622-749F-4A56-D0A1C767ECE3}"/>
                </a:ext>
              </a:extLst>
            </p:cNvPr>
            <p:cNvSpPr/>
            <p:nvPr/>
          </p:nvSpPr>
          <p:spPr>
            <a:xfrm>
              <a:off x="8873843" y="4058526"/>
              <a:ext cx="1161415" cy="771525"/>
            </a:xfrm>
            <a:custGeom>
              <a:avLst/>
              <a:gdLst/>
              <a:ahLst/>
              <a:cxnLst/>
              <a:rect l="l" t="t" r="r" b="b"/>
              <a:pathLst>
                <a:path w="1161415" h="771525">
                  <a:moveTo>
                    <a:pt x="1161070" y="0"/>
                  </a:moveTo>
                  <a:lnTo>
                    <a:pt x="0" y="0"/>
                  </a:lnTo>
                  <a:lnTo>
                    <a:pt x="0" y="771383"/>
                  </a:lnTo>
                  <a:lnTo>
                    <a:pt x="1161071" y="771383"/>
                  </a:lnTo>
                  <a:lnTo>
                    <a:pt x="1161070" y="0"/>
                  </a:lnTo>
                  <a:close/>
                </a:path>
              </a:pathLst>
            </a:custGeom>
            <a:solidFill>
              <a:srgbClr val="833B0A"/>
            </a:solidFill>
          </p:spPr>
          <p:txBody>
            <a:bodyPr wrap="square" lIns="0" tIns="0" rIns="0" bIns="0" rtlCol="0"/>
            <a:lstStyle/>
            <a:p>
              <a:endParaRPr/>
            </a:p>
          </p:txBody>
        </p:sp>
        <p:sp>
          <p:nvSpPr>
            <p:cNvPr id="27" name="object 27">
              <a:extLst>
                <a:ext uri="{FF2B5EF4-FFF2-40B4-BE49-F238E27FC236}">
                  <a16:creationId xmlns:a16="http://schemas.microsoft.com/office/drawing/2014/main" id="{42AAEA97-A4A3-21CF-8645-457FADCCB754}"/>
                </a:ext>
              </a:extLst>
            </p:cNvPr>
            <p:cNvSpPr/>
            <p:nvPr/>
          </p:nvSpPr>
          <p:spPr>
            <a:xfrm>
              <a:off x="8873843" y="4058526"/>
              <a:ext cx="1161415" cy="771525"/>
            </a:xfrm>
            <a:custGeom>
              <a:avLst/>
              <a:gdLst/>
              <a:ahLst/>
              <a:cxnLst/>
              <a:rect l="l" t="t" r="r" b="b"/>
              <a:pathLst>
                <a:path w="1161415" h="771525">
                  <a:moveTo>
                    <a:pt x="0" y="771383"/>
                  </a:moveTo>
                  <a:lnTo>
                    <a:pt x="1161071" y="771383"/>
                  </a:lnTo>
                  <a:lnTo>
                    <a:pt x="1161070" y="0"/>
                  </a:lnTo>
                  <a:lnTo>
                    <a:pt x="0" y="0"/>
                  </a:lnTo>
                  <a:lnTo>
                    <a:pt x="0" y="771383"/>
                  </a:lnTo>
                  <a:close/>
                </a:path>
              </a:pathLst>
            </a:custGeom>
            <a:ln w="3175">
              <a:solidFill>
                <a:srgbClr val="C7C7C7"/>
              </a:solidFill>
            </a:ln>
          </p:spPr>
          <p:txBody>
            <a:bodyPr wrap="square" lIns="0" tIns="0" rIns="0" bIns="0" rtlCol="0"/>
            <a:lstStyle/>
            <a:p>
              <a:endParaRPr/>
            </a:p>
          </p:txBody>
        </p:sp>
      </p:grpSp>
      <p:sp>
        <p:nvSpPr>
          <p:cNvPr id="28" name="object 28">
            <a:extLst>
              <a:ext uri="{FF2B5EF4-FFF2-40B4-BE49-F238E27FC236}">
                <a16:creationId xmlns:a16="http://schemas.microsoft.com/office/drawing/2014/main" id="{9675C386-D109-8F34-4B60-1C2F5A5DE336}"/>
              </a:ext>
            </a:extLst>
          </p:cNvPr>
          <p:cNvSpPr txBox="1"/>
          <p:nvPr/>
        </p:nvSpPr>
        <p:spPr>
          <a:xfrm>
            <a:off x="9019407" y="4196783"/>
            <a:ext cx="871855" cy="513715"/>
          </a:xfrm>
          <a:prstGeom prst="rect">
            <a:avLst/>
          </a:prstGeom>
        </p:spPr>
        <p:txBody>
          <a:bodyPr vert="horz" wrap="square" lIns="0" tIns="0" rIns="0" bIns="0" rtlCol="0">
            <a:spAutoFit/>
          </a:bodyPr>
          <a:lstStyle/>
          <a:p>
            <a:pPr marL="3810" algn="ctr">
              <a:lnSpc>
                <a:spcPts val="1135"/>
              </a:lnSpc>
            </a:pPr>
            <a:r>
              <a:rPr sz="1200" spc="-10" dirty="0">
                <a:solidFill>
                  <a:srgbClr val="FDFFFF"/>
                </a:solidFill>
                <a:latin typeface="Calibri"/>
                <a:cs typeface="Calibri"/>
              </a:rPr>
              <a:t>Legacy</a:t>
            </a:r>
            <a:endParaRPr sz="1200">
              <a:latin typeface="Calibri"/>
              <a:cs typeface="Calibri"/>
            </a:endParaRPr>
          </a:p>
          <a:p>
            <a:pPr algn="ctr">
              <a:lnSpc>
                <a:spcPts val="1420"/>
              </a:lnSpc>
            </a:pPr>
            <a:r>
              <a:rPr sz="1200" spc="-20" dirty="0">
                <a:solidFill>
                  <a:srgbClr val="FDFFFF"/>
                </a:solidFill>
                <a:latin typeface="Calibri"/>
                <a:cs typeface="Calibri"/>
              </a:rPr>
              <a:t>(unencrypted)</a:t>
            </a:r>
            <a:endParaRPr sz="1200">
              <a:latin typeface="Calibri"/>
              <a:cs typeface="Calibri"/>
            </a:endParaRPr>
          </a:p>
          <a:p>
            <a:pPr marL="5080" algn="ctr">
              <a:lnSpc>
                <a:spcPts val="1430"/>
              </a:lnSpc>
            </a:pPr>
            <a:r>
              <a:rPr sz="1200" spc="-25" dirty="0">
                <a:solidFill>
                  <a:srgbClr val="FDFFFF"/>
                </a:solidFill>
                <a:latin typeface="Calibri"/>
                <a:cs typeface="Calibri"/>
              </a:rPr>
              <a:t>VMs</a:t>
            </a:r>
            <a:endParaRPr sz="1200">
              <a:latin typeface="Calibri"/>
              <a:cs typeface="Calibri"/>
            </a:endParaRPr>
          </a:p>
        </p:txBody>
      </p:sp>
      <p:grpSp>
        <p:nvGrpSpPr>
          <p:cNvPr id="29" name="object 29">
            <a:extLst>
              <a:ext uri="{FF2B5EF4-FFF2-40B4-BE49-F238E27FC236}">
                <a16:creationId xmlns:a16="http://schemas.microsoft.com/office/drawing/2014/main" id="{DAE4CEDF-662C-9A51-B1D2-7C8360B93388}"/>
              </a:ext>
            </a:extLst>
          </p:cNvPr>
          <p:cNvGrpSpPr/>
          <p:nvPr/>
        </p:nvGrpSpPr>
        <p:grpSpPr>
          <a:xfrm>
            <a:off x="8969012" y="4153361"/>
            <a:ext cx="1164590" cy="774700"/>
            <a:chOff x="8969012" y="4153361"/>
            <a:chExt cx="1164590" cy="774700"/>
          </a:xfrm>
        </p:grpSpPr>
        <p:sp>
          <p:nvSpPr>
            <p:cNvPr id="30" name="object 30">
              <a:extLst>
                <a:ext uri="{FF2B5EF4-FFF2-40B4-BE49-F238E27FC236}">
                  <a16:creationId xmlns:a16="http://schemas.microsoft.com/office/drawing/2014/main" id="{AA4C718E-6F00-EBE9-7B06-2974507EA931}"/>
                </a:ext>
              </a:extLst>
            </p:cNvPr>
            <p:cNvSpPr/>
            <p:nvPr/>
          </p:nvSpPr>
          <p:spPr>
            <a:xfrm>
              <a:off x="8970599" y="4154949"/>
              <a:ext cx="1161415" cy="771525"/>
            </a:xfrm>
            <a:custGeom>
              <a:avLst/>
              <a:gdLst/>
              <a:ahLst/>
              <a:cxnLst/>
              <a:rect l="l" t="t" r="r" b="b"/>
              <a:pathLst>
                <a:path w="1161415" h="771525">
                  <a:moveTo>
                    <a:pt x="1161070" y="0"/>
                  </a:moveTo>
                  <a:lnTo>
                    <a:pt x="0" y="0"/>
                  </a:lnTo>
                  <a:lnTo>
                    <a:pt x="0" y="771383"/>
                  </a:lnTo>
                  <a:lnTo>
                    <a:pt x="1161071" y="771383"/>
                  </a:lnTo>
                  <a:lnTo>
                    <a:pt x="1161070" y="0"/>
                  </a:lnTo>
                  <a:close/>
                </a:path>
              </a:pathLst>
            </a:custGeom>
            <a:solidFill>
              <a:srgbClr val="833B0A"/>
            </a:solidFill>
          </p:spPr>
          <p:txBody>
            <a:bodyPr wrap="square" lIns="0" tIns="0" rIns="0" bIns="0" rtlCol="0"/>
            <a:lstStyle/>
            <a:p>
              <a:endParaRPr/>
            </a:p>
          </p:txBody>
        </p:sp>
        <p:sp>
          <p:nvSpPr>
            <p:cNvPr id="31" name="object 31">
              <a:extLst>
                <a:ext uri="{FF2B5EF4-FFF2-40B4-BE49-F238E27FC236}">
                  <a16:creationId xmlns:a16="http://schemas.microsoft.com/office/drawing/2014/main" id="{CF7103BF-F9F3-BF12-65BA-A71C1A5F0F5F}"/>
                </a:ext>
              </a:extLst>
            </p:cNvPr>
            <p:cNvSpPr/>
            <p:nvPr/>
          </p:nvSpPr>
          <p:spPr>
            <a:xfrm>
              <a:off x="8970599" y="4154949"/>
              <a:ext cx="1161415" cy="771525"/>
            </a:xfrm>
            <a:custGeom>
              <a:avLst/>
              <a:gdLst/>
              <a:ahLst/>
              <a:cxnLst/>
              <a:rect l="l" t="t" r="r" b="b"/>
              <a:pathLst>
                <a:path w="1161415" h="771525">
                  <a:moveTo>
                    <a:pt x="0" y="771383"/>
                  </a:moveTo>
                  <a:lnTo>
                    <a:pt x="1161071" y="771383"/>
                  </a:lnTo>
                  <a:lnTo>
                    <a:pt x="1161070" y="0"/>
                  </a:lnTo>
                  <a:lnTo>
                    <a:pt x="0" y="0"/>
                  </a:lnTo>
                  <a:lnTo>
                    <a:pt x="0" y="771383"/>
                  </a:lnTo>
                  <a:close/>
                </a:path>
              </a:pathLst>
            </a:custGeom>
            <a:ln w="3175">
              <a:solidFill>
                <a:srgbClr val="C7C7C7"/>
              </a:solidFill>
            </a:ln>
          </p:spPr>
          <p:txBody>
            <a:bodyPr wrap="square" lIns="0" tIns="0" rIns="0" bIns="0" rtlCol="0"/>
            <a:lstStyle/>
            <a:p>
              <a:endParaRPr/>
            </a:p>
          </p:txBody>
        </p:sp>
      </p:grpSp>
      <p:sp>
        <p:nvSpPr>
          <p:cNvPr id="32" name="object 32">
            <a:extLst>
              <a:ext uri="{FF2B5EF4-FFF2-40B4-BE49-F238E27FC236}">
                <a16:creationId xmlns:a16="http://schemas.microsoft.com/office/drawing/2014/main" id="{FEC72C59-6579-15DA-DE33-BC017B05384E}"/>
              </a:ext>
            </a:extLst>
          </p:cNvPr>
          <p:cNvSpPr txBox="1"/>
          <p:nvPr/>
        </p:nvSpPr>
        <p:spPr>
          <a:xfrm>
            <a:off x="9116486" y="4293474"/>
            <a:ext cx="868680" cy="513715"/>
          </a:xfrm>
          <a:prstGeom prst="rect">
            <a:avLst/>
          </a:prstGeom>
        </p:spPr>
        <p:txBody>
          <a:bodyPr vert="horz" wrap="square" lIns="0" tIns="0" rIns="0" bIns="0" rtlCol="0">
            <a:spAutoFit/>
          </a:bodyPr>
          <a:lstStyle/>
          <a:p>
            <a:pPr marL="7620" algn="ctr">
              <a:lnSpc>
                <a:spcPts val="1135"/>
              </a:lnSpc>
            </a:pPr>
            <a:r>
              <a:rPr sz="1200" spc="-10" dirty="0">
                <a:solidFill>
                  <a:srgbClr val="FDFFFF"/>
                </a:solidFill>
                <a:latin typeface="Calibri"/>
                <a:cs typeface="Calibri"/>
              </a:rPr>
              <a:t>Legacy</a:t>
            </a:r>
            <a:endParaRPr sz="1200">
              <a:latin typeface="Calibri"/>
              <a:cs typeface="Calibri"/>
            </a:endParaRPr>
          </a:p>
          <a:p>
            <a:pPr algn="ctr">
              <a:lnSpc>
                <a:spcPts val="1420"/>
              </a:lnSpc>
            </a:pPr>
            <a:r>
              <a:rPr sz="1200" spc="-20" dirty="0">
                <a:solidFill>
                  <a:srgbClr val="FDFFFF"/>
                </a:solidFill>
                <a:latin typeface="Calibri"/>
                <a:cs typeface="Calibri"/>
              </a:rPr>
              <a:t>(unencrypted)</a:t>
            </a:r>
            <a:endParaRPr sz="1200">
              <a:latin typeface="Calibri"/>
              <a:cs typeface="Calibri"/>
            </a:endParaRPr>
          </a:p>
          <a:p>
            <a:pPr marL="7620" algn="ctr">
              <a:lnSpc>
                <a:spcPts val="1430"/>
              </a:lnSpc>
            </a:pPr>
            <a:r>
              <a:rPr sz="1200" spc="-25" dirty="0">
                <a:solidFill>
                  <a:srgbClr val="FDFFFF"/>
                </a:solidFill>
                <a:latin typeface="Calibri"/>
                <a:cs typeface="Calibri"/>
              </a:rPr>
              <a:t>VMs</a:t>
            </a:r>
            <a:endParaRPr sz="1200">
              <a:latin typeface="Calibri"/>
              <a:cs typeface="Calibri"/>
            </a:endParaRPr>
          </a:p>
        </p:txBody>
      </p:sp>
      <p:grpSp>
        <p:nvGrpSpPr>
          <p:cNvPr id="33" name="object 33">
            <a:extLst>
              <a:ext uri="{FF2B5EF4-FFF2-40B4-BE49-F238E27FC236}">
                <a16:creationId xmlns:a16="http://schemas.microsoft.com/office/drawing/2014/main" id="{AC8057CD-A428-5D30-7AE3-2A1D65687E25}"/>
              </a:ext>
            </a:extLst>
          </p:cNvPr>
          <p:cNvGrpSpPr/>
          <p:nvPr/>
        </p:nvGrpSpPr>
        <p:grpSpPr>
          <a:xfrm>
            <a:off x="9065768" y="4249784"/>
            <a:ext cx="1164590" cy="774700"/>
            <a:chOff x="9065768" y="4249784"/>
            <a:chExt cx="1164590" cy="774700"/>
          </a:xfrm>
        </p:grpSpPr>
        <p:sp>
          <p:nvSpPr>
            <p:cNvPr id="34" name="object 34">
              <a:extLst>
                <a:ext uri="{FF2B5EF4-FFF2-40B4-BE49-F238E27FC236}">
                  <a16:creationId xmlns:a16="http://schemas.microsoft.com/office/drawing/2014/main" id="{61D67ADF-5FB0-A56E-0A66-A195895D4265}"/>
                </a:ext>
              </a:extLst>
            </p:cNvPr>
            <p:cNvSpPr/>
            <p:nvPr/>
          </p:nvSpPr>
          <p:spPr>
            <a:xfrm>
              <a:off x="9067355" y="4251372"/>
              <a:ext cx="1161415" cy="771525"/>
            </a:xfrm>
            <a:custGeom>
              <a:avLst/>
              <a:gdLst/>
              <a:ahLst/>
              <a:cxnLst/>
              <a:rect l="l" t="t" r="r" b="b"/>
              <a:pathLst>
                <a:path w="1161415" h="771525">
                  <a:moveTo>
                    <a:pt x="1161070" y="0"/>
                  </a:moveTo>
                  <a:lnTo>
                    <a:pt x="0" y="0"/>
                  </a:lnTo>
                  <a:lnTo>
                    <a:pt x="0" y="771383"/>
                  </a:lnTo>
                  <a:lnTo>
                    <a:pt x="1161071" y="771383"/>
                  </a:lnTo>
                  <a:lnTo>
                    <a:pt x="1161070" y="0"/>
                  </a:lnTo>
                  <a:close/>
                </a:path>
              </a:pathLst>
            </a:custGeom>
            <a:solidFill>
              <a:srgbClr val="833B0A"/>
            </a:solidFill>
          </p:spPr>
          <p:txBody>
            <a:bodyPr wrap="square" lIns="0" tIns="0" rIns="0" bIns="0" rtlCol="0"/>
            <a:lstStyle/>
            <a:p>
              <a:endParaRPr/>
            </a:p>
          </p:txBody>
        </p:sp>
        <p:sp>
          <p:nvSpPr>
            <p:cNvPr id="35" name="object 35">
              <a:extLst>
                <a:ext uri="{FF2B5EF4-FFF2-40B4-BE49-F238E27FC236}">
                  <a16:creationId xmlns:a16="http://schemas.microsoft.com/office/drawing/2014/main" id="{57FF8021-115A-0B8D-7B84-E7A7E530F04F}"/>
                </a:ext>
              </a:extLst>
            </p:cNvPr>
            <p:cNvSpPr/>
            <p:nvPr/>
          </p:nvSpPr>
          <p:spPr>
            <a:xfrm>
              <a:off x="9067355" y="4251372"/>
              <a:ext cx="1161415" cy="771525"/>
            </a:xfrm>
            <a:custGeom>
              <a:avLst/>
              <a:gdLst/>
              <a:ahLst/>
              <a:cxnLst/>
              <a:rect l="l" t="t" r="r" b="b"/>
              <a:pathLst>
                <a:path w="1161415" h="771525">
                  <a:moveTo>
                    <a:pt x="0" y="771383"/>
                  </a:moveTo>
                  <a:lnTo>
                    <a:pt x="1161071" y="771383"/>
                  </a:lnTo>
                  <a:lnTo>
                    <a:pt x="1161070" y="0"/>
                  </a:lnTo>
                  <a:lnTo>
                    <a:pt x="0" y="0"/>
                  </a:lnTo>
                  <a:lnTo>
                    <a:pt x="0" y="771383"/>
                  </a:lnTo>
                  <a:close/>
                </a:path>
              </a:pathLst>
            </a:custGeom>
            <a:ln w="3175">
              <a:solidFill>
                <a:srgbClr val="C7C7C7"/>
              </a:solidFill>
            </a:ln>
          </p:spPr>
          <p:txBody>
            <a:bodyPr wrap="square" lIns="0" tIns="0" rIns="0" bIns="0" rtlCol="0"/>
            <a:lstStyle/>
            <a:p>
              <a:endParaRPr/>
            </a:p>
          </p:txBody>
        </p:sp>
      </p:grpSp>
      <p:sp>
        <p:nvSpPr>
          <p:cNvPr id="36" name="object 36">
            <a:extLst>
              <a:ext uri="{FF2B5EF4-FFF2-40B4-BE49-F238E27FC236}">
                <a16:creationId xmlns:a16="http://schemas.microsoft.com/office/drawing/2014/main" id="{2710CECB-7646-C444-EEE9-AF405756464B}"/>
              </a:ext>
            </a:extLst>
          </p:cNvPr>
          <p:cNvSpPr txBox="1"/>
          <p:nvPr/>
        </p:nvSpPr>
        <p:spPr>
          <a:xfrm>
            <a:off x="9194428" y="4428957"/>
            <a:ext cx="927100" cy="389890"/>
          </a:xfrm>
          <a:prstGeom prst="rect">
            <a:avLst/>
          </a:prstGeom>
        </p:spPr>
        <p:txBody>
          <a:bodyPr vert="horz" wrap="square" lIns="0" tIns="13335" rIns="0" bIns="0" rtlCol="0">
            <a:spAutoFit/>
          </a:bodyPr>
          <a:lstStyle/>
          <a:p>
            <a:pPr marR="5080" algn="ctr">
              <a:lnSpc>
                <a:spcPts val="1430"/>
              </a:lnSpc>
              <a:spcBef>
                <a:spcPts val="105"/>
              </a:spcBef>
            </a:pPr>
            <a:r>
              <a:rPr sz="1200" spc="-10" dirty="0">
                <a:solidFill>
                  <a:srgbClr val="FDFFFF"/>
                </a:solidFill>
                <a:latin typeface="Calibri"/>
                <a:cs typeface="Calibri"/>
              </a:rPr>
              <a:t>Other</a:t>
            </a:r>
            <a:r>
              <a:rPr sz="1200" spc="-35" dirty="0">
                <a:solidFill>
                  <a:srgbClr val="FDFFFF"/>
                </a:solidFill>
                <a:latin typeface="Calibri"/>
                <a:cs typeface="Calibri"/>
              </a:rPr>
              <a:t> </a:t>
            </a:r>
            <a:r>
              <a:rPr sz="1200" spc="-10" dirty="0">
                <a:solidFill>
                  <a:srgbClr val="FDFFFF"/>
                </a:solidFill>
                <a:latin typeface="Calibri"/>
                <a:cs typeface="Calibri"/>
              </a:rPr>
              <a:t>SEV-</a:t>
            </a:r>
            <a:r>
              <a:rPr sz="1200" spc="-25" dirty="0">
                <a:solidFill>
                  <a:srgbClr val="FDFFFF"/>
                </a:solidFill>
                <a:latin typeface="Calibri"/>
                <a:cs typeface="Calibri"/>
              </a:rPr>
              <a:t>SNP</a:t>
            </a:r>
            <a:endParaRPr sz="1200">
              <a:latin typeface="Calibri"/>
              <a:cs typeface="Calibri"/>
            </a:endParaRPr>
          </a:p>
          <a:p>
            <a:pPr marR="4445" algn="ctr">
              <a:lnSpc>
                <a:spcPts val="1430"/>
              </a:lnSpc>
            </a:pPr>
            <a:r>
              <a:rPr sz="1200" spc="-25" dirty="0">
                <a:solidFill>
                  <a:srgbClr val="FDFFFF"/>
                </a:solidFill>
                <a:latin typeface="Calibri"/>
                <a:cs typeface="Calibri"/>
              </a:rPr>
              <a:t>VMs</a:t>
            </a:r>
            <a:endParaRPr sz="1200">
              <a:latin typeface="Calibri"/>
              <a:cs typeface="Calibri"/>
            </a:endParaRPr>
          </a:p>
        </p:txBody>
      </p:sp>
      <p:grpSp>
        <p:nvGrpSpPr>
          <p:cNvPr id="37" name="object 37">
            <a:extLst>
              <a:ext uri="{FF2B5EF4-FFF2-40B4-BE49-F238E27FC236}">
                <a16:creationId xmlns:a16="http://schemas.microsoft.com/office/drawing/2014/main" id="{06FA46E5-6181-032C-A641-EE0B150F9811}"/>
              </a:ext>
            </a:extLst>
          </p:cNvPr>
          <p:cNvGrpSpPr/>
          <p:nvPr/>
        </p:nvGrpSpPr>
        <p:grpSpPr>
          <a:xfrm>
            <a:off x="10678721" y="3682164"/>
            <a:ext cx="250190" cy="474345"/>
            <a:chOff x="10678721" y="3682164"/>
            <a:chExt cx="250190" cy="474345"/>
          </a:xfrm>
        </p:grpSpPr>
        <p:sp>
          <p:nvSpPr>
            <p:cNvPr id="38" name="object 38">
              <a:extLst>
                <a:ext uri="{FF2B5EF4-FFF2-40B4-BE49-F238E27FC236}">
                  <a16:creationId xmlns:a16="http://schemas.microsoft.com/office/drawing/2014/main" id="{A9101048-1820-06A8-D161-6228B200696D}"/>
                </a:ext>
              </a:extLst>
            </p:cNvPr>
            <p:cNvSpPr/>
            <p:nvPr/>
          </p:nvSpPr>
          <p:spPr>
            <a:xfrm>
              <a:off x="10680062" y="3962060"/>
              <a:ext cx="247650" cy="193040"/>
            </a:xfrm>
            <a:custGeom>
              <a:avLst/>
              <a:gdLst/>
              <a:ahLst/>
              <a:cxnLst/>
              <a:rect l="l" t="t" r="r" b="b"/>
              <a:pathLst>
                <a:path w="247650" h="193039">
                  <a:moveTo>
                    <a:pt x="247103" y="0"/>
                  </a:moveTo>
                  <a:lnTo>
                    <a:pt x="0" y="0"/>
                  </a:lnTo>
                  <a:lnTo>
                    <a:pt x="0" y="192845"/>
                  </a:lnTo>
                  <a:lnTo>
                    <a:pt x="247103" y="192845"/>
                  </a:lnTo>
                  <a:lnTo>
                    <a:pt x="247103" y="0"/>
                  </a:lnTo>
                  <a:close/>
                </a:path>
              </a:pathLst>
            </a:custGeom>
            <a:solidFill>
              <a:srgbClr val="833B0A"/>
            </a:solidFill>
          </p:spPr>
          <p:txBody>
            <a:bodyPr wrap="square" lIns="0" tIns="0" rIns="0" bIns="0" rtlCol="0"/>
            <a:lstStyle/>
            <a:p>
              <a:endParaRPr/>
            </a:p>
          </p:txBody>
        </p:sp>
        <p:sp>
          <p:nvSpPr>
            <p:cNvPr id="39" name="object 39">
              <a:extLst>
                <a:ext uri="{FF2B5EF4-FFF2-40B4-BE49-F238E27FC236}">
                  <a16:creationId xmlns:a16="http://schemas.microsoft.com/office/drawing/2014/main" id="{6B67C5A5-7E11-F655-B250-D5B5F6D9D4CB}"/>
                </a:ext>
              </a:extLst>
            </p:cNvPr>
            <p:cNvSpPr/>
            <p:nvPr/>
          </p:nvSpPr>
          <p:spPr>
            <a:xfrm>
              <a:off x="10680062" y="3962060"/>
              <a:ext cx="247650" cy="193040"/>
            </a:xfrm>
            <a:custGeom>
              <a:avLst/>
              <a:gdLst/>
              <a:ahLst/>
              <a:cxnLst/>
              <a:rect l="l" t="t" r="r" b="b"/>
              <a:pathLst>
                <a:path w="247650" h="193039">
                  <a:moveTo>
                    <a:pt x="0" y="192845"/>
                  </a:moveTo>
                  <a:lnTo>
                    <a:pt x="247103" y="192845"/>
                  </a:lnTo>
                  <a:lnTo>
                    <a:pt x="247103" y="0"/>
                  </a:lnTo>
                  <a:lnTo>
                    <a:pt x="0" y="0"/>
                  </a:lnTo>
                  <a:lnTo>
                    <a:pt x="0" y="192845"/>
                  </a:lnTo>
                  <a:close/>
                </a:path>
              </a:pathLst>
            </a:custGeom>
            <a:ln w="3175">
              <a:solidFill>
                <a:srgbClr val="C7C7C7"/>
              </a:solidFill>
            </a:ln>
          </p:spPr>
          <p:txBody>
            <a:bodyPr wrap="square" lIns="0" tIns="0" rIns="0" bIns="0" rtlCol="0"/>
            <a:lstStyle/>
            <a:p>
              <a:endParaRPr/>
            </a:p>
          </p:txBody>
        </p:sp>
        <p:sp>
          <p:nvSpPr>
            <p:cNvPr id="40" name="object 40">
              <a:extLst>
                <a:ext uri="{FF2B5EF4-FFF2-40B4-BE49-F238E27FC236}">
                  <a16:creationId xmlns:a16="http://schemas.microsoft.com/office/drawing/2014/main" id="{5FF69011-7358-B1B8-B2CE-6FD79A8D8DFF}"/>
                </a:ext>
              </a:extLst>
            </p:cNvPr>
            <p:cNvSpPr/>
            <p:nvPr/>
          </p:nvSpPr>
          <p:spPr>
            <a:xfrm>
              <a:off x="10680062" y="3683505"/>
              <a:ext cx="247650" cy="193040"/>
            </a:xfrm>
            <a:custGeom>
              <a:avLst/>
              <a:gdLst/>
              <a:ahLst/>
              <a:cxnLst/>
              <a:rect l="l" t="t" r="r" b="b"/>
              <a:pathLst>
                <a:path w="247650" h="193039">
                  <a:moveTo>
                    <a:pt x="247103" y="0"/>
                  </a:moveTo>
                  <a:lnTo>
                    <a:pt x="0" y="0"/>
                  </a:lnTo>
                  <a:lnTo>
                    <a:pt x="0" y="192845"/>
                  </a:lnTo>
                  <a:lnTo>
                    <a:pt x="247103" y="192845"/>
                  </a:lnTo>
                  <a:lnTo>
                    <a:pt x="247103" y="0"/>
                  </a:lnTo>
                  <a:close/>
                </a:path>
              </a:pathLst>
            </a:custGeom>
            <a:solidFill>
              <a:srgbClr val="528135"/>
            </a:solidFill>
          </p:spPr>
          <p:txBody>
            <a:bodyPr wrap="square" lIns="0" tIns="0" rIns="0" bIns="0" rtlCol="0"/>
            <a:lstStyle/>
            <a:p>
              <a:endParaRPr/>
            </a:p>
          </p:txBody>
        </p:sp>
        <p:sp>
          <p:nvSpPr>
            <p:cNvPr id="41" name="object 41">
              <a:extLst>
                <a:ext uri="{FF2B5EF4-FFF2-40B4-BE49-F238E27FC236}">
                  <a16:creationId xmlns:a16="http://schemas.microsoft.com/office/drawing/2014/main" id="{255C6EE5-BD7F-ACC4-0A8E-D45338F1FA70}"/>
                </a:ext>
              </a:extLst>
            </p:cNvPr>
            <p:cNvSpPr/>
            <p:nvPr/>
          </p:nvSpPr>
          <p:spPr>
            <a:xfrm>
              <a:off x="10680062" y="3683505"/>
              <a:ext cx="247650" cy="193040"/>
            </a:xfrm>
            <a:custGeom>
              <a:avLst/>
              <a:gdLst/>
              <a:ahLst/>
              <a:cxnLst/>
              <a:rect l="l" t="t" r="r" b="b"/>
              <a:pathLst>
                <a:path w="247650" h="193039">
                  <a:moveTo>
                    <a:pt x="0" y="192845"/>
                  </a:moveTo>
                  <a:lnTo>
                    <a:pt x="247103" y="192845"/>
                  </a:lnTo>
                  <a:lnTo>
                    <a:pt x="247103" y="0"/>
                  </a:lnTo>
                  <a:lnTo>
                    <a:pt x="0" y="0"/>
                  </a:lnTo>
                  <a:lnTo>
                    <a:pt x="0" y="192845"/>
                  </a:lnTo>
                  <a:close/>
                </a:path>
              </a:pathLst>
            </a:custGeom>
            <a:ln w="3175">
              <a:solidFill>
                <a:srgbClr val="C7C7C7"/>
              </a:solidFill>
            </a:ln>
          </p:spPr>
          <p:txBody>
            <a:bodyPr wrap="square" lIns="0" tIns="0" rIns="0" bIns="0" rtlCol="0"/>
            <a:lstStyle/>
            <a:p>
              <a:endParaRPr/>
            </a:p>
          </p:txBody>
        </p:sp>
      </p:grpSp>
      <p:sp>
        <p:nvSpPr>
          <p:cNvPr id="42" name="object 42">
            <a:extLst>
              <a:ext uri="{FF2B5EF4-FFF2-40B4-BE49-F238E27FC236}">
                <a16:creationId xmlns:a16="http://schemas.microsoft.com/office/drawing/2014/main" id="{9F0C446B-A9AA-27A2-6E4D-52C7931CE993}"/>
              </a:ext>
            </a:extLst>
          </p:cNvPr>
          <p:cNvSpPr txBox="1"/>
          <p:nvPr/>
        </p:nvSpPr>
        <p:spPr>
          <a:xfrm>
            <a:off x="10988068" y="3585952"/>
            <a:ext cx="965835" cy="584200"/>
          </a:xfrm>
          <a:prstGeom prst="rect">
            <a:avLst/>
          </a:prstGeom>
        </p:spPr>
        <p:txBody>
          <a:bodyPr vert="horz" wrap="square" lIns="0" tIns="62230" rIns="0" bIns="0" rtlCol="0">
            <a:spAutoFit/>
          </a:bodyPr>
          <a:lstStyle/>
          <a:p>
            <a:pPr>
              <a:lnSpc>
                <a:spcPct val="100000"/>
              </a:lnSpc>
              <a:spcBef>
                <a:spcPts val="490"/>
              </a:spcBef>
            </a:pPr>
            <a:r>
              <a:rPr sz="1500" dirty="0">
                <a:solidFill>
                  <a:srgbClr val="4671C4"/>
                </a:solidFill>
                <a:latin typeface="Calibri"/>
                <a:cs typeface="Calibri"/>
              </a:rPr>
              <a:t>=</a:t>
            </a:r>
            <a:r>
              <a:rPr sz="1500" spc="-15" dirty="0">
                <a:solidFill>
                  <a:srgbClr val="4671C4"/>
                </a:solidFill>
                <a:latin typeface="Calibri"/>
                <a:cs typeface="Calibri"/>
              </a:rPr>
              <a:t> </a:t>
            </a:r>
            <a:r>
              <a:rPr sz="1500" spc="-10" dirty="0">
                <a:solidFill>
                  <a:srgbClr val="4671C4"/>
                </a:solidFill>
                <a:latin typeface="Calibri"/>
                <a:cs typeface="Calibri"/>
              </a:rPr>
              <a:t>Trusted</a:t>
            </a:r>
            <a:endParaRPr sz="1500">
              <a:latin typeface="Calibri"/>
              <a:cs typeface="Calibri"/>
            </a:endParaRPr>
          </a:p>
          <a:p>
            <a:pPr marL="11430">
              <a:lnSpc>
                <a:spcPct val="100000"/>
              </a:lnSpc>
              <a:spcBef>
                <a:spcPts val="400"/>
              </a:spcBef>
            </a:pPr>
            <a:r>
              <a:rPr sz="1500" dirty="0">
                <a:solidFill>
                  <a:srgbClr val="4671C4"/>
                </a:solidFill>
                <a:latin typeface="Calibri"/>
                <a:cs typeface="Calibri"/>
              </a:rPr>
              <a:t>=</a:t>
            </a:r>
            <a:r>
              <a:rPr sz="1500" spc="-15" dirty="0">
                <a:solidFill>
                  <a:srgbClr val="4671C4"/>
                </a:solidFill>
                <a:latin typeface="Calibri"/>
                <a:cs typeface="Calibri"/>
              </a:rPr>
              <a:t> </a:t>
            </a:r>
            <a:r>
              <a:rPr sz="1500" spc="-10" dirty="0">
                <a:solidFill>
                  <a:srgbClr val="4671C4"/>
                </a:solidFill>
                <a:latin typeface="Calibri"/>
                <a:cs typeface="Calibri"/>
              </a:rPr>
              <a:t>Untrusted</a:t>
            </a:r>
            <a:endParaRPr sz="1500">
              <a:latin typeface="Calibri"/>
              <a:cs typeface="Calibri"/>
            </a:endParaRPr>
          </a:p>
        </p:txBody>
      </p:sp>
      <p:pic>
        <p:nvPicPr>
          <p:cNvPr id="43" name="bg object 16">
            <a:extLst>
              <a:ext uri="{FF2B5EF4-FFF2-40B4-BE49-F238E27FC236}">
                <a16:creationId xmlns:a16="http://schemas.microsoft.com/office/drawing/2014/main" id="{19247D99-D93D-9510-E12B-C6F3601E9F12}"/>
              </a:ext>
            </a:extLst>
          </p:cNvPr>
          <p:cNvPicPr/>
          <p:nvPr/>
        </p:nvPicPr>
        <p:blipFill>
          <a:blip r:embed="rId3"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28377434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9219C9A-E5AA-1E9D-A26E-5A8E92547ACC}"/>
              </a:ext>
            </a:extLst>
          </p:cNvPr>
          <p:cNvGrpSpPr/>
          <p:nvPr/>
        </p:nvGrpSpPr>
        <p:grpSpPr>
          <a:xfrm>
            <a:off x="228690" y="1275310"/>
            <a:ext cx="11963310" cy="5236536"/>
            <a:chOff x="-2716709" y="797954"/>
            <a:chExt cx="13796263" cy="6038850"/>
          </a:xfrm>
        </p:grpSpPr>
        <p:pic>
          <p:nvPicPr>
            <p:cNvPr id="4" name="Picture 3">
              <a:extLst>
                <a:ext uri="{FF2B5EF4-FFF2-40B4-BE49-F238E27FC236}">
                  <a16:creationId xmlns:a16="http://schemas.microsoft.com/office/drawing/2014/main" id="{08F6EA6A-B0D8-C9F5-1B07-AC16D822494B}"/>
                </a:ext>
              </a:extLst>
            </p:cNvPr>
            <p:cNvPicPr>
              <a:picLocks noChangeAspect="1"/>
            </p:cNvPicPr>
            <p:nvPr/>
          </p:nvPicPr>
          <p:blipFill>
            <a:blip r:embed="rId3"/>
            <a:stretch>
              <a:fillRect/>
            </a:stretch>
          </p:blipFill>
          <p:spPr>
            <a:xfrm>
              <a:off x="699940" y="797954"/>
              <a:ext cx="4895850" cy="6038850"/>
            </a:xfrm>
            <a:prstGeom prst="rect">
              <a:avLst/>
            </a:prstGeom>
          </p:spPr>
        </p:pic>
        <p:pic>
          <p:nvPicPr>
            <p:cNvPr id="5" name="Picture 4">
              <a:extLst>
                <a:ext uri="{FF2B5EF4-FFF2-40B4-BE49-F238E27FC236}">
                  <a16:creationId xmlns:a16="http://schemas.microsoft.com/office/drawing/2014/main" id="{06140270-FE35-84C6-4975-90A17EBE4997}"/>
                </a:ext>
              </a:extLst>
            </p:cNvPr>
            <p:cNvPicPr>
              <a:picLocks noChangeAspect="1"/>
            </p:cNvPicPr>
            <p:nvPr/>
          </p:nvPicPr>
          <p:blipFill>
            <a:blip r:embed="rId4"/>
            <a:stretch>
              <a:fillRect/>
            </a:stretch>
          </p:blipFill>
          <p:spPr>
            <a:xfrm>
              <a:off x="5545529" y="937653"/>
              <a:ext cx="5534025" cy="2009775"/>
            </a:xfrm>
            <a:prstGeom prst="rect">
              <a:avLst/>
            </a:prstGeom>
          </p:spPr>
        </p:pic>
        <p:pic>
          <p:nvPicPr>
            <p:cNvPr id="6" name="Picture 5">
              <a:extLst>
                <a:ext uri="{FF2B5EF4-FFF2-40B4-BE49-F238E27FC236}">
                  <a16:creationId xmlns:a16="http://schemas.microsoft.com/office/drawing/2014/main" id="{DC75DDBA-2E49-5CDF-F8B7-B6976F0D59FC}"/>
                </a:ext>
              </a:extLst>
            </p:cNvPr>
            <p:cNvPicPr>
              <a:picLocks noChangeAspect="1"/>
            </p:cNvPicPr>
            <p:nvPr/>
          </p:nvPicPr>
          <p:blipFill>
            <a:blip r:embed="rId5"/>
            <a:stretch>
              <a:fillRect/>
            </a:stretch>
          </p:blipFill>
          <p:spPr>
            <a:xfrm>
              <a:off x="-2716709" y="2038397"/>
              <a:ext cx="3199048" cy="2075803"/>
            </a:xfrm>
            <a:prstGeom prst="rect">
              <a:avLst/>
            </a:prstGeom>
          </p:spPr>
        </p:pic>
        <p:cxnSp>
          <p:nvCxnSpPr>
            <p:cNvPr id="7" name="Straight Arrow Connector 6">
              <a:extLst>
                <a:ext uri="{FF2B5EF4-FFF2-40B4-BE49-F238E27FC236}">
                  <a16:creationId xmlns:a16="http://schemas.microsoft.com/office/drawing/2014/main" id="{A38B073A-60A0-BFDE-D582-85DA777AC835}"/>
                </a:ext>
              </a:extLst>
            </p:cNvPr>
            <p:cNvCxnSpPr>
              <a:cxnSpLocks/>
              <a:stCxn id="8" idx="5"/>
            </p:cNvCxnSpPr>
            <p:nvPr/>
          </p:nvCxnSpPr>
          <p:spPr>
            <a:xfrm flipH="1">
              <a:off x="-1144703" y="2055788"/>
              <a:ext cx="3748525" cy="7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7AA842F-C6D2-D903-53C2-E8D59378BFA2}"/>
                </a:ext>
              </a:extLst>
            </p:cNvPr>
            <p:cNvSpPr/>
            <p:nvPr/>
          </p:nvSpPr>
          <p:spPr>
            <a:xfrm>
              <a:off x="2478827" y="1942540"/>
              <a:ext cx="146440" cy="1326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DC98371-9787-D6E4-91A1-E84F11EFD161}"/>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Overview of an AMD SEV-SNP attestation report</a:t>
            </a:r>
          </a:p>
        </p:txBody>
      </p:sp>
      <p:pic>
        <p:nvPicPr>
          <p:cNvPr id="2" name="bg object 16">
            <a:extLst>
              <a:ext uri="{FF2B5EF4-FFF2-40B4-BE49-F238E27FC236}">
                <a16:creationId xmlns:a16="http://schemas.microsoft.com/office/drawing/2014/main" id="{4A8EC226-BB58-CBB2-BE87-54212821D183}"/>
              </a:ext>
            </a:extLst>
          </p:cNvPr>
          <p:cNvPicPr/>
          <p:nvPr/>
        </p:nvPicPr>
        <p:blipFill>
          <a:blip r:embed="rId6" cstate="print"/>
          <a:stretch>
            <a:fillRect/>
          </a:stretch>
        </p:blipFill>
        <p:spPr>
          <a:xfrm>
            <a:off x="10882883" y="6393179"/>
            <a:ext cx="1155192" cy="329184"/>
          </a:xfrm>
          <a:prstGeom prst="rect">
            <a:avLst/>
          </a:prstGeom>
        </p:spPr>
      </p:pic>
      <p:sp>
        <p:nvSpPr>
          <p:cNvPr id="10" name="TextBox 9">
            <a:extLst>
              <a:ext uri="{FF2B5EF4-FFF2-40B4-BE49-F238E27FC236}">
                <a16:creationId xmlns:a16="http://schemas.microsoft.com/office/drawing/2014/main" id="{E663F0F0-92CC-421F-0475-70D6182292BC}"/>
              </a:ext>
            </a:extLst>
          </p:cNvPr>
          <p:cNvSpPr txBox="1"/>
          <p:nvPr/>
        </p:nvSpPr>
        <p:spPr>
          <a:xfrm>
            <a:off x="228690" y="6488668"/>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7"/>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11328404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sz="quarter" idx="10"/>
          </p:nvPr>
        </p:nvSpPr>
        <p:spPr>
          <a:xfrm>
            <a:off x="577881" y="1424523"/>
            <a:ext cx="11351264" cy="4008953"/>
          </a:xfrm>
        </p:spPr>
        <p:txBody>
          <a:bodyPr wrap="square" numCol="2">
            <a:noAutofit/>
          </a:bodyPr>
          <a:lstStyle/>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HCL</a:t>
            </a:r>
            <a:r>
              <a:rPr lang="en-US" sz="2000" dirty="0">
                <a:ea typeface="Calibri" panose="020F0502020204030204" pitchFamily="34" charset="0"/>
                <a:cs typeface="Arial" panose="020B0604020202020204" pitchFamily="34" charset="0"/>
              </a:rPr>
              <a:t>: Host Compatibility Layer</a:t>
            </a:r>
            <a:endParaRPr lang="en-US" sz="2000" b="1" dirty="0"/>
          </a:p>
          <a:p>
            <a:pPr algn="justLow">
              <a:lnSpc>
                <a:spcPct val="120000"/>
              </a:lnSpc>
              <a:buFont typeface="Arial" panose="020B0604020202020204" pitchFamily="34" charset="0"/>
              <a:buChar char="•"/>
            </a:pPr>
            <a:r>
              <a:rPr lang="en-US" sz="2000" b="1" dirty="0"/>
              <a:t>OCI</a:t>
            </a:r>
            <a:r>
              <a:rPr lang="en-US" sz="2000" dirty="0"/>
              <a:t>: Open Container Initiative</a:t>
            </a:r>
          </a:p>
          <a:p>
            <a:pPr algn="justLow">
              <a:lnSpc>
                <a:spcPct val="120000"/>
              </a:lnSpc>
              <a:buFont typeface="Arial" panose="020B0604020202020204" pitchFamily="34" charset="0"/>
              <a:buChar char="•"/>
            </a:pPr>
            <a:r>
              <a:rPr lang="en-US" sz="2000" b="1" dirty="0"/>
              <a:t>Open GCS</a:t>
            </a:r>
            <a:r>
              <a:rPr lang="en-US" sz="2000" dirty="0"/>
              <a:t>: Open Guest Compute Service</a:t>
            </a:r>
          </a:p>
          <a:p>
            <a:pPr algn="justLow">
              <a:lnSpc>
                <a:spcPct val="120000"/>
              </a:lnSpc>
              <a:buFont typeface="Arial" panose="020B0604020202020204" pitchFamily="34" charset="0"/>
              <a:buChar char="•"/>
            </a:pPr>
            <a:r>
              <a:rPr lang="en-US" sz="2000" b="1" dirty="0"/>
              <a:t>PSP</a:t>
            </a:r>
            <a:r>
              <a:rPr lang="en-US" sz="2000" dirty="0"/>
              <a:t>: Platform Security Processor</a:t>
            </a:r>
          </a:p>
          <a:p>
            <a:pPr algn="justLow">
              <a:lnSpc>
                <a:spcPct val="120000"/>
              </a:lnSpc>
              <a:buFont typeface="Arial" panose="020B0604020202020204" pitchFamily="34" charset="0"/>
              <a:buChar char="•"/>
            </a:pPr>
            <a:r>
              <a:rPr lang="en-US" sz="2000" b="1" dirty="0" err="1"/>
              <a:t>RoT</a:t>
            </a:r>
            <a:r>
              <a:rPr lang="en-US" sz="2000" dirty="0"/>
              <a:t>: Root of Trust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SEV</a:t>
            </a:r>
            <a:r>
              <a:rPr lang="en-US" sz="2000" dirty="0">
                <a:ea typeface="Calibri" panose="020F0502020204030204" pitchFamily="34" charset="0"/>
                <a:cs typeface="Arial" panose="020B0604020202020204" pitchFamily="34" charset="0"/>
              </a:rPr>
              <a:t>: Secure Encrypted Virtualization</a:t>
            </a:r>
          </a:p>
          <a:p>
            <a:pPr algn="justLow">
              <a:lnSpc>
                <a:spcPct val="120000"/>
              </a:lnSpc>
              <a:buFont typeface="Arial" panose="020B0604020202020204" pitchFamily="34" charset="0"/>
              <a:buChar char="•"/>
            </a:pPr>
            <a:r>
              <a:rPr lang="en-US" sz="2000" b="1" dirty="0"/>
              <a:t>SKR</a:t>
            </a:r>
            <a:r>
              <a:rPr lang="en-US" sz="2000" dirty="0"/>
              <a:t>: Secure Key Release</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SNP</a:t>
            </a:r>
            <a:r>
              <a:rPr lang="en-US" sz="2000" dirty="0">
                <a:ea typeface="Calibri" panose="020F0502020204030204" pitchFamily="34" charset="0"/>
                <a:cs typeface="Arial" panose="020B0604020202020204" pitchFamily="34" charset="0"/>
              </a:rPr>
              <a:t>:  Secure Nested Paging</a:t>
            </a:r>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SVSM</a:t>
            </a:r>
            <a:r>
              <a:rPr lang="en-US" sz="2000" dirty="0">
                <a:ea typeface="Calibri" panose="020F0502020204030204" pitchFamily="34" charset="0"/>
                <a:cs typeface="Arial" panose="020B0604020202020204" pitchFamily="34" charset="0"/>
              </a:rPr>
              <a:t>: Secure Virtual Machine Module</a:t>
            </a:r>
            <a:endParaRPr lang="en-US" sz="2000" dirty="0"/>
          </a:p>
          <a:p>
            <a:pPr algn="justLow">
              <a:lnSpc>
                <a:spcPct val="120000"/>
              </a:lnSpc>
              <a:buFont typeface="Arial" panose="020B0604020202020204" pitchFamily="34" charset="0"/>
              <a:buChar char="•"/>
            </a:pPr>
            <a:r>
              <a:rPr lang="en-US" sz="2000" b="1" dirty="0"/>
              <a:t>TCB</a:t>
            </a:r>
            <a:r>
              <a:rPr lang="en-US" sz="2000" dirty="0"/>
              <a:t>: Trusted Computing Base</a:t>
            </a:r>
          </a:p>
          <a:p>
            <a:pPr algn="justLow">
              <a:lnSpc>
                <a:spcPct val="120000"/>
              </a:lnSpc>
              <a:buFont typeface="Arial" panose="020B0604020202020204" pitchFamily="34" charset="0"/>
              <a:buChar char="•"/>
            </a:pPr>
            <a:r>
              <a:rPr lang="en-US" sz="2000" b="1" dirty="0"/>
              <a:t>TEE</a:t>
            </a:r>
            <a:r>
              <a:rPr lang="en-US" sz="2000" dirty="0"/>
              <a:t>: Trusted Execution Environment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THIM</a:t>
            </a:r>
            <a:r>
              <a:rPr lang="en-US" sz="2000" dirty="0">
                <a:ea typeface="Calibri" panose="020F0502020204030204" pitchFamily="34" charset="0"/>
                <a:cs typeface="Arial" panose="020B0604020202020204" pitchFamily="34" charset="0"/>
              </a:rPr>
              <a:t>: Trusted Hardware Identity Management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TPM</a:t>
            </a:r>
            <a:r>
              <a:rPr lang="en-US" sz="2000" dirty="0">
                <a:ea typeface="Calibri" panose="020F0502020204030204" pitchFamily="34" charset="0"/>
                <a:cs typeface="Arial" panose="020B0604020202020204" pitchFamily="34" charset="0"/>
              </a:rPr>
              <a:t>: Trusted Platform Module</a:t>
            </a:r>
          </a:p>
          <a:p>
            <a:pPr algn="justLow">
              <a:lnSpc>
                <a:spcPct val="120000"/>
              </a:lnSpc>
              <a:buFont typeface="Arial" panose="020B0604020202020204" pitchFamily="34" charset="0"/>
              <a:buChar char="•"/>
            </a:pPr>
            <a:r>
              <a:rPr lang="en-US" sz="2000" b="1" dirty="0"/>
              <a:t>UVM</a:t>
            </a:r>
            <a:r>
              <a:rPr lang="en-US" sz="2000" dirty="0"/>
              <a:t>: Utility VM</a:t>
            </a:r>
          </a:p>
          <a:p>
            <a:pPr algn="justLow">
              <a:lnSpc>
                <a:spcPct val="120000"/>
              </a:lnSpc>
              <a:buFont typeface="Arial" panose="020B0604020202020204" pitchFamily="34" charset="0"/>
              <a:buChar char="•"/>
            </a:pPr>
            <a:r>
              <a:rPr lang="en-US" sz="2000" b="1" dirty="0">
                <a:effectLst/>
                <a:ea typeface="Calibri" panose="020F0502020204030204" pitchFamily="34" charset="0"/>
                <a:cs typeface="Arial" panose="020B0604020202020204" pitchFamily="34" charset="0"/>
              </a:rPr>
              <a:t>VCEK</a:t>
            </a:r>
            <a:r>
              <a:rPr lang="en-US" sz="2000" dirty="0">
                <a:effectLst/>
                <a:ea typeface="Calibri" panose="020F0502020204030204" pitchFamily="34" charset="0"/>
                <a:cs typeface="Arial" panose="020B0604020202020204" pitchFamily="34" charset="0"/>
              </a:rPr>
              <a:t>: Versioned Chip Endorsement Key</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VMPL</a:t>
            </a:r>
            <a:r>
              <a:rPr lang="en-US" sz="2000" dirty="0">
                <a:ea typeface="Calibri" panose="020F0502020204030204" pitchFamily="34" charset="0"/>
                <a:cs typeface="Arial" panose="020B0604020202020204" pitchFamily="34" charset="0"/>
              </a:rPr>
              <a:t>: </a:t>
            </a:r>
            <a:r>
              <a:rPr lang="en-US" sz="2000" b="0" i="0" dirty="0">
                <a:solidFill>
                  <a:srgbClr val="000000"/>
                </a:solidFill>
                <a:effectLst/>
                <a:ea typeface="Calibri" panose="020F0502020204030204" pitchFamily="34" charset="0"/>
                <a:cs typeface="Calibri" panose="020F0502020204030204" pitchFamily="34" charset="0"/>
              </a:rPr>
              <a:t>Virtual Machine Privilege Levels</a:t>
            </a:r>
            <a:endParaRPr lang="en-US" sz="2000" dirty="0">
              <a:ea typeface="Calibri" panose="020F0502020204030204" pitchFamily="34" charset="0"/>
              <a:cs typeface="Calibri" panose="020F0502020204030204" pitchFamily="34" charset="0"/>
            </a:endParaRPr>
          </a:p>
          <a:p>
            <a:pPr algn="justLow">
              <a:lnSpc>
                <a:spcPct val="120000"/>
              </a:lnSpc>
              <a:buFont typeface="Arial" panose="020B0604020202020204" pitchFamily="34" charset="0"/>
              <a:buChar char="•"/>
            </a:pPr>
            <a:endParaRPr lang="en-US" sz="2000" dirty="0"/>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891A9040-C987-5C6B-75CE-833DE37809DA}"/>
              </a:ext>
            </a:extLst>
          </p:cNvPr>
          <p:cNvSpPr txBox="1"/>
          <p:nvPr/>
        </p:nvSpPr>
        <p:spPr>
          <a:xfrm>
            <a:off x="577881" y="154440"/>
            <a:ext cx="10498158"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Acronym</a:t>
            </a:r>
          </a:p>
        </p:txBody>
      </p:sp>
    </p:spTree>
    <p:extLst>
      <p:ext uri="{BB962C8B-B14F-4D97-AF65-F5344CB8AC3E}">
        <p14:creationId xmlns:p14="http://schemas.microsoft.com/office/powerpoint/2010/main" val="1248945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E4487-6BA5-BE28-278E-D6F80CE3DF6A}"/>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Content of an AMD SEV-SNP attestation report</a:t>
            </a:r>
          </a:p>
        </p:txBody>
      </p:sp>
      <p:graphicFrame>
        <p:nvGraphicFramePr>
          <p:cNvPr id="4" name="Table 3">
            <a:extLst>
              <a:ext uri="{FF2B5EF4-FFF2-40B4-BE49-F238E27FC236}">
                <a16:creationId xmlns:a16="http://schemas.microsoft.com/office/drawing/2014/main" id="{EF68B4E4-EDF5-1A48-DE6D-FD2F165D5301}"/>
              </a:ext>
            </a:extLst>
          </p:cNvPr>
          <p:cNvGraphicFramePr>
            <a:graphicFrameLocks noGrp="1"/>
          </p:cNvGraphicFramePr>
          <p:nvPr>
            <p:extLst>
              <p:ext uri="{D42A27DB-BD31-4B8C-83A1-F6EECF244321}">
                <p14:modId xmlns:p14="http://schemas.microsoft.com/office/powerpoint/2010/main" val="3327100214"/>
              </p:ext>
            </p:extLst>
          </p:nvPr>
        </p:nvGraphicFramePr>
        <p:xfrm>
          <a:off x="577881" y="892589"/>
          <a:ext cx="6365328" cy="5435051"/>
        </p:xfrm>
        <a:graphic>
          <a:graphicData uri="http://schemas.openxmlformats.org/drawingml/2006/table">
            <a:tbl>
              <a:tblPr firstRow="1" firstCol="1" bandRow="1">
                <a:tableStyleId>{1FECB4D8-DB02-4DC6-A0A2-4F2EBAE1DC90}</a:tableStyleId>
              </a:tblPr>
              <a:tblGrid>
                <a:gridCol w="1347109">
                  <a:extLst>
                    <a:ext uri="{9D8B030D-6E8A-4147-A177-3AD203B41FA5}">
                      <a16:colId xmlns:a16="http://schemas.microsoft.com/office/drawing/2014/main" val="2490803916"/>
                    </a:ext>
                  </a:extLst>
                </a:gridCol>
                <a:gridCol w="5018219">
                  <a:extLst>
                    <a:ext uri="{9D8B030D-6E8A-4147-A177-3AD203B41FA5}">
                      <a16:colId xmlns:a16="http://schemas.microsoft.com/office/drawing/2014/main" val="1061773983"/>
                    </a:ext>
                  </a:extLst>
                </a:gridCol>
              </a:tblGrid>
              <a:tr h="88814">
                <a:tc>
                  <a:txBody>
                    <a:bodyPr/>
                    <a:lstStyle/>
                    <a:p>
                      <a:pPr marL="0" marR="0" algn="ctr">
                        <a:lnSpc>
                          <a:spcPct val="107000"/>
                        </a:lnSpc>
                        <a:spcBef>
                          <a:spcPts val="0"/>
                        </a:spcBef>
                        <a:spcAft>
                          <a:spcPts val="0"/>
                        </a:spcAft>
                      </a:pPr>
                      <a:r>
                        <a:rPr lang="fr-FR" sz="1300" kern="100" dirty="0">
                          <a:effectLst/>
                        </a:rPr>
                        <a:t>Field</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dirty="0">
                          <a:effectLst/>
                        </a:rPr>
                        <a:t>Description</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036794379"/>
                  </a:ext>
                </a:extLst>
              </a:tr>
              <a:tr h="164914">
                <a:tc>
                  <a:txBody>
                    <a:bodyPr/>
                    <a:lstStyle/>
                    <a:p>
                      <a:pPr marL="0" marR="0">
                        <a:lnSpc>
                          <a:spcPct val="107000"/>
                        </a:lnSpc>
                        <a:spcBef>
                          <a:spcPts val="0"/>
                        </a:spcBef>
                        <a:spcAft>
                          <a:spcPts val="0"/>
                        </a:spcAft>
                      </a:pPr>
                      <a:r>
                        <a:rPr lang="fr-FR" sz="1200" kern="100" dirty="0">
                          <a:effectLst/>
                        </a:rPr>
                        <a:t>Version</a:t>
                      </a:r>
                      <a:endParaRPr lang="fr-FR" sz="12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version number of the report. At time of writing, this value will always be the hexadecimal value of 2.</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50753138"/>
                  </a:ext>
                </a:extLst>
              </a:tr>
              <a:tr h="88814">
                <a:tc>
                  <a:txBody>
                    <a:bodyPr/>
                    <a:lstStyle/>
                    <a:p>
                      <a:pPr marL="0" marR="0">
                        <a:lnSpc>
                          <a:spcPct val="107000"/>
                        </a:lnSpc>
                        <a:spcBef>
                          <a:spcPts val="0"/>
                        </a:spcBef>
                        <a:spcAft>
                          <a:spcPts val="0"/>
                        </a:spcAft>
                      </a:pPr>
                      <a:r>
                        <a:rPr lang="fr-FR" sz="1200" kern="100">
                          <a:effectLst/>
                        </a:rPr>
                        <a:t>Guest SVN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Security Version Number (SVN) of the SNP Firmware.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36918626"/>
                  </a:ext>
                </a:extLst>
              </a:tr>
              <a:tr h="317113">
                <a:tc>
                  <a:txBody>
                    <a:bodyPr/>
                    <a:lstStyle/>
                    <a:p>
                      <a:pPr marL="0" marR="0">
                        <a:lnSpc>
                          <a:spcPct val="107000"/>
                        </a:lnSpc>
                        <a:spcBef>
                          <a:spcPts val="0"/>
                        </a:spcBef>
                        <a:spcAft>
                          <a:spcPts val="0"/>
                        </a:spcAft>
                      </a:pPr>
                      <a:r>
                        <a:rPr lang="fr-FR" sz="1200" kern="100">
                          <a:effectLst/>
                        </a:rPr>
                        <a:t>Policy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Guest Policy. This includes the minimum required ABI major and minor versions, whether or not SMT is allowed, if a migration agent is allowed, if debugging is allowed, and if it may be activated on single or multiple sockets.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755859879"/>
                  </a:ext>
                </a:extLst>
              </a:tr>
              <a:tr h="164914">
                <a:tc>
                  <a:txBody>
                    <a:bodyPr/>
                    <a:lstStyle/>
                    <a:p>
                      <a:pPr marL="0" marR="0">
                        <a:lnSpc>
                          <a:spcPct val="107000"/>
                        </a:lnSpc>
                        <a:spcBef>
                          <a:spcPts val="0"/>
                        </a:spcBef>
                        <a:spcAft>
                          <a:spcPts val="0"/>
                        </a:spcAft>
                      </a:pPr>
                      <a:r>
                        <a:rPr lang="fr-FR" sz="1200" kern="100">
                          <a:effectLst/>
                        </a:rPr>
                        <a:t>Family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family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44840382"/>
                  </a:ext>
                </a:extLst>
              </a:tr>
              <a:tr h="88814">
                <a:tc>
                  <a:txBody>
                    <a:bodyPr/>
                    <a:lstStyle/>
                    <a:p>
                      <a:pPr marL="0" marR="0">
                        <a:lnSpc>
                          <a:spcPct val="107000"/>
                        </a:lnSpc>
                        <a:spcBef>
                          <a:spcPts val="0"/>
                        </a:spcBef>
                        <a:spcAft>
                          <a:spcPts val="0"/>
                        </a:spcAft>
                      </a:pPr>
                      <a:r>
                        <a:rPr lang="fr-FR" sz="1200" kern="100">
                          <a:effectLst/>
                        </a:rPr>
                        <a:t>Image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image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454683479"/>
                  </a:ext>
                </a:extLst>
              </a:tr>
              <a:tr h="164914">
                <a:tc>
                  <a:txBody>
                    <a:bodyPr/>
                    <a:lstStyle/>
                    <a:p>
                      <a:pPr marL="0" marR="0">
                        <a:lnSpc>
                          <a:spcPct val="107000"/>
                        </a:lnSpc>
                        <a:spcBef>
                          <a:spcPts val="0"/>
                        </a:spcBef>
                        <a:spcAft>
                          <a:spcPts val="0"/>
                        </a:spcAft>
                      </a:pPr>
                      <a:r>
                        <a:rPr lang="fr-FR" sz="1200" kern="100">
                          <a:effectLst/>
                        </a:rPr>
                        <a:t>VMPL</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requested VM Permission Level (VMPL) for the attestation report.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942487900"/>
                  </a:ext>
                </a:extLst>
              </a:tr>
              <a:tr h="164914">
                <a:tc>
                  <a:txBody>
                    <a:bodyPr/>
                    <a:lstStyle/>
                    <a:p>
                      <a:pPr marL="0" marR="0">
                        <a:lnSpc>
                          <a:spcPct val="107000"/>
                        </a:lnSpc>
                        <a:spcBef>
                          <a:spcPts val="0"/>
                        </a:spcBef>
                        <a:spcAft>
                          <a:spcPts val="0"/>
                        </a:spcAft>
                      </a:pPr>
                      <a:r>
                        <a:rPr lang="fr-FR" sz="1200" kern="100">
                          <a:effectLst/>
                        </a:rPr>
                        <a:t>Signature Algorithm</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algorithm used to sign the generated report. At time of writing, this is ECDSA P-384 with SHA-384.</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704505483"/>
                  </a:ext>
                </a:extLst>
              </a:tr>
              <a:tr h="164914">
                <a:tc>
                  <a:txBody>
                    <a:bodyPr/>
                    <a:lstStyle/>
                    <a:p>
                      <a:pPr marL="0" marR="0">
                        <a:lnSpc>
                          <a:spcPct val="107000"/>
                        </a:lnSpc>
                        <a:spcBef>
                          <a:spcPts val="0"/>
                        </a:spcBef>
                        <a:spcAft>
                          <a:spcPts val="0"/>
                        </a:spcAft>
                      </a:pPr>
                      <a:r>
                        <a:rPr lang="fr-FR" sz="1200" kern="100">
                          <a:effectLst/>
                        </a:rPr>
                        <a:t>Current TCB</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Security Version Numbers (SVNs) of the currently executing platform firmware and microcode.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28822699"/>
                  </a:ext>
                </a:extLst>
              </a:tr>
              <a:tr h="164914">
                <a:tc>
                  <a:txBody>
                    <a:bodyPr/>
                    <a:lstStyle/>
                    <a:p>
                      <a:pPr marL="0" marR="0">
                        <a:lnSpc>
                          <a:spcPct val="107000"/>
                        </a:lnSpc>
                        <a:spcBef>
                          <a:spcPts val="0"/>
                        </a:spcBef>
                        <a:spcAft>
                          <a:spcPts val="0"/>
                        </a:spcAft>
                      </a:pPr>
                      <a:r>
                        <a:rPr lang="fr-FR" sz="1200" kern="100">
                          <a:effectLst/>
                        </a:rPr>
                        <a:t>Platform Info</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Information about the system, namely if TSME or SMT is enabled on the system.</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816819854"/>
                  </a:ext>
                </a:extLst>
              </a:tr>
              <a:tr h="88814">
                <a:tc>
                  <a:txBody>
                    <a:bodyPr/>
                    <a:lstStyle/>
                    <a:p>
                      <a:pPr marL="0" marR="0">
                        <a:lnSpc>
                          <a:spcPct val="107000"/>
                        </a:lnSpc>
                        <a:spcBef>
                          <a:spcPts val="0"/>
                        </a:spcBef>
                        <a:spcAft>
                          <a:spcPts val="0"/>
                        </a:spcAft>
                      </a:pPr>
                      <a:r>
                        <a:rPr lang="fr-FR" sz="1200" kern="100">
                          <a:effectLst/>
                        </a:rPr>
                        <a:t>Signing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Encodes the key used to sign this report; either VCEK or VLEK.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1089921"/>
                  </a:ext>
                </a:extLst>
              </a:tr>
              <a:tr h="317113">
                <a:tc>
                  <a:txBody>
                    <a:bodyPr/>
                    <a:lstStyle/>
                    <a:p>
                      <a:pPr marL="0" marR="0">
                        <a:lnSpc>
                          <a:spcPct val="107000"/>
                        </a:lnSpc>
                        <a:spcBef>
                          <a:spcPts val="0"/>
                        </a:spcBef>
                        <a:spcAft>
                          <a:spcPts val="0"/>
                        </a:spcAft>
                      </a:pPr>
                      <a:r>
                        <a:rPr lang="fr-FR" sz="1200" kern="100">
                          <a:effectLst/>
                        </a:rPr>
                        <a:t>Mask Chip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Reports if the MaskChipKey is set. Defaults to 0 (disabled), but when set to 1 (enabled), it prevents the attestation report from being signed and prevents the guest from using the VCEK in guest key derivations.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093026677"/>
                  </a:ext>
                </a:extLst>
              </a:tr>
              <a:tr h="88814">
                <a:tc>
                  <a:txBody>
                    <a:bodyPr/>
                    <a:lstStyle/>
                    <a:p>
                      <a:pPr marL="0" marR="0">
                        <a:lnSpc>
                          <a:spcPct val="107000"/>
                        </a:lnSpc>
                        <a:spcBef>
                          <a:spcPts val="0"/>
                        </a:spcBef>
                        <a:spcAft>
                          <a:spcPts val="0"/>
                        </a:spcAft>
                      </a:pPr>
                      <a:r>
                        <a:rPr lang="fr-FR" sz="1200" kern="100">
                          <a:effectLst/>
                        </a:rPr>
                        <a:t>Author Key En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Indicates if the author key is present in AUTHOR_KEY_DIGEST.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311135948"/>
                  </a:ext>
                </a:extLst>
              </a:tr>
              <a:tr h="164914">
                <a:tc>
                  <a:txBody>
                    <a:bodyPr/>
                    <a:lstStyle/>
                    <a:p>
                      <a:pPr marL="0" marR="0">
                        <a:lnSpc>
                          <a:spcPct val="107000"/>
                        </a:lnSpc>
                        <a:spcBef>
                          <a:spcPts val="0"/>
                        </a:spcBef>
                        <a:spcAft>
                          <a:spcPts val="0"/>
                        </a:spcAft>
                      </a:pPr>
                      <a:r>
                        <a:rPr lang="fr-FR" sz="1200" kern="100">
                          <a:effectLst/>
                        </a:rPr>
                        <a:t>Report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512-bit value provided by the guest as part of the guest request.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3297072"/>
                  </a:ext>
                </a:extLst>
              </a:tr>
              <a:tr h="164914">
                <a:tc>
                  <a:txBody>
                    <a:bodyPr/>
                    <a:lstStyle/>
                    <a:p>
                      <a:pPr marL="0" marR="0">
                        <a:lnSpc>
                          <a:spcPct val="107000"/>
                        </a:lnSpc>
                        <a:spcBef>
                          <a:spcPts val="0"/>
                        </a:spcBef>
                        <a:spcAft>
                          <a:spcPts val="0"/>
                        </a:spcAft>
                      </a:pPr>
                      <a:r>
                        <a:rPr lang="fr-FR" sz="1200" kern="100">
                          <a:effectLst/>
                        </a:rPr>
                        <a:t>Measurement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launch measurement calculated by the AMD Secure Processor.</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309426581"/>
                  </a:ext>
                </a:extLst>
              </a:tr>
              <a:tr h="88814">
                <a:tc>
                  <a:txBody>
                    <a:bodyPr/>
                    <a:lstStyle/>
                    <a:p>
                      <a:pPr marL="0" marR="0">
                        <a:lnSpc>
                          <a:spcPct val="107000"/>
                        </a:lnSpc>
                        <a:spcBef>
                          <a:spcPts val="0"/>
                        </a:spcBef>
                        <a:spcAft>
                          <a:spcPts val="0"/>
                        </a:spcAft>
                      </a:pPr>
                      <a:r>
                        <a:rPr lang="fr-FR" sz="1200" kern="100">
                          <a:effectLst/>
                        </a:rPr>
                        <a:t>Host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Unique data provided by the hypervisor (host) at launch.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03193648"/>
                  </a:ext>
                </a:extLst>
              </a:tr>
              <a:tr h="164914">
                <a:tc>
                  <a:txBody>
                    <a:bodyPr/>
                    <a:lstStyle/>
                    <a:p>
                      <a:pPr marL="0" marR="0">
                        <a:lnSpc>
                          <a:spcPct val="107000"/>
                        </a:lnSpc>
                        <a:spcBef>
                          <a:spcPts val="0"/>
                        </a:spcBef>
                        <a:spcAft>
                          <a:spcPts val="0"/>
                        </a:spcAft>
                      </a:pPr>
                      <a:r>
                        <a:rPr lang="fr-FR" sz="1200" kern="100">
                          <a:effectLst/>
                        </a:rPr>
                        <a:t>ID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ID public key that signed the ID block provided in SNP_LAUNCH_FINISH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155249250"/>
                  </a:ext>
                </a:extLst>
              </a:tr>
              <a:tr h="241014">
                <a:tc>
                  <a:txBody>
                    <a:bodyPr/>
                    <a:lstStyle/>
                    <a:p>
                      <a:pPr marL="0" marR="0">
                        <a:lnSpc>
                          <a:spcPct val="107000"/>
                        </a:lnSpc>
                        <a:spcBef>
                          <a:spcPts val="0"/>
                        </a:spcBef>
                        <a:spcAft>
                          <a:spcPts val="0"/>
                        </a:spcAft>
                      </a:pPr>
                      <a:r>
                        <a:rPr lang="fr-FR" sz="1200" kern="100">
                          <a:effectLst/>
                        </a:rPr>
                        <a:t>Author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Author public key that certified the ID key, if provided in SNP_LAUNCH_FINISH. All zeroes if AUTHOR_KEY_EN is 1.</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44473613"/>
                  </a:ext>
                </a:extLst>
              </a:tr>
            </a:tbl>
          </a:graphicData>
        </a:graphic>
      </p:graphicFrame>
      <p:graphicFrame>
        <p:nvGraphicFramePr>
          <p:cNvPr id="5" name="Table 4">
            <a:extLst>
              <a:ext uri="{FF2B5EF4-FFF2-40B4-BE49-F238E27FC236}">
                <a16:creationId xmlns:a16="http://schemas.microsoft.com/office/drawing/2014/main" id="{5B4A37F8-140B-41EE-F23E-03AD94C0E52F}"/>
              </a:ext>
            </a:extLst>
          </p:cNvPr>
          <p:cNvGraphicFramePr>
            <a:graphicFrameLocks noGrp="1"/>
          </p:cNvGraphicFramePr>
          <p:nvPr>
            <p:extLst>
              <p:ext uri="{D42A27DB-BD31-4B8C-83A1-F6EECF244321}">
                <p14:modId xmlns:p14="http://schemas.microsoft.com/office/powerpoint/2010/main" val="4155493879"/>
              </p:ext>
            </p:extLst>
          </p:nvPr>
        </p:nvGraphicFramePr>
        <p:xfrm>
          <a:off x="7188307" y="892589"/>
          <a:ext cx="4849768" cy="3839291"/>
        </p:xfrm>
        <a:graphic>
          <a:graphicData uri="http://schemas.openxmlformats.org/drawingml/2006/table">
            <a:tbl>
              <a:tblPr firstRow="1" firstCol="1" bandRow="1">
                <a:tableStyleId>{1FECB4D8-DB02-4DC6-A0A2-4F2EBAE1DC90}</a:tableStyleId>
              </a:tblPr>
              <a:tblGrid>
                <a:gridCol w="1209949">
                  <a:extLst>
                    <a:ext uri="{9D8B030D-6E8A-4147-A177-3AD203B41FA5}">
                      <a16:colId xmlns:a16="http://schemas.microsoft.com/office/drawing/2014/main" val="1242990120"/>
                    </a:ext>
                  </a:extLst>
                </a:gridCol>
                <a:gridCol w="3639819">
                  <a:extLst>
                    <a:ext uri="{9D8B030D-6E8A-4147-A177-3AD203B41FA5}">
                      <a16:colId xmlns:a16="http://schemas.microsoft.com/office/drawing/2014/main" val="1541414555"/>
                    </a:ext>
                  </a:extLst>
                </a:gridCol>
              </a:tblGrid>
              <a:tr h="88814">
                <a:tc>
                  <a:txBody>
                    <a:bodyPr/>
                    <a:lstStyle/>
                    <a:p>
                      <a:pPr marL="0" marR="0" algn="ctr">
                        <a:lnSpc>
                          <a:spcPct val="107000"/>
                        </a:lnSpc>
                        <a:spcBef>
                          <a:spcPts val="0"/>
                        </a:spcBef>
                        <a:spcAft>
                          <a:spcPts val="0"/>
                        </a:spcAft>
                      </a:pPr>
                      <a:r>
                        <a:rPr lang="fr-FR" sz="1300" kern="100" noProof="1">
                          <a:effectLst/>
                        </a:rPr>
                        <a:t>Field</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noProof="1">
                          <a:effectLst/>
                        </a:rPr>
                        <a:t>Description</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16022475"/>
                  </a:ext>
                </a:extLst>
              </a:tr>
              <a:tr h="88814">
                <a:tc>
                  <a:txBody>
                    <a:bodyPr/>
                    <a:lstStyle/>
                    <a:p>
                      <a:pPr marL="0" marR="0">
                        <a:lnSpc>
                          <a:spcPct val="107000"/>
                        </a:lnSpc>
                        <a:spcBef>
                          <a:spcPts val="0"/>
                        </a:spcBef>
                        <a:spcAft>
                          <a:spcPts val="0"/>
                        </a:spcAft>
                      </a:pPr>
                      <a:r>
                        <a:rPr lang="fr-FR" sz="1200" kern="100" noProof="1">
                          <a:effectLst/>
                        </a:rPr>
                        <a:t>Report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27616697"/>
                  </a:ext>
                </a:extLst>
              </a:tr>
              <a:tr h="88814">
                <a:tc>
                  <a:txBody>
                    <a:bodyPr/>
                    <a:lstStyle/>
                    <a:p>
                      <a:pPr marL="0" marR="0">
                        <a:lnSpc>
                          <a:spcPct val="107000"/>
                        </a:lnSpc>
                        <a:spcBef>
                          <a:spcPts val="0"/>
                        </a:spcBef>
                        <a:spcAft>
                          <a:spcPts val="0"/>
                        </a:spcAft>
                      </a:pPr>
                      <a:r>
                        <a:rPr lang="fr-FR" sz="1200" kern="100" noProof="1">
                          <a:effectLst/>
                        </a:rPr>
                        <a:t>Report ID MA</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the guest’s migration agent.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017942285"/>
                  </a:ext>
                </a:extLst>
              </a:tr>
              <a:tr h="164914">
                <a:tc>
                  <a:txBody>
                    <a:bodyPr/>
                    <a:lstStyle/>
                    <a:p>
                      <a:pPr marL="0" marR="0">
                        <a:lnSpc>
                          <a:spcPct val="107000"/>
                        </a:lnSpc>
                        <a:spcBef>
                          <a:spcPts val="0"/>
                        </a:spcBef>
                        <a:spcAft>
                          <a:spcPts val="0"/>
                        </a:spcAft>
                      </a:pPr>
                      <a:r>
                        <a:rPr lang="fr-FR" sz="1200" kern="100" noProof="1">
                          <a:effectLst/>
                        </a:rPr>
                        <a:t>Reported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Reported TCB version used to derive the VCEK that signed this report.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0500092"/>
                  </a:ext>
                </a:extLst>
              </a:tr>
              <a:tr h="88814">
                <a:tc>
                  <a:txBody>
                    <a:bodyPr/>
                    <a:lstStyle/>
                    <a:p>
                      <a:pPr marL="0" marR="0">
                        <a:lnSpc>
                          <a:spcPct val="107000"/>
                        </a:lnSpc>
                        <a:spcBef>
                          <a:spcPts val="0"/>
                        </a:spcBef>
                        <a:spcAft>
                          <a:spcPts val="0"/>
                        </a:spcAft>
                      </a:pPr>
                      <a:r>
                        <a:rPr lang="fr-FR" sz="1200" kern="100" noProof="1">
                          <a:effectLst/>
                        </a:rPr>
                        <a:t>Chip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If MaskChipId is set to 0, the unique ID of the chip, otherwise 0.</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476714020"/>
                  </a:ext>
                </a:extLst>
              </a:tr>
              <a:tr h="164914">
                <a:tc>
                  <a:txBody>
                    <a:bodyPr/>
                    <a:lstStyle/>
                    <a:p>
                      <a:pPr marL="0" marR="0">
                        <a:lnSpc>
                          <a:spcPct val="107000"/>
                        </a:lnSpc>
                        <a:spcBef>
                          <a:spcPts val="0"/>
                        </a:spcBef>
                        <a:spcAft>
                          <a:spcPts val="0"/>
                        </a:spcAft>
                      </a:pPr>
                      <a:r>
                        <a:rPr lang="fr-FR" sz="1200" kern="100" noProof="1">
                          <a:effectLst/>
                        </a:rPr>
                        <a:t>Committed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anti-rollback minimum of the platform firmware and microcode.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06533337"/>
                  </a:ext>
                </a:extLst>
              </a:tr>
              <a:tr h="88814">
                <a:tc>
                  <a:txBody>
                    <a:bodyPr/>
                    <a:lstStyle/>
                    <a:p>
                      <a:pPr marL="0" marR="0">
                        <a:lnSpc>
                          <a:spcPct val="107000"/>
                        </a:lnSpc>
                        <a:spcBef>
                          <a:spcPts val="0"/>
                        </a:spcBef>
                        <a:spcAft>
                          <a:spcPts val="0"/>
                        </a:spcAft>
                      </a:pPr>
                      <a:r>
                        <a:rPr lang="fr-FR" sz="1200" kern="100" noProof="1">
                          <a:effectLst/>
                        </a:rPr>
                        <a:t>Current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624781214"/>
                  </a:ext>
                </a:extLst>
              </a:tr>
              <a:tr h="88814">
                <a:tc>
                  <a:txBody>
                    <a:bodyPr/>
                    <a:lstStyle/>
                    <a:p>
                      <a:pPr marL="0" marR="0">
                        <a:lnSpc>
                          <a:spcPct val="107000"/>
                        </a:lnSpc>
                        <a:spcBef>
                          <a:spcPts val="0"/>
                        </a:spcBef>
                        <a:spcAft>
                          <a:spcPts val="0"/>
                        </a:spcAft>
                      </a:pPr>
                      <a:r>
                        <a:rPr lang="fr-FR" sz="1200" kern="100" noProof="1">
                          <a:effectLst/>
                        </a:rPr>
                        <a:t>Current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26760500"/>
                  </a:ext>
                </a:extLst>
              </a:tr>
              <a:tr h="88814">
                <a:tc>
                  <a:txBody>
                    <a:bodyPr/>
                    <a:lstStyle/>
                    <a:p>
                      <a:pPr marL="0" marR="0">
                        <a:lnSpc>
                          <a:spcPct val="107000"/>
                        </a:lnSpc>
                        <a:spcBef>
                          <a:spcPts val="0"/>
                        </a:spcBef>
                        <a:spcAft>
                          <a:spcPts val="0"/>
                        </a:spcAft>
                      </a:pPr>
                      <a:r>
                        <a:rPr lang="fr-FR" sz="1200" kern="100" noProof="1">
                          <a:effectLst/>
                        </a:rPr>
                        <a:t>Current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190567029"/>
                  </a:ext>
                </a:extLst>
              </a:tr>
              <a:tr h="88814">
                <a:tc>
                  <a:txBody>
                    <a:bodyPr/>
                    <a:lstStyle/>
                    <a:p>
                      <a:pPr marL="0" marR="0">
                        <a:lnSpc>
                          <a:spcPct val="107000"/>
                        </a:lnSpc>
                        <a:spcBef>
                          <a:spcPts val="0"/>
                        </a:spcBef>
                        <a:spcAft>
                          <a:spcPts val="0"/>
                        </a:spcAft>
                      </a:pPr>
                      <a:r>
                        <a:rPr lang="fr-FR" sz="1200" kern="100" noProof="1">
                          <a:effectLst/>
                        </a:rPr>
                        <a:t>Committed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52120338"/>
                  </a:ext>
                </a:extLst>
              </a:tr>
              <a:tr h="88814">
                <a:tc>
                  <a:txBody>
                    <a:bodyPr/>
                    <a:lstStyle/>
                    <a:p>
                      <a:pPr marL="0" marR="0">
                        <a:lnSpc>
                          <a:spcPct val="107000"/>
                        </a:lnSpc>
                        <a:spcBef>
                          <a:spcPts val="0"/>
                        </a:spcBef>
                        <a:spcAft>
                          <a:spcPts val="0"/>
                        </a:spcAft>
                      </a:pPr>
                      <a:r>
                        <a:rPr lang="fr-FR" sz="1200" kern="100" noProof="1">
                          <a:effectLst/>
                        </a:rPr>
                        <a:t>Committed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119323662"/>
                  </a:ext>
                </a:extLst>
              </a:tr>
              <a:tr h="88814">
                <a:tc>
                  <a:txBody>
                    <a:bodyPr/>
                    <a:lstStyle/>
                    <a:p>
                      <a:pPr marL="0" marR="0">
                        <a:lnSpc>
                          <a:spcPct val="107000"/>
                        </a:lnSpc>
                        <a:spcBef>
                          <a:spcPts val="0"/>
                        </a:spcBef>
                        <a:spcAft>
                          <a:spcPts val="0"/>
                        </a:spcAft>
                      </a:pPr>
                      <a:r>
                        <a:rPr lang="fr-FR" sz="1200" kern="100" noProof="1">
                          <a:effectLst/>
                        </a:rPr>
                        <a:t>Committed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ofthe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136003481"/>
                  </a:ext>
                </a:extLst>
              </a:tr>
              <a:tr h="164914">
                <a:tc>
                  <a:txBody>
                    <a:bodyPr/>
                    <a:lstStyle/>
                    <a:p>
                      <a:pPr marL="0" marR="0">
                        <a:lnSpc>
                          <a:spcPct val="107000"/>
                        </a:lnSpc>
                        <a:spcBef>
                          <a:spcPts val="0"/>
                        </a:spcBef>
                        <a:spcAft>
                          <a:spcPts val="0"/>
                        </a:spcAft>
                      </a:pPr>
                      <a:r>
                        <a:rPr lang="fr-FR" sz="1200" kern="100" noProof="1">
                          <a:effectLst/>
                        </a:rPr>
                        <a:t>Launch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version of the platform firmware and microcode at time of launch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84348876"/>
                  </a:ext>
                </a:extLst>
              </a:tr>
              <a:tr h="164914">
                <a:tc>
                  <a:txBody>
                    <a:bodyPr/>
                    <a:lstStyle/>
                    <a:p>
                      <a:pPr marL="0" marR="0">
                        <a:lnSpc>
                          <a:spcPct val="107000"/>
                        </a:lnSpc>
                        <a:spcBef>
                          <a:spcPts val="0"/>
                        </a:spcBef>
                        <a:spcAft>
                          <a:spcPts val="0"/>
                        </a:spcAft>
                      </a:pPr>
                      <a:r>
                        <a:rPr lang="fr-FR" sz="1200" kern="100" noProof="1">
                          <a:effectLst/>
                        </a:rPr>
                        <a:t>Signature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signature from the AMD Secure Processor including all of the aforementioned fields.</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30980470"/>
                  </a:ext>
                </a:extLst>
              </a:tr>
            </a:tbl>
          </a:graphicData>
        </a:graphic>
      </p:graphicFrame>
      <p:pic>
        <p:nvPicPr>
          <p:cNvPr id="6" name="bg object 16">
            <a:extLst>
              <a:ext uri="{FF2B5EF4-FFF2-40B4-BE49-F238E27FC236}">
                <a16:creationId xmlns:a16="http://schemas.microsoft.com/office/drawing/2014/main" id="{2B60909C-B5CB-BA06-3847-C7F69C7C9E40}"/>
              </a:ext>
            </a:extLst>
          </p:cNvPr>
          <p:cNvPicPr/>
          <p:nvPr/>
        </p:nvPicPr>
        <p:blipFill>
          <a:blip r:embed="rId2" cstate="print"/>
          <a:stretch>
            <a:fillRect/>
          </a:stretch>
        </p:blipFill>
        <p:spPr>
          <a:xfrm>
            <a:off x="10882883" y="6393179"/>
            <a:ext cx="1155192" cy="329184"/>
          </a:xfrm>
          <a:prstGeom prst="rect">
            <a:avLst/>
          </a:prstGeom>
        </p:spPr>
      </p:pic>
      <p:sp>
        <p:nvSpPr>
          <p:cNvPr id="7" name="TextBox 6">
            <a:extLst>
              <a:ext uri="{FF2B5EF4-FFF2-40B4-BE49-F238E27FC236}">
                <a16:creationId xmlns:a16="http://schemas.microsoft.com/office/drawing/2014/main" id="{6AD6BAFE-9D8B-BEC7-7BDB-018B3BCA3667}"/>
              </a:ext>
            </a:extLst>
          </p:cNvPr>
          <p:cNvSpPr txBox="1"/>
          <p:nvPr/>
        </p:nvSpPr>
        <p:spPr>
          <a:xfrm>
            <a:off x="7188307" y="5742865"/>
            <a:ext cx="3473480"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3"/>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6436439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4575175"/>
        </p:xfrm>
        <a:graphic>
          <a:graphicData uri="http://schemas.openxmlformats.org/drawingml/2006/table">
            <a:tbl>
              <a:tblPr firstRow="1" bandRow="1">
                <a:tableStyleId>{2D5ABB26-0587-4C30-8999-92F81FD0307C}</a:tableStyleId>
              </a:tblPr>
              <a:tblGrid>
                <a:gridCol w="22733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579120">
                <a:tc>
                  <a:txBody>
                    <a:bodyPr/>
                    <a:lstStyle/>
                    <a:p>
                      <a:pPr marL="91440">
                        <a:lnSpc>
                          <a:spcPct val="100000"/>
                        </a:lnSpc>
                        <a:spcBef>
                          <a:spcPts val="320"/>
                        </a:spcBef>
                      </a:pPr>
                      <a:r>
                        <a:rPr sz="1600" spc="-10">
                          <a:latin typeface="Arial"/>
                          <a:cs typeface="Arial"/>
                        </a:rPr>
                        <a:t>CHIP_ID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Unique</a:t>
                      </a:r>
                      <a:r>
                        <a:rPr sz="1600" spc="-65">
                          <a:latin typeface="Arial"/>
                          <a:cs typeface="Arial"/>
                        </a:rPr>
                        <a:t> </a:t>
                      </a:r>
                      <a:r>
                        <a:rPr sz="1600">
                          <a:latin typeface="Arial"/>
                          <a:cs typeface="Arial"/>
                        </a:rPr>
                        <a:t>chip</a:t>
                      </a:r>
                      <a:r>
                        <a:rPr sz="1600" spc="-55">
                          <a:latin typeface="Arial"/>
                          <a:cs typeface="Arial"/>
                        </a:rPr>
                        <a:t> </a:t>
                      </a:r>
                      <a:r>
                        <a:rPr sz="1600" spc="-10">
                          <a:latin typeface="Arial"/>
                          <a:cs typeface="Arial"/>
                        </a:rPr>
                        <a:t>identifier</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a:t>
                      </a:r>
                      <a:endParaRPr sz="1600">
                        <a:latin typeface="Arial"/>
                        <a:cs typeface="Arial"/>
                      </a:endParaRPr>
                    </a:p>
                    <a:p>
                      <a:pPr marL="92075">
                        <a:lnSpc>
                          <a:spcPct val="100000"/>
                        </a:lnSpc>
                      </a:pPr>
                      <a:r>
                        <a:rPr sz="1600" spc="-10">
                          <a:latin typeface="Arial"/>
                          <a:cs typeface="Arial"/>
                        </a:rPr>
                        <a:t>attestation</a:t>
                      </a:r>
                      <a:r>
                        <a:rPr sz="1600" spc="-30">
                          <a:latin typeface="Arial"/>
                          <a:cs typeface="Arial"/>
                        </a:rPr>
                        <a:t> </a:t>
                      </a:r>
                      <a:r>
                        <a:rPr sz="1600">
                          <a:latin typeface="Arial"/>
                          <a:cs typeface="Arial"/>
                        </a:rPr>
                        <a:t>key</a:t>
                      </a:r>
                      <a:r>
                        <a:rPr sz="1600" spc="-30">
                          <a:latin typeface="Arial"/>
                          <a:cs typeface="Arial"/>
                        </a:rPr>
                        <a:t> </a:t>
                      </a:r>
                      <a:r>
                        <a:rPr sz="1600">
                          <a:latin typeface="Arial"/>
                          <a:cs typeface="Arial"/>
                        </a:rPr>
                        <a:t>that</a:t>
                      </a:r>
                      <a:r>
                        <a:rPr sz="1600" spc="-25">
                          <a:latin typeface="Arial"/>
                          <a:cs typeface="Arial"/>
                        </a:rPr>
                        <a:t> </a:t>
                      </a:r>
                      <a:r>
                        <a:rPr sz="1600">
                          <a:latin typeface="Arial"/>
                          <a:cs typeface="Arial"/>
                        </a:rPr>
                        <a:t>signed</a:t>
                      </a:r>
                      <a:r>
                        <a:rPr sz="1600" spc="-35">
                          <a:latin typeface="Arial"/>
                          <a:cs typeface="Arial"/>
                        </a:rPr>
                        <a:t> </a:t>
                      </a:r>
                      <a:r>
                        <a:rPr sz="1600">
                          <a:latin typeface="Arial"/>
                          <a:cs typeface="Arial"/>
                        </a:rPr>
                        <a:t>this</a:t>
                      </a:r>
                      <a:r>
                        <a:rPr sz="1600" spc="-40">
                          <a:latin typeface="Arial"/>
                          <a:cs typeface="Arial"/>
                        </a:rPr>
                        <a:t> </a:t>
                      </a:r>
                      <a:r>
                        <a:rPr sz="1600" spc="-10">
                          <a:latin typeface="Arial"/>
                          <a:cs typeface="Arial"/>
                        </a:rPr>
                        <a:t>report</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1066800">
                <a:tc>
                  <a:txBody>
                    <a:bodyPr/>
                    <a:lstStyle/>
                    <a:p>
                      <a:pPr marL="91440">
                        <a:lnSpc>
                          <a:spcPct val="100000"/>
                        </a:lnSpc>
                        <a:spcBef>
                          <a:spcPts val="325"/>
                        </a:spcBef>
                      </a:pPr>
                      <a:r>
                        <a:rPr sz="1600" spc="-10">
                          <a:latin typeface="Arial"/>
                          <a:cs typeface="Arial"/>
                        </a:rPr>
                        <a:t>PLATFORM_INFO</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82575">
                        <a:lnSpc>
                          <a:spcPct val="100000"/>
                        </a:lnSpc>
                        <a:spcBef>
                          <a:spcPts val="325"/>
                        </a:spcBef>
                      </a:pPr>
                      <a:r>
                        <a:rPr sz="1600">
                          <a:latin typeface="Arial"/>
                          <a:cs typeface="Arial"/>
                        </a:rPr>
                        <a:t>Indicates</a:t>
                      </a:r>
                      <a:r>
                        <a:rPr sz="1600" spc="-55">
                          <a:latin typeface="Arial"/>
                          <a:cs typeface="Arial"/>
                        </a:rPr>
                        <a:t> </a:t>
                      </a:r>
                      <a:r>
                        <a:rPr sz="1600">
                          <a:latin typeface="Arial"/>
                          <a:cs typeface="Arial"/>
                        </a:rPr>
                        <a:t>properties</a:t>
                      </a:r>
                      <a:r>
                        <a:rPr sz="1600" spc="-45">
                          <a:latin typeface="Arial"/>
                          <a:cs typeface="Arial"/>
                        </a:rPr>
                        <a:t> </a:t>
                      </a:r>
                      <a:r>
                        <a:rPr sz="1600">
                          <a:latin typeface="Arial"/>
                          <a:cs typeface="Arial"/>
                        </a:rPr>
                        <a:t>of</a:t>
                      </a:r>
                      <a:r>
                        <a:rPr sz="1600" spc="-50">
                          <a:latin typeface="Arial"/>
                          <a:cs typeface="Arial"/>
                        </a:rPr>
                        <a:t> </a:t>
                      </a:r>
                      <a:r>
                        <a:rPr sz="1600">
                          <a:latin typeface="Arial"/>
                          <a:cs typeface="Arial"/>
                        </a:rPr>
                        <a:t>the</a:t>
                      </a:r>
                      <a:r>
                        <a:rPr sz="1600" spc="-50">
                          <a:latin typeface="Arial"/>
                          <a:cs typeface="Arial"/>
                        </a:rPr>
                        <a:t> </a:t>
                      </a:r>
                      <a:r>
                        <a:rPr sz="1600" spc="-10">
                          <a:latin typeface="Arial"/>
                          <a:cs typeface="Arial"/>
                        </a:rPr>
                        <a:t>platform configuration,</a:t>
                      </a:r>
                      <a:r>
                        <a:rPr sz="1600" spc="-50">
                          <a:latin typeface="Arial"/>
                          <a:cs typeface="Arial"/>
                        </a:rPr>
                        <a:t> </a:t>
                      </a:r>
                      <a:r>
                        <a:rPr sz="1600">
                          <a:latin typeface="Arial"/>
                          <a:cs typeface="Arial"/>
                        </a:rPr>
                        <a:t>such</a:t>
                      </a:r>
                      <a:r>
                        <a:rPr sz="1600" spc="-50">
                          <a:latin typeface="Arial"/>
                          <a:cs typeface="Arial"/>
                        </a:rPr>
                        <a:t> </a:t>
                      </a:r>
                      <a:r>
                        <a:rPr sz="1600">
                          <a:latin typeface="Arial"/>
                          <a:cs typeface="Arial"/>
                        </a:rPr>
                        <a:t>as</a:t>
                      </a:r>
                      <a:r>
                        <a:rPr sz="1600" spc="-40">
                          <a:latin typeface="Arial"/>
                          <a:cs typeface="Arial"/>
                        </a:rPr>
                        <a:t> </a:t>
                      </a:r>
                      <a:r>
                        <a:rPr sz="1600">
                          <a:latin typeface="Arial"/>
                          <a:cs typeface="Arial"/>
                        </a:rPr>
                        <a:t>whether</a:t>
                      </a:r>
                      <a:r>
                        <a:rPr sz="1600" spc="-15">
                          <a:latin typeface="Arial"/>
                          <a:cs typeface="Arial"/>
                        </a:rPr>
                        <a:t> </a:t>
                      </a:r>
                      <a:r>
                        <a:rPr sz="1600">
                          <a:latin typeface="Arial"/>
                          <a:cs typeface="Arial"/>
                        </a:rPr>
                        <a:t>whole</a:t>
                      </a:r>
                      <a:r>
                        <a:rPr sz="1600" spc="-50">
                          <a:latin typeface="Arial"/>
                          <a:cs typeface="Arial"/>
                        </a:rPr>
                        <a:t> </a:t>
                      </a:r>
                      <a:r>
                        <a:rPr sz="1600" spc="-10">
                          <a:latin typeface="Arial"/>
                          <a:cs typeface="Arial"/>
                        </a:rPr>
                        <a:t>system </a:t>
                      </a:r>
                      <a:r>
                        <a:rPr sz="1600">
                          <a:latin typeface="Arial"/>
                          <a:cs typeface="Arial"/>
                        </a:rPr>
                        <a:t>memory</a:t>
                      </a:r>
                      <a:r>
                        <a:rPr sz="1600" spc="-50">
                          <a:latin typeface="Arial"/>
                          <a:cs typeface="Arial"/>
                        </a:rPr>
                        <a:t> </a:t>
                      </a:r>
                      <a:r>
                        <a:rPr sz="1600">
                          <a:latin typeface="Arial"/>
                          <a:cs typeface="Arial"/>
                        </a:rPr>
                        <a:t>encryption</a:t>
                      </a:r>
                      <a:r>
                        <a:rPr sz="1600" spc="-50">
                          <a:latin typeface="Arial"/>
                          <a:cs typeface="Arial"/>
                        </a:rPr>
                        <a:t> </a:t>
                      </a:r>
                      <a:r>
                        <a:rPr sz="1600">
                          <a:latin typeface="Arial"/>
                          <a:cs typeface="Arial"/>
                        </a:rPr>
                        <a:t>or</a:t>
                      </a:r>
                      <a:r>
                        <a:rPr sz="1600" spc="-65">
                          <a:latin typeface="Arial"/>
                          <a:cs typeface="Arial"/>
                        </a:rPr>
                        <a:t> </a:t>
                      </a:r>
                      <a:r>
                        <a:rPr sz="1600" spc="-10">
                          <a:latin typeface="Arial"/>
                          <a:cs typeface="Arial"/>
                        </a:rPr>
                        <a:t>Simultaneous Multithreading</a:t>
                      </a:r>
                      <a:r>
                        <a:rPr sz="1600" spc="-25">
                          <a:latin typeface="Arial"/>
                          <a:cs typeface="Arial"/>
                        </a:rPr>
                        <a:t> </a:t>
                      </a:r>
                      <a:r>
                        <a:rPr sz="1600">
                          <a:latin typeface="Arial"/>
                          <a:cs typeface="Arial"/>
                        </a:rPr>
                        <a:t>(SMT) is</a:t>
                      </a:r>
                      <a:r>
                        <a:rPr sz="1600" spc="-20">
                          <a:latin typeface="Arial"/>
                          <a:cs typeface="Arial"/>
                        </a:rPr>
                        <a:t> </a:t>
                      </a:r>
                      <a:r>
                        <a:rPr sz="1600" spc="-10">
                          <a:latin typeface="Arial"/>
                          <a:cs typeface="Arial"/>
                        </a:rPr>
                        <a:t>enabled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18515">
                        <a:lnSpc>
                          <a:spcPct val="100000"/>
                        </a:lnSpc>
                        <a:spcBef>
                          <a:spcPts val="325"/>
                        </a:spcBef>
                      </a:pPr>
                      <a:r>
                        <a:rPr sz="1600">
                          <a:latin typeface="Arial"/>
                          <a:cs typeface="Arial"/>
                        </a:rPr>
                        <a:t>Do</a:t>
                      </a:r>
                      <a:r>
                        <a:rPr sz="1600" spc="-55">
                          <a:latin typeface="Arial"/>
                          <a:cs typeface="Arial"/>
                        </a:rPr>
                        <a:t> </a:t>
                      </a:r>
                      <a:r>
                        <a:rPr sz="1600">
                          <a:latin typeface="Arial"/>
                          <a:cs typeface="Arial"/>
                        </a:rPr>
                        <a:t>you</a:t>
                      </a:r>
                      <a:r>
                        <a:rPr sz="1600" spc="-35">
                          <a:latin typeface="Arial"/>
                          <a:cs typeface="Arial"/>
                        </a:rPr>
                        <a:t> </a:t>
                      </a:r>
                      <a:r>
                        <a:rPr sz="1600">
                          <a:latin typeface="Arial"/>
                          <a:cs typeface="Arial"/>
                        </a:rPr>
                        <a:t>require</a:t>
                      </a:r>
                      <a:r>
                        <a:rPr sz="1600" spc="-40">
                          <a:latin typeface="Arial"/>
                          <a:cs typeface="Arial"/>
                        </a:rPr>
                        <a:t> </a:t>
                      </a:r>
                      <a:r>
                        <a:rPr sz="1600">
                          <a:latin typeface="Arial"/>
                          <a:cs typeface="Arial"/>
                        </a:rPr>
                        <a:t>whole</a:t>
                      </a:r>
                      <a:r>
                        <a:rPr sz="1600" spc="-50">
                          <a:latin typeface="Arial"/>
                          <a:cs typeface="Arial"/>
                        </a:rPr>
                        <a:t> </a:t>
                      </a:r>
                      <a:r>
                        <a:rPr sz="1600">
                          <a:latin typeface="Arial"/>
                          <a:cs typeface="Arial"/>
                        </a:rPr>
                        <a:t>system</a:t>
                      </a:r>
                      <a:r>
                        <a:rPr sz="1600" spc="-25">
                          <a:latin typeface="Arial"/>
                          <a:cs typeface="Arial"/>
                        </a:rPr>
                        <a:t> </a:t>
                      </a:r>
                      <a:r>
                        <a:rPr sz="1600" spc="-10">
                          <a:latin typeface="Arial"/>
                          <a:cs typeface="Arial"/>
                        </a:rPr>
                        <a:t>memory </a:t>
                      </a:r>
                      <a:r>
                        <a:rPr sz="1600">
                          <a:latin typeface="Arial"/>
                          <a:cs typeface="Arial"/>
                        </a:rPr>
                        <a:t>encryption</a:t>
                      </a:r>
                      <a:r>
                        <a:rPr sz="1600" spc="-35">
                          <a:latin typeface="Arial"/>
                          <a:cs typeface="Arial"/>
                        </a:rPr>
                        <a:t> </a:t>
                      </a:r>
                      <a:r>
                        <a:rPr sz="1600">
                          <a:latin typeface="Arial"/>
                          <a:cs typeface="Arial"/>
                        </a:rPr>
                        <a:t>to</a:t>
                      </a:r>
                      <a:r>
                        <a:rPr sz="1600" spc="-40">
                          <a:latin typeface="Arial"/>
                          <a:cs typeface="Arial"/>
                        </a:rPr>
                        <a:t> </a:t>
                      </a:r>
                      <a:r>
                        <a:rPr sz="1600">
                          <a:latin typeface="Arial"/>
                          <a:cs typeface="Arial"/>
                        </a:rPr>
                        <a:t>be</a:t>
                      </a:r>
                      <a:r>
                        <a:rPr sz="1600" spc="-55">
                          <a:latin typeface="Arial"/>
                          <a:cs typeface="Arial"/>
                        </a:rPr>
                        <a:t> </a:t>
                      </a:r>
                      <a:r>
                        <a:rPr sz="1600" spc="-25">
                          <a:latin typeface="Arial"/>
                          <a:cs typeface="Arial"/>
                        </a:rPr>
                        <a:t>on?</a:t>
                      </a:r>
                      <a:endParaRPr sz="1600">
                        <a:latin typeface="Arial"/>
                        <a:cs typeface="Arial"/>
                      </a:endParaRPr>
                    </a:p>
                    <a:p>
                      <a:pPr marL="92075">
                        <a:lnSpc>
                          <a:spcPct val="100000"/>
                        </a:lnSpc>
                      </a:pPr>
                      <a:r>
                        <a:rPr sz="1600">
                          <a:latin typeface="Arial"/>
                          <a:cs typeface="Arial"/>
                        </a:rPr>
                        <a:t>Do</a:t>
                      </a:r>
                      <a:r>
                        <a:rPr sz="1600" spc="-40">
                          <a:latin typeface="Arial"/>
                          <a:cs typeface="Arial"/>
                        </a:rPr>
                        <a:t> </a:t>
                      </a:r>
                      <a:r>
                        <a:rPr sz="1600">
                          <a:latin typeface="Arial"/>
                          <a:cs typeface="Arial"/>
                        </a:rPr>
                        <a:t>you</a:t>
                      </a:r>
                      <a:r>
                        <a:rPr sz="1600" spc="-10">
                          <a:latin typeface="Arial"/>
                          <a:cs typeface="Arial"/>
                        </a:rPr>
                        <a:t> </a:t>
                      </a:r>
                      <a:r>
                        <a:rPr sz="1600">
                          <a:latin typeface="Arial"/>
                          <a:cs typeface="Arial"/>
                        </a:rPr>
                        <a:t>require</a:t>
                      </a:r>
                      <a:r>
                        <a:rPr sz="1600" spc="-25">
                          <a:latin typeface="Arial"/>
                          <a:cs typeface="Arial"/>
                        </a:rPr>
                        <a:t> </a:t>
                      </a:r>
                      <a:r>
                        <a:rPr sz="1600">
                          <a:latin typeface="Arial"/>
                          <a:cs typeface="Arial"/>
                        </a:rPr>
                        <a:t>SMT</a:t>
                      </a:r>
                      <a:r>
                        <a:rPr sz="1600" spc="-50">
                          <a:latin typeface="Arial"/>
                          <a:cs typeface="Arial"/>
                        </a:rPr>
                        <a:t> </a:t>
                      </a:r>
                      <a:r>
                        <a:rPr sz="1600">
                          <a:latin typeface="Arial"/>
                          <a:cs typeface="Arial"/>
                        </a:rPr>
                        <a:t>to</a:t>
                      </a:r>
                      <a:r>
                        <a:rPr sz="1600" spc="-20">
                          <a:latin typeface="Arial"/>
                          <a:cs typeface="Arial"/>
                        </a:rPr>
                        <a:t> </a:t>
                      </a:r>
                      <a:r>
                        <a:rPr sz="1600">
                          <a:latin typeface="Arial"/>
                          <a:cs typeface="Arial"/>
                        </a:rPr>
                        <a:t>be</a:t>
                      </a:r>
                      <a:r>
                        <a:rPr sz="1600" spc="-40">
                          <a:latin typeface="Arial"/>
                          <a:cs typeface="Arial"/>
                        </a:rPr>
                        <a:t> </a:t>
                      </a:r>
                      <a:r>
                        <a:rPr sz="1600" spc="-20">
                          <a:latin typeface="Arial"/>
                          <a:cs typeface="Arial"/>
                        </a:rPr>
                        <a:t>off?</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822325">
                <a:tc>
                  <a:txBody>
                    <a:bodyPr/>
                    <a:lstStyle/>
                    <a:p>
                      <a:pPr marL="91440">
                        <a:lnSpc>
                          <a:spcPct val="100000"/>
                        </a:lnSpc>
                        <a:spcBef>
                          <a:spcPts val="325"/>
                        </a:spcBef>
                      </a:pPr>
                      <a:r>
                        <a:rPr sz="1600" spc="-10">
                          <a:latin typeface="Arial"/>
                          <a:cs typeface="Arial"/>
                        </a:rPr>
                        <a:t>CURRENT_TCB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593090">
                        <a:lnSpc>
                          <a:spcPct val="100000"/>
                        </a:lnSpc>
                        <a:spcBef>
                          <a:spcPts val="325"/>
                        </a:spcBef>
                      </a:pPr>
                      <a:r>
                        <a:rPr sz="1600">
                          <a:latin typeface="Arial"/>
                          <a:cs typeface="Arial"/>
                        </a:rPr>
                        <a:t>Security</a:t>
                      </a:r>
                      <a:r>
                        <a:rPr sz="1600" spc="-55">
                          <a:latin typeface="Arial"/>
                          <a:cs typeface="Arial"/>
                        </a:rPr>
                        <a:t> </a:t>
                      </a:r>
                      <a:r>
                        <a:rPr sz="1600" spc="-10">
                          <a:latin typeface="Arial"/>
                          <a:cs typeface="Arial"/>
                        </a:rPr>
                        <a:t>Version</a:t>
                      </a:r>
                      <a:r>
                        <a:rPr sz="1600" spc="-70">
                          <a:latin typeface="Arial"/>
                          <a:cs typeface="Arial"/>
                        </a:rPr>
                        <a:t> </a:t>
                      </a:r>
                      <a:r>
                        <a:rPr sz="1600">
                          <a:latin typeface="Arial"/>
                          <a:cs typeface="Arial"/>
                        </a:rPr>
                        <a:t>Numbers</a:t>
                      </a:r>
                      <a:r>
                        <a:rPr sz="1600" spc="-40">
                          <a:latin typeface="Arial"/>
                          <a:cs typeface="Arial"/>
                        </a:rPr>
                        <a:t> </a:t>
                      </a:r>
                      <a:r>
                        <a:rPr sz="1600">
                          <a:latin typeface="Arial"/>
                          <a:cs typeface="Arial"/>
                        </a:rPr>
                        <a:t>(SVNs)</a:t>
                      </a:r>
                      <a:r>
                        <a:rPr sz="1600" spc="-55">
                          <a:latin typeface="Arial"/>
                          <a:cs typeface="Arial"/>
                        </a:rPr>
                        <a:t> </a:t>
                      </a:r>
                      <a:r>
                        <a:rPr sz="1600">
                          <a:latin typeface="Arial"/>
                          <a:cs typeface="Arial"/>
                        </a:rPr>
                        <a:t>of</a:t>
                      </a:r>
                      <a:r>
                        <a:rPr sz="1600" spc="-50">
                          <a:latin typeface="Arial"/>
                          <a:cs typeface="Arial"/>
                        </a:rPr>
                        <a:t> </a:t>
                      </a:r>
                      <a:r>
                        <a:rPr sz="1600" spc="-25">
                          <a:latin typeface="Arial"/>
                          <a:cs typeface="Arial"/>
                        </a:rPr>
                        <a:t>the </a:t>
                      </a:r>
                      <a:r>
                        <a:rPr sz="1600">
                          <a:latin typeface="Arial"/>
                          <a:cs typeface="Arial"/>
                        </a:rPr>
                        <a:t>currently</a:t>
                      </a:r>
                      <a:r>
                        <a:rPr sz="1600" spc="-75">
                          <a:latin typeface="Arial"/>
                          <a:cs typeface="Arial"/>
                        </a:rPr>
                        <a:t> </a:t>
                      </a:r>
                      <a:r>
                        <a:rPr sz="1600">
                          <a:latin typeface="Arial"/>
                          <a:cs typeface="Arial"/>
                        </a:rPr>
                        <a:t>executing</a:t>
                      </a:r>
                      <a:r>
                        <a:rPr sz="1600" spc="-90">
                          <a:latin typeface="Arial"/>
                          <a:cs typeface="Arial"/>
                        </a:rPr>
                        <a:t> </a:t>
                      </a:r>
                      <a:r>
                        <a:rPr sz="1600">
                          <a:latin typeface="Arial"/>
                          <a:cs typeface="Arial"/>
                        </a:rPr>
                        <a:t>platform</a:t>
                      </a:r>
                      <a:r>
                        <a:rPr sz="1600" spc="-70">
                          <a:latin typeface="Arial"/>
                          <a:cs typeface="Arial"/>
                        </a:rPr>
                        <a:t> </a:t>
                      </a:r>
                      <a:r>
                        <a:rPr sz="1600">
                          <a:latin typeface="Arial"/>
                          <a:cs typeface="Arial"/>
                        </a:rPr>
                        <a:t>firmware</a:t>
                      </a:r>
                      <a:r>
                        <a:rPr sz="1600" spc="-60">
                          <a:latin typeface="Arial"/>
                          <a:cs typeface="Arial"/>
                        </a:rPr>
                        <a:t> </a:t>
                      </a:r>
                      <a:r>
                        <a:rPr sz="1600" spc="-25">
                          <a:latin typeface="Arial"/>
                          <a:cs typeface="Arial"/>
                        </a:rPr>
                        <a:t>and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spc="-10">
                          <a:latin typeface="Arial"/>
                          <a:cs typeface="Arial"/>
                        </a:rPr>
                        <a:t>Informational</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COMMITTED_TCB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25"/>
                        </a:spcBef>
                      </a:pPr>
                      <a:r>
                        <a:rPr sz="1600">
                          <a:latin typeface="Arial"/>
                          <a:cs typeface="Arial"/>
                        </a:rPr>
                        <a:t>SVNs</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25">
                          <a:latin typeface="Arial"/>
                          <a:cs typeface="Arial"/>
                        </a:rPr>
                        <a:t> </a:t>
                      </a:r>
                      <a:r>
                        <a:rPr sz="1600" spc="-10">
                          <a:latin typeface="Arial"/>
                          <a:cs typeface="Arial"/>
                        </a:rPr>
                        <a:t>anti-</a:t>
                      </a:r>
                      <a:r>
                        <a:rPr sz="1600">
                          <a:latin typeface="Arial"/>
                          <a:cs typeface="Arial"/>
                        </a:rPr>
                        <a:t>rollback</a:t>
                      </a:r>
                      <a:r>
                        <a:rPr sz="1600" spc="-45">
                          <a:latin typeface="Arial"/>
                          <a:cs typeface="Arial"/>
                        </a:rPr>
                        <a:t> </a:t>
                      </a:r>
                      <a:r>
                        <a:rPr sz="1600">
                          <a:latin typeface="Arial"/>
                          <a:cs typeface="Arial"/>
                        </a:rPr>
                        <a:t>minimum</a:t>
                      </a:r>
                      <a:r>
                        <a:rPr sz="1600" spc="-35">
                          <a:latin typeface="Arial"/>
                          <a:cs typeface="Arial"/>
                        </a:rPr>
                        <a:t> </a:t>
                      </a:r>
                      <a:r>
                        <a:rPr sz="1600">
                          <a:latin typeface="Arial"/>
                          <a:cs typeface="Arial"/>
                        </a:rPr>
                        <a:t>of</a:t>
                      </a:r>
                      <a:r>
                        <a:rPr sz="1600" spc="-30">
                          <a:latin typeface="Arial"/>
                          <a:cs typeface="Arial"/>
                        </a:rPr>
                        <a:t> </a:t>
                      </a:r>
                      <a:r>
                        <a:rPr sz="1600" spc="-25">
                          <a:latin typeface="Arial"/>
                          <a:cs typeface="Arial"/>
                        </a:rPr>
                        <a:t>the</a:t>
                      </a:r>
                      <a:endParaRPr sz="1600">
                        <a:latin typeface="Arial"/>
                        <a:cs typeface="Arial"/>
                      </a:endParaRPr>
                    </a:p>
                    <a:p>
                      <a:pPr marL="91440">
                        <a:lnSpc>
                          <a:spcPct val="100000"/>
                        </a:lnSpc>
                      </a:pPr>
                      <a:r>
                        <a:rPr sz="1600">
                          <a:latin typeface="Arial"/>
                          <a:cs typeface="Arial"/>
                        </a:rPr>
                        <a:t>platform</a:t>
                      </a:r>
                      <a:r>
                        <a:rPr sz="1600" spc="-55">
                          <a:latin typeface="Arial"/>
                          <a:cs typeface="Arial"/>
                        </a:rPr>
                        <a:t> </a:t>
                      </a:r>
                      <a:r>
                        <a:rPr sz="1600">
                          <a:latin typeface="Arial"/>
                          <a:cs typeface="Arial"/>
                        </a:rPr>
                        <a:t>firmware</a:t>
                      </a:r>
                      <a:r>
                        <a:rPr sz="1600" spc="-50">
                          <a:latin typeface="Arial"/>
                          <a:cs typeface="Arial"/>
                        </a:rPr>
                        <a:t> </a:t>
                      </a:r>
                      <a:r>
                        <a:rPr sz="1600">
                          <a:latin typeface="Arial"/>
                          <a:cs typeface="Arial"/>
                        </a:rPr>
                        <a:t>and</a:t>
                      </a:r>
                      <a:r>
                        <a:rPr sz="1600" spc="-75">
                          <a:latin typeface="Arial"/>
                          <a:cs typeface="Arial"/>
                        </a:rPr>
                        <a:t>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Does</a:t>
                      </a:r>
                      <a:r>
                        <a:rPr sz="1600" spc="-40">
                          <a:latin typeface="Arial"/>
                          <a:cs typeface="Arial"/>
                        </a:rPr>
                        <a:t> </a:t>
                      </a:r>
                      <a:r>
                        <a:rPr sz="1600">
                          <a:latin typeface="Arial"/>
                          <a:cs typeface="Arial"/>
                        </a:rPr>
                        <a:t>this</a:t>
                      </a:r>
                      <a:r>
                        <a:rPr sz="1600" spc="-65">
                          <a:latin typeface="Arial"/>
                          <a:cs typeface="Arial"/>
                        </a:rPr>
                        <a:t> </a:t>
                      </a:r>
                      <a:r>
                        <a:rPr sz="1600">
                          <a:latin typeface="Arial"/>
                          <a:cs typeface="Arial"/>
                        </a:rPr>
                        <a:t>TCB</a:t>
                      </a:r>
                      <a:r>
                        <a:rPr sz="1600" spc="-40">
                          <a:latin typeface="Arial"/>
                          <a:cs typeface="Arial"/>
                        </a:rPr>
                        <a:t> </a:t>
                      </a:r>
                      <a:r>
                        <a:rPr sz="1600">
                          <a:latin typeface="Arial"/>
                          <a:cs typeface="Arial"/>
                        </a:rPr>
                        <a:t>address</a:t>
                      </a:r>
                      <a:r>
                        <a:rPr sz="1600" spc="-25">
                          <a:latin typeface="Arial"/>
                          <a:cs typeface="Arial"/>
                        </a:rPr>
                        <a:t> </a:t>
                      </a:r>
                      <a:r>
                        <a:rPr sz="1600">
                          <a:latin typeface="Arial"/>
                          <a:cs typeface="Arial"/>
                        </a:rPr>
                        <a:t>all</a:t>
                      </a:r>
                      <a:r>
                        <a:rPr sz="1600" spc="-45">
                          <a:latin typeface="Arial"/>
                          <a:cs typeface="Arial"/>
                        </a:rPr>
                        <a:t> </a:t>
                      </a:r>
                      <a:r>
                        <a:rPr sz="1600">
                          <a:latin typeface="Arial"/>
                          <a:cs typeface="Arial"/>
                        </a:rPr>
                        <a:t>the</a:t>
                      </a:r>
                      <a:r>
                        <a:rPr sz="1600" spc="-25">
                          <a:latin typeface="Arial"/>
                          <a:cs typeface="Arial"/>
                        </a:rPr>
                        <a:t> </a:t>
                      </a:r>
                      <a:r>
                        <a:rPr sz="1600" spc="-10">
                          <a:latin typeface="Arial"/>
                          <a:cs typeface="Arial"/>
                        </a:rPr>
                        <a:t>vulnerabilities</a:t>
                      </a:r>
                      <a:endParaRPr sz="1600">
                        <a:latin typeface="Arial"/>
                        <a:cs typeface="Arial"/>
                      </a:endParaRPr>
                    </a:p>
                    <a:p>
                      <a:pPr marL="92075">
                        <a:lnSpc>
                          <a:spcPct val="100000"/>
                        </a:lnSpc>
                      </a:pPr>
                      <a:r>
                        <a:rPr sz="1600">
                          <a:latin typeface="Arial"/>
                          <a:cs typeface="Arial"/>
                        </a:rPr>
                        <a:t>you</a:t>
                      </a:r>
                      <a:r>
                        <a:rPr sz="1600" spc="-30">
                          <a:latin typeface="Arial"/>
                          <a:cs typeface="Arial"/>
                        </a:rPr>
                        <a:t> </a:t>
                      </a:r>
                      <a:r>
                        <a:rPr sz="1600">
                          <a:latin typeface="Arial"/>
                          <a:cs typeface="Arial"/>
                        </a:rPr>
                        <a:t>care</a:t>
                      </a:r>
                      <a:r>
                        <a:rPr sz="1600" spc="-40">
                          <a:latin typeface="Arial"/>
                          <a:cs typeface="Arial"/>
                        </a:rPr>
                        <a:t> </a:t>
                      </a:r>
                      <a:r>
                        <a:rPr sz="1600" spc="-10">
                          <a:latin typeface="Arial"/>
                          <a:cs typeface="Arial"/>
                        </a:rPr>
                        <a:t>about?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579120">
                <a:tc>
                  <a:txBody>
                    <a:bodyPr/>
                    <a:lstStyle/>
                    <a:p>
                      <a:pPr marL="91440">
                        <a:lnSpc>
                          <a:spcPct val="100000"/>
                        </a:lnSpc>
                        <a:spcBef>
                          <a:spcPts val="330"/>
                        </a:spcBef>
                      </a:pPr>
                      <a:r>
                        <a:rPr sz="1600" spc="-10">
                          <a:latin typeface="Arial"/>
                          <a:cs typeface="Arial"/>
                        </a:rPr>
                        <a:t>REPORTED_TCB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119380">
                        <a:lnSpc>
                          <a:spcPct val="100000"/>
                        </a:lnSpc>
                        <a:spcBef>
                          <a:spcPts val="330"/>
                        </a:spcBef>
                      </a:pPr>
                      <a:r>
                        <a:rPr sz="1600">
                          <a:latin typeface="Arial"/>
                          <a:cs typeface="Arial"/>
                        </a:rPr>
                        <a:t>Hypervisor</a:t>
                      </a:r>
                      <a:r>
                        <a:rPr sz="1600" spc="-35">
                          <a:latin typeface="Arial"/>
                          <a:cs typeface="Arial"/>
                        </a:rPr>
                        <a:t> </a:t>
                      </a:r>
                      <a:r>
                        <a:rPr sz="1600">
                          <a:latin typeface="Arial"/>
                          <a:cs typeface="Arial"/>
                        </a:rPr>
                        <a:t>has</a:t>
                      </a:r>
                      <a:r>
                        <a:rPr sz="1600" spc="-45">
                          <a:latin typeface="Arial"/>
                          <a:cs typeface="Arial"/>
                        </a:rPr>
                        <a:t> </a:t>
                      </a:r>
                      <a:r>
                        <a:rPr sz="1600">
                          <a:latin typeface="Arial"/>
                          <a:cs typeface="Arial"/>
                        </a:rPr>
                        <a:t>option</a:t>
                      </a:r>
                      <a:r>
                        <a:rPr sz="1600" spc="-55">
                          <a:latin typeface="Arial"/>
                          <a:cs typeface="Arial"/>
                        </a:rPr>
                        <a:t> </a:t>
                      </a:r>
                      <a:r>
                        <a:rPr sz="1600">
                          <a:latin typeface="Arial"/>
                          <a:cs typeface="Arial"/>
                        </a:rPr>
                        <a:t>to</a:t>
                      </a:r>
                      <a:r>
                        <a:rPr sz="1600" spc="-40">
                          <a:latin typeface="Arial"/>
                          <a:cs typeface="Arial"/>
                        </a:rPr>
                        <a:t> </a:t>
                      </a:r>
                      <a:r>
                        <a:rPr sz="1600">
                          <a:latin typeface="Arial"/>
                          <a:cs typeface="Arial"/>
                        </a:rPr>
                        <a:t>report</a:t>
                      </a:r>
                      <a:r>
                        <a:rPr sz="1600" spc="-30">
                          <a:latin typeface="Arial"/>
                          <a:cs typeface="Arial"/>
                        </a:rPr>
                        <a:t> </a:t>
                      </a:r>
                      <a:r>
                        <a:rPr sz="1600">
                          <a:latin typeface="Arial"/>
                          <a:cs typeface="Arial"/>
                        </a:rPr>
                        <a:t>a</a:t>
                      </a:r>
                      <a:r>
                        <a:rPr sz="1600" spc="-40">
                          <a:latin typeface="Arial"/>
                          <a:cs typeface="Arial"/>
                        </a:rPr>
                        <a:t> </a:t>
                      </a:r>
                      <a:r>
                        <a:rPr sz="1600">
                          <a:latin typeface="Arial"/>
                          <a:cs typeface="Arial"/>
                        </a:rPr>
                        <a:t>lower</a:t>
                      </a:r>
                      <a:r>
                        <a:rPr sz="1600" spc="-45">
                          <a:latin typeface="Arial"/>
                          <a:cs typeface="Arial"/>
                        </a:rPr>
                        <a:t> </a:t>
                      </a:r>
                      <a:r>
                        <a:rPr sz="1600" spc="-10">
                          <a:latin typeface="Arial"/>
                          <a:cs typeface="Arial"/>
                        </a:rPr>
                        <a:t>version </a:t>
                      </a:r>
                      <a:r>
                        <a:rPr sz="1600">
                          <a:latin typeface="Arial"/>
                          <a:cs typeface="Arial"/>
                        </a:rPr>
                        <a:t>to</a:t>
                      </a:r>
                      <a:r>
                        <a:rPr sz="1600" spc="-35">
                          <a:latin typeface="Arial"/>
                          <a:cs typeface="Arial"/>
                        </a:rPr>
                        <a:t> </a:t>
                      </a:r>
                      <a:r>
                        <a:rPr sz="1600">
                          <a:latin typeface="Arial"/>
                          <a:cs typeface="Arial"/>
                        </a:rPr>
                        <a:t>ease</a:t>
                      </a:r>
                      <a:r>
                        <a:rPr sz="1600" spc="-40">
                          <a:latin typeface="Arial"/>
                          <a:cs typeface="Arial"/>
                        </a:rPr>
                        <a:t> </a:t>
                      </a:r>
                      <a:r>
                        <a:rPr sz="1600">
                          <a:latin typeface="Arial"/>
                          <a:cs typeface="Arial"/>
                        </a:rPr>
                        <a:t>continuity</a:t>
                      </a:r>
                      <a:r>
                        <a:rPr sz="1600" spc="-50">
                          <a:latin typeface="Arial"/>
                          <a:cs typeface="Arial"/>
                        </a:rPr>
                        <a:t> </a:t>
                      </a:r>
                      <a:r>
                        <a:rPr sz="1600">
                          <a:latin typeface="Arial"/>
                          <a:cs typeface="Arial"/>
                        </a:rPr>
                        <a:t>on</a:t>
                      </a:r>
                      <a:r>
                        <a:rPr sz="1600" spc="-65">
                          <a:latin typeface="Arial"/>
                          <a:cs typeface="Arial"/>
                        </a:rPr>
                        <a:t> </a:t>
                      </a:r>
                      <a:r>
                        <a:rPr sz="1600">
                          <a:latin typeface="Arial"/>
                          <a:cs typeface="Arial"/>
                        </a:rPr>
                        <a:t>TCB</a:t>
                      </a:r>
                      <a:r>
                        <a:rPr sz="1600" spc="-45">
                          <a:latin typeface="Arial"/>
                          <a:cs typeface="Arial"/>
                        </a:rPr>
                        <a:t> </a:t>
                      </a:r>
                      <a:r>
                        <a:rPr sz="1600" spc="-10">
                          <a:latin typeface="Arial"/>
                          <a:cs typeface="Arial"/>
                        </a:rPr>
                        <a:t>update</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381000">
                        <a:lnSpc>
                          <a:spcPct val="100000"/>
                        </a:lnSpc>
                        <a:spcBef>
                          <a:spcPts val="33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 </a:t>
                      </a:r>
                      <a:r>
                        <a:rPr sz="1600">
                          <a:latin typeface="Arial"/>
                          <a:cs typeface="Arial"/>
                        </a:rPr>
                        <a:t>attestation</a:t>
                      </a:r>
                      <a:r>
                        <a:rPr sz="1600" spc="-45">
                          <a:latin typeface="Arial"/>
                          <a:cs typeface="Arial"/>
                        </a:rPr>
                        <a:t> </a:t>
                      </a:r>
                      <a:r>
                        <a:rPr sz="1600">
                          <a:latin typeface="Arial"/>
                          <a:cs typeface="Arial"/>
                        </a:rPr>
                        <a:t>key</a:t>
                      </a:r>
                      <a:r>
                        <a:rPr sz="1600" spc="-45">
                          <a:latin typeface="Arial"/>
                          <a:cs typeface="Arial"/>
                        </a:rPr>
                        <a:t> </a:t>
                      </a:r>
                      <a:r>
                        <a:rPr sz="1600">
                          <a:latin typeface="Arial"/>
                          <a:cs typeface="Arial"/>
                        </a:rPr>
                        <a:t>that</a:t>
                      </a:r>
                      <a:r>
                        <a:rPr sz="1600" spc="-35">
                          <a:latin typeface="Arial"/>
                          <a:cs typeface="Arial"/>
                        </a:rPr>
                        <a:t> </a:t>
                      </a:r>
                      <a:r>
                        <a:rPr sz="1600">
                          <a:latin typeface="Arial"/>
                          <a:cs typeface="Arial"/>
                        </a:rPr>
                        <a:t>signed</a:t>
                      </a:r>
                      <a:r>
                        <a:rPr sz="1600" spc="-50">
                          <a:latin typeface="Arial"/>
                          <a:cs typeface="Arial"/>
                        </a:rPr>
                        <a:t> </a:t>
                      </a:r>
                      <a:r>
                        <a:rPr sz="1600">
                          <a:latin typeface="Arial"/>
                          <a:cs typeface="Arial"/>
                        </a:rPr>
                        <a:t>this</a:t>
                      </a:r>
                      <a:r>
                        <a:rPr sz="1600" spc="-55">
                          <a:latin typeface="Arial"/>
                          <a:cs typeface="Arial"/>
                        </a:rPr>
                        <a:t> </a:t>
                      </a:r>
                      <a:r>
                        <a:rPr sz="1600" spc="-10">
                          <a:latin typeface="Arial"/>
                          <a:cs typeface="Arial"/>
                        </a:rPr>
                        <a:t>report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r h="579120">
                <a:tc>
                  <a:txBody>
                    <a:bodyPr/>
                    <a:lstStyle/>
                    <a:p>
                      <a:pPr marL="91440">
                        <a:lnSpc>
                          <a:spcPct val="100000"/>
                        </a:lnSpc>
                        <a:spcBef>
                          <a:spcPts val="330"/>
                        </a:spcBef>
                      </a:pPr>
                      <a:r>
                        <a:rPr sz="1600" spc="-10">
                          <a:latin typeface="Arial"/>
                          <a:cs typeface="Arial"/>
                        </a:rPr>
                        <a:t>LAUNCH_TCB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30"/>
                        </a:spcBef>
                      </a:pPr>
                      <a:r>
                        <a:rPr sz="1600">
                          <a:latin typeface="Arial"/>
                          <a:cs typeface="Arial"/>
                        </a:rPr>
                        <a:t>SVNs</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version</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platform</a:t>
                      </a:r>
                      <a:r>
                        <a:rPr sz="1600" spc="-35">
                          <a:latin typeface="Arial"/>
                          <a:cs typeface="Arial"/>
                        </a:rPr>
                        <a:t> </a:t>
                      </a:r>
                      <a:r>
                        <a:rPr sz="1600" spc="-10">
                          <a:latin typeface="Arial"/>
                          <a:cs typeface="Arial"/>
                        </a:rPr>
                        <a:t>firmware</a:t>
                      </a:r>
                      <a:endParaRPr sz="1600">
                        <a:latin typeface="Arial"/>
                        <a:cs typeface="Arial"/>
                      </a:endParaRPr>
                    </a:p>
                    <a:p>
                      <a:pPr marL="91440">
                        <a:lnSpc>
                          <a:spcPct val="100000"/>
                        </a:lnSpc>
                      </a:pPr>
                      <a:r>
                        <a:rPr sz="1600">
                          <a:latin typeface="Arial"/>
                          <a:cs typeface="Arial"/>
                        </a:rPr>
                        <a:t>and</a:t>
                      </a:r>
                      <a:r>
                        <a:rPr sz="1600" spc="-45">
                          <a:latin typeface="Arial"/>
                          <a:cs typeface="Arial"/>
                        </a:rPr>
                        <a:t> </a:t>
                      </a:r>
                      <a:r>
                        <a:rPr sz="1600">
                          <a:latin typeface="Arial"/>
                          <a:cs typeface="Arial"/>
                        </a:rPr>
                        <a:t>microcode</a:t>
                      </a:r>
                      <a:r>
                        <a:rPr sz="1600" spc="-40">
                          <a:latin typeface="Arial"/>
                          <a:cs typeface="Arial"/>
                        </a:rPr>
                        <a:t> </a:t>
                      </a:r>
                      <a:r>
                        <a:rPr sz="1600">
                          <a:latin typeface="Arial"/>
                          <a:cs typeface="Arial"/>
                        </a:rPr>
                        <a:t>at</a:t>
                      </a:r>
                      <a:r>
                        <a:rPr sz="1600" spc="-35">
                          <a:latin typeface="Arial"/>
                          <a:cs typeface="Arial"/>
                        </a:rPr>
                        <a:t> </a:t>
                      </a:r>
                      <a:r>
                        <a:rPr sz="1600">
                          <a:latin typeface="Arial"/>
                          <a:cs typeface="Arial"/>
                        </a:rPr>
                        <a:t>time</a:t>
                      </a:r>
                      <a:r>
                        <a:rPr sz="1600" spc="-30">
                          <a:latin typeface="Arial"/>
                          <a:cs typeface="Arial"/>
                        </a:rPr>
                        <a:t> </a:t>
                      </a:r>
                      <a:r>
                        <a:rPr sz="1600">
                          <a:latin typeface="Arial"/>
                          <a:cs typeface="Arial"/>
                        </a:rPr>
                        <a:t>of</a:t>
                      </a:r>
                      <a:r>
                        <a:rPr sz="1600" spc="-35">
                          <a:latin typeface="Arial"/>
                          <a:cs typeface="Arial"/>
                        </a:rPr>
                        <a:t> </a:t>
                      </a:r>
                      <a:r>
                        <a:rPr sz="1600">
                          <a:latin typeface="Arial"/>
                          <a:cs typeface="Arial"/>
                        </a:rPr>
                        <a:t>launch</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this</a:t>
                      </a:r>
                      <a:r>
                        <a:rPr sz="1600" spc="-30">
                          <a:latin typeface="Arial"/>
                          <a:cs typeface="Arial"/>
                        </a:rPr>
                        <a:t> </a:t>
                      </a:r>
                      <a:r>
                        <a:rPr sz="1600" spc="-10">
                          <a:latin typeface="Arial"/>
                          <a:cs typeface="Arial"/>
                        </a:rPr>
                        <a:t>guest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30"/>
                        </a:spcBef>
                      </a:pPr>
                      <a:r>
                        <a:rPr sz="1600" dirty="0">
                          <a:latin typeface="Arial"/>
                          <a:cs typeface="Arial"/>
                        </a:rPr>
                        <a:t>Do</a:t>
                      </a:r>
                      <a:r>
                        <a:rPr sz="1600" spc="-45" dirty="0">
                          <a:latin typeface="Arial"/>
                          <a:cs typeface="Arial"/>
                        </a:rPr>
                        <a:t> </a:t>
                      </a:r>
                      <a:r>
                        <a:rPr sz="1600" dirty="0">
                          <a:latin typeface="Arial"/>
                          <a:cs typeface="Arial"/>
                        </a:rPr>
                        <a:t>you</a:t>
                      </a:r>
                      <a:r>
                        <a:rPr sz="1600" spc="-25" dirty="0">
                          <a:latin typeface="Arial"/>
                          <a:cs typeface="Arial"/>
                        </a:rPr>
                        <a:t> </a:t>
                      </a:r>
                      <a:r>
                        <a:rPr sz="1600" dirty="0">
                          <a:latin typeface="Arial"/>
                          <a:cs typeface="Arial"/>
                        </a:rPr>
                        <a:t>care</a:t>
                      </a:r>
                      <a:r>
                        <a:rPr sz="1600" spc="-35" dirty="0">
                          <a:latin typeface="Arial"/>
                          <a:cs typeface="Arial"/>
                        </a:rPr>
                        <a:t> </a:t>
                      </a:r>
                      <a:r>
                        <a:rPr sz="1600" dirty="0">
                          <a:latin typeface="Arial"/>
                          <a:cs typeface="Arial"/>
                        </a:rPr>
                        <a:t>if</a:t>
                      </a:r>
                      <a:r>
                        <a:rPr sz="1600" spc="-45"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guest</a:t>
                      </a:r>
                      <a:r>
                        <a:rPr sz="1600" spc="-25" dirty="0">
                          <a:latin typeface="Arial"/>
                          <a:cs typeface="Arial"/>
                        </a:rPr>
                        <a:t> </a:t>
                      </a:r>
                      <a:r>
                        <a:rPr sz="1600" i="1" dirty="0">
                          <a:latin typeface="Arial"/>
                          <a:cs typeface="Arial"/>
                        </a:rPr>
                        <a:t>once</a:t>
                      </a:r>
                      <a:r>
                        <a:rPr sz="1600" i="1" spc="-40" dirty="0">
                          <a:latin typeface="Arial"/>
                          <a:cs typeface="Arial"/>
                        </a:rPr>
                        <a:t> </a:t>
                      </a:r>
                      <a:r>
                        <a:rPr sz="1600" dirty="0">
                          <a:latin typeface="Arial"/>
                          <a:cs typeface="Arial"/>
                        </a:rPr>
                        <a:t>executed</a:t>
                      </a:r>
                      <a:r>
                        <a:rPr sz="1600" spc="-30" dirty="0">
                          <a:latin typeface="Arial"/>
                          <a:cs typeface="Arial"/>
                        </a:rPr>
                        <a:t> </a:t>
                      </a:r>
                      <a:r>
                        <a:rPr sz="1600" dirty="0">
                          <a:latin typeface="Arial"/>
                          <a:cs typeface="Arial"/>
                        </a:rPr>
                        <a:t>with</a:t>
                      </a:r>
                      <a:r>
                        <a:rPr sz="1600" spc="-30" dirty="0">
                          <a:latin typeface="Arial"/>
                          <a:cs typeface="Arial"/>
                        </a:rPr>
                        <a:t> </a:t>
                      </a:r>
                      <a:r>
                        <a:rPr sz="1600" spc="-50" dirty="0">
                          <a:latin typeface="Arial"/>
                          <a:cs typeface="Arial"/>
                        </a:rPr>
                        <a:t>a</a:t>
                      </a:r>
                      <a:endParaRPr sz="1600" dirty="0">
                        <a:latin typeface="Arial"/>
                        <a:cs typeface="Arial"/>
                      </a:endParaRPr>
                    </a:p>
                    <a:p>
                      <a:pPr marL="92075">
                        <a:lnSpc>
                          <a:spcPct val="100000"/>
                        </a:lnSpc>
                      </a:pPr>
                      <a:r>
                        <a:rPr sz="1600" spc="-10" dirty="0">
                          <a:latin typeface="Arial"/>
                          <a:cs typeface="Arial"/>
                        </a:rPr>
                        <a:t>particular</a:t>
                      </a:r>
                      <a:r>
                        <a:rPr sz="1600" spc="-55" dirty="0">
                          <a:latin typeface="Arial"/>
                          <a:cs typeface="Arial"/>
                        </a:rPr>
                        <a:t> </a:t>
                      </a:r>
                      <a:r>
                        <a:rPr sz="1600" dirty="0">
                          <a:latin typeface="Arial"/>
                          <a:cs typeface="Arial"/>
                        </a:rPr>
                        <a:t>TCB</a:t>
                      </a:r>
                      <a:r>
                        <a:rPr sz="1600" spc="-25" dirty="0">
                          <a:latin typeface="Arial"/>
                          <a:cs typeface="Arial"/>
                        </a:rPr>
                        <a:t> </a:t>
                      </a:r>
                      <a:r>
                        <a:rPr sz="1600" spc="-10" dirty="0">
                          <a:latin typeface="Arial"/>
                          <a:cs typeface="Arial"/>
                        </a:rPr>
                        <a:t>version?</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6311A043-E950-17BB-1E39-2623971F14D3}"/>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Platform Measurements</a:t>
            </a:r>
          </a:p>
        </p:txBody>
      </p:sp>
      <p:pic>
        <p:nvPicPr>
          <p:cNvPr id="3" name="bg object 16">
            <a:extLst>
              <a:ext uri="{FF2B5EF4-FFF2-40B4-BE49-F238E27FC236}">
                <a16:creationId xmlns:a16="http://schemas.microsoft.com/office/drawing/2014/main" id="{5105070E-2B71-F3E2-121F-EABC9F1F09F4}"/>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EFF678E1-93C6-35F3-6C1A-36E8C882FC3C}"/>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3996055"/>
        </p:xfrm>
        <a:graphic>
          <a:graphicData uri="http://schemas.openxmlformats.org/drawingml/2006/table">
            <a:tbl>
              <a:tblPr firstRow="1" bandRow="1">
                <a:tableStyleId>{2D5ABB26-0587-4C30-8999-92F81FD0307C}</a:tableStyleId>
              </a:tblPr>
              <a:tblGrid>
                <a:gridCol w="24257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822960">
                <a:tc>
                  <a:txBody>
                    <a:bodyPr/>
                    <a:lstStyle/>
                    <a:p>
                      <a:pPr marL="91440" marR="1098550">
                        <a:lnSpc>
                          <a:spcPct val="100000"/>
                        </a:lnSpc>
                        <a:spcBef>
                          <a:spcPts val="320"/>
                        </a:spcBef>
                      </a:pPr>
                      <a:r>
                        <a:rPr sz="1600" spc="-10">
                          <a:latin typeface="Arial"/>
                          <a:cs typeface="Arial"/>
                        </a:rPr>
                        <a:t>FAMILY_ID IMAGE_ID GUEST_SVN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Guest</a:t>
                      </a:r>
                      <a:r>
                        <a:rPr sz="1600" spc="-5">
                          <a:latin typeface="Arial"/>
                          <a:cs typeface="Arial"/>
                        </a:rPr>
                        <a:t> </a:t>
                      </a:r>
                      <a:r>
                        <a:rPr sz="1600">
                          <a:latin typeface="Arial"/>
                          <a:cs typeface="Arial"/>
                        </a:rPr>
                        <a:t>image</a:t>
                      </a:r>
                      <a:r>
                        <a:rPr sz="1600" spc="-30">
                          <a:latin typeface="Arial"/>
                          <a:cs typeface="Arial"/>
                        </a:rPr>
                        <a:t> </a:t>
                      </a:r>
                      <a:r>
                        <a:rPr sz="1600" spc="-10">
                          <a:latin typeface="Arial"/>
                          <a:cs typeface="Arial"/>
                        </a:rPr>
                        <a:t>identification</a:t>
                      </a:r>
                      <a:r>
                        <a:rPr sz="1600" spc="-50">
                          <a:latin typeface="Arial"/>
                          <a:cs typeface="Arial"/>
                        </a:rPr>
                        <a:t> </a:t>
                      </a:r>
                      <a:r>
                        <a:rPr sz="1600" spc="-10">
                          <a:latin typeface="Arial"/>
                          <a:cs typeface="Arial"/>
                        </a:rPr>
                        <a:t>information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Is</a:t>
                      </a:r>
                      <a:r>
                        <a:rPr sz="1600" spc="-15">
                          <a:latin typeface="Arial"/>
                          <a:cs typeface="Arial"/>
                        </a:rPr>
                        <a:t> </a:t>
                      </a:r>
                      <a:r>
                        <a:rPr sz="1600">
                          <a:latin typeface="Arial"/>
                          <a:cs typeface="Arial"/>
                        </a:rPr>
                        <a:t>this</a:t>
                      </a:r>
                      <a:r>
                        <a:rPr sz="1600" spc="-40">
                          <a:latin typeface="Arial"/>
                          <a:cs typeface="Arial"/>
                        </a:rPr>
                        <a:t> </a:t>
                      </a:r>
                      <a:r>
                        <a:rPr sz="1600">
                          <a:latin typeface="Arial"/>
                          <a:cs typeface="Arial"/>
                        </a:rPr>
                        <a:t>the</a:t>
                      </a:r>
                      <a:r>
                        <a:rPr sz="1600" spc="-20">
                          <a:latin typeface="Arial"/>
                          <a:cs typeface="Arial"/>
                        </a:rPr>
                        <a:t> </a:t>
                      </a:r>
                      <a:r>
                        <a:rPr sz="1600">
                          <a:latin typeface="Arial"/>
                          <a:cs typeface="Arial"/>
                        </a:rPr>
                        <a:t>image</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822960">
                <a:tc>
                  <a:txBody>
                    <a:bodyPr/>
                    <a:lstStyle/>
                    <a:p>
                      <a:pPr marL="91440">
                        <a:lnSpc>
                          <a:spcPct val="100000"/>
                        </a:lnSpc>
                        <a:spcBef>
                          <a:spcPts val="325"/>
                        </a:spcBef>
                      </a:pPr>
                      <a:r>
                        <a:rPr sz="1600" spc="-10">
                          <a:latin typeface="Arial"/>
                          <a:cs typeface="Arial"/>
                        </a:rPr>
                        <a:t>MEASUREMENT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28600">
                        <a:lnSpc>
                          <a:spcPct val="100000"/>
                        </a:lnSpc>
                        <a:spcBef>
                          <a:spcPts val="325"/>
                        </a:spcBef>
                      </a:pPr>
                      <a:r>
                        <a:rPr sz="1600">
                          <a:latin typeface="Arial"/>
                          <a:cs typeface="Arial"/>
                        </a:rPr>
                        <a:t>Measurement</a:t>
                      </a:r>
                      <a:r>
                        <a:rPr sz="1600" spc="-50">
                          <a:latin typeface="Arial"/>
                          <a:cs typeface="Arial"/>
                        </a:rPr>
                        <a:t> </a:t>
                      </a:r>
                      <a:r>
                        <a:rPr sz="1600">
                          <a:latin typeface="Arial"/>
                          <a:cs typeface="Arial"/>
                        </a:rPr>
                        <a:t>of</a:t>
                      </a:r>
                      <a:r>
                        <a:rPr sz="1600" spc="-60">
                          <a:latin typeface="Arial"/>
                          <a:cs typeface="Arial"/>
                        </a:rPr>
                        <a:t> </a:t>
                      </a:r>
                      <a:r>
                        <a:rPr sz="1600">
                          <a:latin typeface="Arial"/>
                          <a:cs typeface="Arial"/>
                        </a:rPr>
                        <a:t>the</a:t>
                      </a:r>
                      <a:r>
                        <a:rPr sz="1600" spc="-55">
                          <a:latin typeface="Arial"/>
                          <a:cs typeface="Arial"/>
                        </a:rPr>
                        <a:t> </a:t>
                      </a:r>
                      <a:r>
                        <a:rPr sz="1600">
                          <a:latin typeface="Arial"/>
                          <a:cs typeface="Arial"/>
                        </a:rPr>
                        <a:t>guest’s</a:t>
                      </a:r>
                      <a:r>
                        <a:rPr sz="1600" spc="-75">
                          <a:latin typeface="Arial"/>
                          <a:cs typeface="Arial"/>
                        </a:rPr>
                        <a:t> </a:t>
                      </a:r>
                      <a:r>
                        <a:rPr sz="1600">
                          <a:latin typeface="Arial"/>
                          <a:cs typeface="Arial"/>
                        </a:rPr>
                        <a:t>address</a:t>
                      </a:r>
                      <a:r>
                        <a:rPr sz="1600" spc="-65">
                          <a:latin typeface="Arial"/>
                          <a:cs typeface="Arial"/>
                        </a:rPr>
                        <a:t> </a:t>
                      </a:r>
                      <a:r>
                        <a:rPr sz="1600" spc="-10">
                          <a:latin typeface="Arial"/>
                          <a:cs typeface="Arial"/>
                        </a:rPr>
                        <a:t>space, including</a:t>
                      </a:r>
                      <a:r>
                        <a:rPr sz="1600" spc="-80">
                          <a:latin typeface="Arial"/>
                          <a:cs typeface="Arial"/>
                        </a:rPr>
                        <a:t> </a:t>
                      </a:r>
                      <a:r>
                        <a:rPr sz="1600">
                          <a:latin typeface="Arial"/>
                          <a:cs typeface="Arial"/>
                        </a:rPr>
                        <a:t>page</a:t>
                      </a:r>
                      <a:r>
                        <a:rPr sz="1600" spc="-35">
                          <a:latin typeface="Arial"/>
                          <a:cs typeface="Arial"/>
                        </a:rPr>
                        <a:t> </a:t>
                      </a:r>
                      <a:r>
                        <a:rPr sz="1600">
                          <a:latin typeface="Arial"/>
                          <a:cs typeface="Arial"/>
                        </a:rPr>
                        <a:t>types</a:t>
                      </a:r>
                      <a:r>
                        <a:rPr sz="1600" spc="-15">
                          <a:latin typeface="Arial"/>
                          <a:cs typeface="Arial"/>
                        </a:rPr>
                        <a:t> </a:t>
                      </a:r>
                      <a:r>
                        <a:rPr sz="1600">
                          <a:latin typeface="Arial"/>
                          <a:cs typeface="Arial"/>
                        </a:rPr>
                        <a:t>as</a:t>
                      </a:r>
                      <a:r>
                        <a:rPr sz="1600" spc="-45">
                          <a:latin typeface="Arial"/>
                          <a:cs typeface="Arial"/>
                        </a:rPr>
                        <a:t> </a:t>
                      </a:r>
                      <a:r>
                        <a:rPr sz="1600">
                          <a:latin typeface="Arial"/>
                          <a:cs typeface="Arial"/>
                        </a:rPr>
                        <a:t>defined</a:t>
                      </a:r>
                      <a:r>
                        <a:rPr sz="1600" spc="-45">
                          <a:latin typeface="Arial"/>
                          <a:cs typeface="Arial"/>
                        </a:rPr>
                        <a:t> </a:t>
                      </a:r>
                      <a:r>
                        <a:rPr sz="1600" spc="-25">
                          <a:latin typeface="Arial"/>
                          <a:cs typeface="Arial"/>
                        </a:rPr>
                        <a:t>in </a:t>
                      </a:r>
                      <a:r>
                        <a:rPr sz="1600" spc="-10">
                          <a:latin typeface="Arial"/>
                          <a:cs typeface="Arial"/>
                        </a:rPr>
                        <a:t>SNP_LAUNCH_UPDATE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433070">
                        <a:lnSpc>
                          <a:spcPct val="100000"/>
                        </a:lnSpc>
                        <a:spcBef>
                          <a:spcPts val="325"/>
                        </a:spcBef>
                      </a:pPr>
                      <a:r>
                        <a:rPr sz="1600">
                          <a:latin typeface="Arial"/>
                          <a:cs typeface="Arial"/>
                        </a:rPr>
                        <a:t>Did</a:t>
                      </a:r>
                      <a:r>
                        <a:rPr sz="1600" spc="-55">
                          <a:latin typeface="Arial"/>
                          <a:cs typeface="Arial"/>
                        </a:rPr>
                        <a:t> </a:t>
                      </a:r>
                      <a:r>
                        <a:rPr sz="1600">
                          <a:latin typeface="Arial"/>
                          <a:cs typeface="Arial"/>
                        </a:rPr>
                        <a:t>the</a:t>
                      </a:r>
                      <a:r>
                        <a:rPr sz="1600" spc="-30">
                          <a:latin typeface="Arial"/>
                          <a:cs typeface="Arial"/>
                        </a:rPr>
                        <a:t> </a:t>
                      </a:r>
                      <a:r>
                        <a:rPr sz="1600">
                          <a:latin typeface="Arial"/>
                          <a:cs typeface="Arial"/>
                        </a:rPr>
                        <a:t>hypervisor</a:t>
                      </a:r>
                      <a:r>
                        <a:rPr sz="1600" spc="-20">
                          <a:latin typeface="Arial"/>
                          <a:cs typeface="Arial"/>
                        </a:rPr>
                        <a:t> </a:t>
                      </a:r>
                      <a:r>
                        <a:rPr sz="1600">
                          <a:latin typeface="Arial"/>
                          <a:cs typeface="Arial"/>
                        </a:rPr>
                        <a:t>set</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guest</a:t>
                      </a:r>
                      <a:r>
                        <a:rPr sz="1600" spc="-30">
                          <a:latin typeface="Arial"/>
                          <a:cs typeface="Arial"/>
                        </a:rPr>
                        <a:t> </a:t>
                      </a:r>
                      <a:r>
                        <a:rPr sz="1600">
                          <a:latin typeface="Arial"/>
                          <a:cs typeface="Arial"/>
                        </a:rPr>
                        <a:t>up</a:t>
                      </a:r>
                      <a:r>
                        <a:rPr sz="1600" spc="-40">
                          <a:latin typeface="Arial"/>
                          <a:cs typeface="Arial"/>
                        </a:rPr>
                        <a:t> </a:t>
                      </a:r>
                      <a:r>
                        <a:rPr sz="1600">
                          <a:latin typeface="Arial"/>
                          <a:cs typeface="Arial"/>
                        </a:rPr>
                        <a:t>as</a:t>
                      </a:r>
                      <a:r>
                        <a:rPr sz="1600" spc="-35">
                          <a:latin typeface="Arial"/>
                          <a:cs typeface="Arial"/>
                        </a:rPr>
                        <a:t> </a:t>
                      </a:r>
                      <a:r>
                        <a:rPr sz="1600" spc="-25">
                          <a:latin typeface="Arial"/>
                          <a:cs typeface="Arial"/>
                        </a:rPr>
                        <a:t>you </a:t>
                      </a:r>
                      <a:r>
                        <a:rPr sz="1600" spc="-10">
                          <a:latin typeface="Arial"/>
                          <a:cs typeface="Arial"/>
                        </a:rPr>
                        <a:t>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578485">
                <a:tc>
                  <a:txBody>
                    <a:bodyPr/>
                    <a:lstStyle/>
                    <a:p>
                      <a:pPr marL="91440" marR="87630">
                        <a:lnSpc>
                          <a:spcPct val="100000"/>
                        </a:lnSpc>
                        <a:spcBef>
                          <a:spcPts val="325"/>
                        </a:spcBef>
                      </a:pPr>
                      <a:r>
                        <a:rPr sz="1600" spc="-10">
                          <a:latin typeface="Arial"/>
                          <a:cs typeface="Arial"/>
                        </a:rPr>
                        <a:t>ID_KEY_DIGEST AUTHOR_KEY_DIGEST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990600">
                        <a:lnSpc>
                          <a:spcPct val="100000"/>
                        </a:lnSpc>
                        <a:spcBef>
                          <a:spcPts val="325"/>
                        </a:spcBef>
                      </a:pPr>
                      <a:r>
                        <a:rPr sz="1600">
                          <a:latin typeface="Arial"/>
                          <a:cs typeface="Arial"/>
                        </a:rPr>
                        <a:t>Owner’s</a:t>
                      </a:r>
                      <a:r>
                        <a:rPr sz="1600" spc="-25">
                          <a:latin typeface="Arial"/>
                          <a:cs typeface="Arial"/>
                        </a:rPr>
                        <a:t> </a:t>
                      </a:r>
                      <a:r>
                        <a:rPr sz="1600">
                          <a:latin typeface="Arial"/>
                          <a:cs typeface="Arial"/>
                        </a:rPr>
                        <a:t>ID</a:t>
                      </a:r>
                      <a:r>
                        <a:rPr sz="1600" spc="-35">
                          <a:latin typeface="Arial"/>
                          <a:cs typeface="Arial"/>
                        </a:rPr>
                        <a:t> </a:t>
                      </a:r>
                      <a:r>
                        <a:rPr sz="1600" spc="-10">
                          <a:latin typeface="Arial"/>
                          <a:cs typeface="Arial"/>
                        </a:rPr>
                        <a:t>and</a:t>
                      </a:r>
                      <a:r>
                        <a:rPr sz="1600" spc="-105">
                          <a:latin typeface="Arial"/>
                          <a:cs typeface="Arial"/>
                        </a:rPr>
                        <a:t> </a:t>
                      </a:r>
                      <a:r>
                        <a:rPr sz="1600">
                          <a:latin typeface="Arial"/>
                          <a:cs typeface="Arial"/>
                        </a:rPr>
                        <a:t>Author</a:t>
                      </a:r>
                      <a:r>
                        <a:rPr sz="1600" spc="-20">
                          <a:latin typeface="Arial"/>
                          <a:cs typeface="Arial"/>
                        </a:rPr>
                        <a:t> </a:t>
                      </a:r>
                      <a:r>
                        <a:rPr sz="1600">
                          <a:latin typeface="Arial"/>
                          <a:cs typeface="Arial"/>
                        </a:rPr>
                        <a:t>key</a:t>
                      </a:r>
                      <a:r>
                        <a:rPr sz="1600" spc="-40">
                          <a:latin typeface="Arial"/>
                          <a:cs typeface="Arial"/>
                        </a:rPr>
                        <a:t> </a:t>
                      </a:r>
                      <a:r>
                        <a:rPr sz="1600" spc="-10">
                          <a:latin typeface="Arial"/>
                          <a:cs typeface="Arial"/>
                        </a:rPr>
                        <a:t>digests, identifying</a:t>
                      </a:r>
                      <a:r>
                        <a:rPr sz="1600" spc="-20">
                          <a:latin typeface="Arial"/>
                          <a:cs typeface="Arial"/>
                        </a:rPr>
                        <a:t> </a:t>
                      </a:r>
                      <a:r>
                        <a:rPr sz="1600">
                          <a:latin typeface="Arial"/>
                          <a:cs typeface="Arial"/>
                        </a:rPr>
                        <a:t>the </a:t>
                      </a:r>
                      <a:r>
                        <a:rPr sz="1600" spc="-20">
                          <a:latin typeface="Arial"/>
                          <a:cs typeface="Arial"/>
                        </a:rPr>
                        <a:t>owner</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a:latin typeface="Arial"/>
                          <a:cs typeface="Arial"/>
                        </a:rPr>
                        <a:t>Is</a:t>
                      </a:r>
                      <a:r>
                        <a:rPr sz="1600" spc="-5">
                          <a:latin typeface="Arial"/>
                          <a:cs typeface="Arial"/>
                        </a:rPr>
                        <a:t> </a:t>
                      </a:r>
                      <a:r>
                        <a:rPr sz="1600">
                          <a:latin typeface="Arial"/>
                          <a:cs typeface="Arial"/>
                        </a:rPr>
                        <a:t>this</a:t>
                      </a:r>
                      <a:r>
                        <a:rPr sz="1600" spc="-25">
                          <a:latin typeface="Arial"/>
                          <a:cs typeface="Arial"/>
                        </a:rPr>
                        <a:t> </a:t>
                      </a:r>
                      <a:r>
                        <a:rPr sz="1600" spc="-20">
                          <a:latin typeface="Arial"/>
                          <a:cs typeface="Arial"/>
                        </a:rPr>
                        <a:t>you?</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POLICY</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517525">
                        <a:lnSpc>
                          <a:spcPct val="100000"/>
                        </a:lnSpc>
                        <a:spcBef>
                          <a:spcPts val="325"/>
                        </a:spcBef>
                      </a:pPr>
                      <a:r>
                        <a:rPr sz="1600" spc="-40">
                          <a:latin typeface="Arial"/>
                          <a:cs typeface="Arial"/>
                        </a:rPr>
                        <a:t>SEV-</a:t>
                      </a:r>
                      <a:r>
                        <a:rPr sz="1600">
                          <a:latin typeface="Arial"/>
                          <a:cs typeface="Arial"/>
                        </a:rPr>
                        <a:t>SNP</a:t>
                      </a:r>
                      <a:r>
                        <a:rPr sz="1600" spc="-85">
                          <a:latin typeface="Arial"/>
                          <a:cs typeface="Arial"/>
                        </a:rPr>
                        <a:t> </a:t>
                      </a:r>
                      <a:r>
                        <a:rPr sz="1600">
                          <a:latin typeface="Arial"/>
                          <a:cs typeface="Arial"/>
                        </a:rPr>
                        <a:t>guest</a:t>
                      </a:r>
                      <a:r>
                        <a:rPr sz="1600" spc="-35">
                          <a:latin typeface="Arial"/>
                          <a:cs typeface="Arial"/>
                        </a:rPr>
                        <a:t> </a:t>
                      </a:r>
                      <a:r>
                        <a:rPr sz="1600">
                          <a:latin typeface="Arial"/>
                          <a:cs typeface="Arial"/>
                        </a:rPr>
                        <a:t>policy</a:t>
                      </a:r>
                      <a:r>
                        <a:rPr sz="1600" spc="-65">
                          <a:latin typeface="Arial"/>
                          <a:cs typeface="Arial"/>
                        </a:rPr>
                        <a:t> </a:t>
                      </a:r>
                      <a:r>
                        <a:rPr sz="1600">
                          <a:latin typeface="Arial"/>
                          <a:cs typeface="Arial"/>
                        </a:rPr>
                        <a:t>restricting</a:t>
                      </a:r>
                      <a:r>
                        <a:rPr sz="1600" spc="-45">
                          <a:latin typeface="Arial"/>
                          <a:cs typeface="Arial"/>
                        </a:rPr>
                        <a:t> </a:t>
                      </a:r>
                      <a:r>
                        <a:rPr sz="1600" spc="-10">
                          <a:latin typeface="Arial"/>
                          <a:cs typeface="Arial"/>
                        </a:rPr>
                        <a:t>various </a:t>
                      </a:r>
                      <a:r>
                        <a:rPr sz="1600">
                          <a:latin typeface="Arial"/>
                          <a:cs typeface="Arial"/>
                        </a:rPr>
                        <a:t>things</a:t>
                      </a:r>
                      <a:r>
                        <a:rPr sz="1600" spc="-35">
                          <a:latin typeface="Arial"/>
                          <a:cs typeface="Arial"/>
                        </a:rPr>
                        <a:t> </a:t>
                      </a:r>
                      <a:r>
                        <a:rPr sz="1600">
                          <a:latin typeface="Arial"/>
                          <a:cs typeface="Arial"/>
                        </a:rPr>
                        <a:t>like</a:t>
                      </a:r>
                      <a:r>
                        <a:rPr sz="1600" spc="-60">
                          <a:latin typeface="Arial"/>
                          <a:cs typeface="Arial"/>
                        </a:rPr>
                        <a:t> </a:t>
                      </a:r>
                      <a:r>
                        <a:rPr sz="1600" spc="-35">
                          <a:latin typeface="Arial"/>
                          <a:cs typeface="Arial"/>
                        </a:rPr>
                        <a:t>SEV-</a:t>
                      </a:r>
                      <a:r>
                        <a:rPr sz="1600">
                          <a:latin typeface="Arial"/>
                          <a:cs typeface="Arial"/>
                        </a:rPr>
                        <a:t>SNP</a:t>
                      </a:r>
                      <a:r>
                        <a:rPr sz="1600" spc="-80">
                          <a:latin typeface="Arial"/>
                          <a:cs typeface="Arial"/>
                        </a:rPr>
                        <a:t> </a:t>
                      </a:r>
                      <a:r>
                        <a:rPr sz="1600">
                          <a:latin typeface="Arial"/>
                          <a:cs typeface="Arial"/>
                        </a:rPr>
                        <a:t>debug</a:t>
                      </a:r>
                      <a:r>
                        <a:rPr sz="1600" spc="-30">
                          <a:latin typeface="Arial"/>
                          <a:cs typeface="Arial"/>
                        </a:rPr>
                        <a:t> </a:t>
                      </a:r>
                      <a:r>
                        <a:rPr sz="1600" spc="-10">
                          <a:latin typeface="Arial"/>
                          <a:cs typeface="Arial"/>
                        </a:rPr>
                        <a:t>commands</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Is</a:t>
                      </a:r>
                      <a:r>
                        <a:rPr sz="1600" spc="-25">
                          <a:latin typeface="Arial"/>
                          <a:cs typeface="Arial"/>
                        </a:rPr>
                        <a:t> </a:t>
                      </a:r>
                      <a:r>
                        <a:rPr sz="1600">
                          <a:latin typeface="Arial"/>
                          <a:cs typeface="Arial"/>
                        </a:rPr>
                        <a:t>the</a:t>
                      </a:r>
                      <a:r>
                        <a:rPr sz="1600" spc="-30">
                          <a:latin typeface="Arial"/>
                          <a:cs typeface="Arial"/>
                        </a:rPr>
                        <a:t> </a:t>
                      </a:r>
                      <a:r>
                        <a:rPr sz="1600">
                          <a:latin typeface="Arial"/>
                          <a:cs typeface="Arial"/>
                        </a:rPr>
                        <a:t>policy</a:t>
                      </a:r>
                      <a:r>
                        <a:rPr sz="1600" spc="-55">
                          <a:latin typeface="Arial"/>
                          <a:cs typeface="Arial"/>
                        </a:rPr>
                        <a:t> </a:t>
                      </a:r>
                      <a:r>
                        <a:rPr sz="1600">
                          <a:latin typeface="Arial"/>
                          <a:cs typeface="Arial"/>
                        </a:rPr>
                        <a:t>what</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822960">
                <a:tc>
                  <a:txBody>
                    <a:bodyPr/>
                    <a:lstStyle/>
                    <a:p>
                      <a:pPr marL="91440" marR="751840">
                        <a:lnSpc>
                          <a:spcPct val="100000"/>
                        </a:lnSpc>
                        <a:spcBef>
                          <a:spcPts val="330"/>
                        </a:spcBef>
                      </a:pPr>
                      <a:r>
                        <a:rPr sz="1600" spc="-10">
                          <a:latin typeface="Arial"/>
                          <a:cs typeface="Arial"/>
                        </a:rPr>
                        <a:t>REPORT_ID MA_REPORT_ID</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433070">
                        <a:lnSpc>
                          <a:spcPct val="100000"/>
                        </a:lnSpc>
                        <a:spcBef>
                          <a:spcPts val="330"/>
                        </a:spcBef>
                      </a:pPr>
                      <a:r>
                        <a:rPr sz="1600">
                          <a:latin typeface="Arial"/>
                          <a:cs typeface="Arial"/>
                        </a:rPr>
                        <a:t>Connects</a:t>
                      </a:r>
                      <a:r>
                        <a:rPr sz="1600" spc="-50">
                          <a:latin typeface="Arial"/>
                          <a:cs typeface="Arial"/>
                        </a:rPr>
                        <a:t> </a:t>
                      </a:r>
                      <a:r>
                        <a:rPr sz="1600">
                          <a:latin typeface="Arial"/>
                          <a:cs typeface="Arial"/>
                        </a:rPr>
                        <a:t>this</a:t>
                      </a:r>
                      <a:r>
                        <a:rPr sz="1600" spc="-45">
                          <a:latin typeface="Arial"/>
                          <a:cs typeface="Arial"/>
                        </a:rPr>
                        <a:t> </a:t>
                      </a:r>
                      <a:r>
                        <a:rPr sz="1600">
                          <a:latin typeface="Arial"/>
                          <a:cs typeface="Arial"/>
                        </a:rPr>
                        <a:t>attestation</a:t>
                      </a:r>
                      <a:r>
                        <a:rPr sz="1600" spc="-40">
                          <a:latin typeface="Arial"/>
                          <a:cs typeface="Arial"/>
                        </a:rPr>
                        <a:t> </a:t>
                      </a:r>
                      <a:r>
                        <a:rPr sz="1600">
                          <a:latin typeface="Arial"/>
                          <a:cs typeface="Arial"/>
                        </a:rPr>
                        <a:t>report</a:t>
                      </a:r>
                      <a:r>
                        <a:rPr sz="1600" spc="-25">
                          <a:latin typeface="Arial"/>
                          <a:cs typeface="Arial"/>
                        </a:rPr>
                        <a:t> </a:t>
                      </a:r>
                      <a:r>
                        <a:rPr sz="1600">
                          <a:latin typeface="Arial"/>
                          <a:cs typeface="Arial"/>
                        </a:rPr>
                        <a:t>to</a:t>
                      </a:r>
                      <a:r>
                        <a:rPr sz="1600" spc="-40">
                          <a:latin typeface="Arial"/>
                          <a:cs typeface="Arial"/>
                        </a:rPr>
                        <a:t> </a:t>
                      </a:r>
                      <a:r>
                        <a:rPr sz="1600" spc="-25">
                          <a:latin typeface="Arial"/>
                          <a:cs typeface="Arial"/>
                        </a:rPr>
                        <a:t>its </a:t>
                      </a:r>
                      <a:r>
                        <a:rPr sz="1600">
                          <a:latin typeface="Arial"/>
                          <a:cs typeface="Arial"/>
                        </a:rPr>
                        <a:t>migration</a:t>
                      </a:r>
                      <a:r>
                        <a:rPr sz="1600" spc="-50">
                          <a:latin typeface="Arial"/>
                          <a:cs typeface="Arial"/>
                        </a:rPr>
                        <a:t> </a:t>
                      </a:r>
                      <a:r>
                        <a:rPr sz="1600">
                          <a:latin typeface="Arial"/>
                          <a:cs typeface="Arial"/>
                        </a:rPr>
                        <a:t>agent’s</a:t>
                      </a:r>
                      <a:r>
                        <a:rPr sz="1600" spc="-45">
                          <a:latin typeface="Arial"/>
                          <a:cs typeface="Arial"/>
                        </a:rPr>
                        <a:t> </a:t>
                      </a:r>
                      <a:r>
                        <a:rPr sz="1600">
                          <a:latin typeface="Arial"/>
                          <a:cs typeface="Arial"/>
                        </a:rPr>
                        <a:t>report,</a:t>
                      </a:r>
                      <a:r>
                        <a:rPr sz="1600" spc="-25">
                          <a:latin typeface="Arial"/>
                          <a:cs typeface="Arial"/>
                        </a:rPr>
                        <a:t> </a:t>
                      </a:r>
                      <a:r>
                        <a:rPr sz="1600">
                          <a:latin typeface="Arial"/>
                          <a:cs typeface="Arial"/>
                        </a:rPr>
                        <a:t>if</a:t>
                      </a:r>
                      <a:r>
                        <a:rPr sz="1600" spc="-55">
                          <a:latin typeface="Arial"/>
                          <a:cs typeface="Arial"/>
                        </a:rPr>
                        <a:t> </a:t>
                      </a:r>
                      <a:r>
                        <a:rPr sz="1600">
                          <a:latin typeface="Arial"/>
                          <a:cs typeface="Arial"/>
                        </a:rPr>
                        <a:t>one</a:t>
                      </a:r>
                      <a:r>
                        <a:rPr sz="1600" spc="-50">
                          <a:latin typeface="Arial"/>
                          <a:cs typeface="Arial"/>
                        </a:rPr>
                        <a:t> </a:t>
                      </a:r>
                      <a:r>
                        <a:rPr sz="1600">
                          <a:latin typeface="Arial"/>
                          <a:cs typeface="Arial"/>
                        </a:rPr>
                        <a:t>is</a:t>
                      </a:r>
                      <a:r>
                        <a:rPr sz="1600" spc="-45">
                          <a:latin typeface="Arial"/>
                          <a:cs typeface="Arial"/>
                        </a:rPr>
                        <a:t> </a:t>
                      </a:r>
                      <a:r>
                        <a:rPr sz="1600" spc="-10">
                          <a:latin typeface="Arial"/>
                          <a:cs typeface="Arial"/>
                        </a:rPr>
                        <a:t>present.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127000">
                        <a:lnSpc>
                          <a:spcPct val="100000"/>
                        </a:lnSpc>
                        <a:spcBef>
                          <a:spcPts val="330"/>
                        </a:spcBef>
                      </a:pPr>
                      <a:r>
                        <a:rPr sz="1600" dirty="0">
                          <a:latin typeface="Arial"/>
                          <a:cs typeface="Arial"/>
                        </a:rPr>
                        <a:t>Did</a:t>
                      </a:r>
                      <a:r>
                        <a:rPr sz="1600" spc="-55" dirty="0">
                          <a:latin typeface="Arial"/>
                          <a:cs typeface="Arial"/>
                        </a:rPr>
                        <a:t> </a:t>
                      </a:r>
                      <a:r>
                        <a:rPr sz="1600" dirty="0">
                          <a:latin typeface="Arial"/>
                          <a:cs typeface="Arial"/>
                        </a:rPr>
                        <a:t>you</a:t>
                      </a:r>
                      <a:r>
                        <a:rPr sz="1600" spc="-10" dirty="0">
                          <a:latin typeface="Arial"/>
                          <a:cs typeface="Arial"/>
                        </a:rPr>
                        <a:t> </a:t>
                      </a:r>
                      <a:r>
                        <a:rPr sz="1600" dirty="0">
                          <a:latin typeface="Arial"/>
                          <a:cs typeface="Arial"/>
                        </a:rPr>
                        <a:t>expect</a:t>
                      </a:r>
                      <a:r>
                        <a:rPr sz="1600" spc="-35" dirty="0">
                          <a:latin typeface="Arial"/>
                          <a:cs typeface="Arial"/>
                        </a:rPr>
                        <a:t> </a:t>
                      </a:r>
                      <a:r>
                        <a:rPr sz="1600" dirty="0">
                          <a:latin typeface="Arial"/>
                          <a:cs typeface="Arial"/>
                        </a:rPr>
                        <a:t>a</a:t>
                      </a:r>
                      <a:r>
                        <a:rPr sz="1600" spc="-45" dirty="0">
                          <a:latin typeface="Arial"/>
                          <a:cs typeface="Arial"/>
                        </a:rPr>
                        <a:t> </a:t>
                      </a:r>
                      <a:r>
                        <a:rPr sz="1600" dirty="0">
                          <a:latin typeface="Arial"/>
                          <a:cs typeface="Arial"/>
                        </a:rPr>
                        <a:t>migration</a:t>
                      </a:r>
                      <a:r>
                        <a:rPr sz="1600" spc="-30" dirty="0">
                          <a:latin typeface="Arial"/>
                          <a:cs typeface="Arial"/>
                        </a:rPr>
                        <a:t> </a:t>
                      </a:r>
                      <a:r>
                        <a:rPr sz="1600" dirty="0">
                          <a:latin typeface="Arial"/>
                          <a:cs typeface="Arial"/>
                        </a:rPr>
                        <a:t>agent</a:t>
                      </a:r>
                      <a:r>
                        <a:rPr sz="1600" spc="-45"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be</a:t>
                      </a:r>
                      <a:r>
                        <a:rPr sz="1600" spc="-35" dirty="0">
                          <a:latin typeface="Arial"/>
                          <a:cs typeface="Arial"/>
                        </a:rPr>
                        <a:t> </a:t>
                      </a:r>
                      <a:r>
                        <a:rPr sz="1600" spc="-10" dirty="0">
                          <a:latin typeface="Arial"/>
                          <a:cs typeface="Arial"/>
                        </a:rPr>
                        <a:t>bound </a:t>
                      </a:r>
                      <a:r>
                        <a:rPr sz="1600" dirty="0">
                          <a:latin typeface="Arial"/>
                          <a:cs typeface="Arial"/>
                        </a:rPr>
                        <a:t>to</a:t>
                      </a:r>
                      <a:r>
                        <a:rPr sz="1600" spc="-35" dirty="0">
                          <a:latin typeface="Arial"/>
                          <a:cs typeface="Arial"/>
                        </a:rPr>
                        <a:t> </a:t>
                      </a:r>
                      <a:r>
                        <a:rPr sz="1600" dirty="0">
                          <a:latin typeface="Arial"/>
                          <a:cs typeface="Arial"/>
                        </a:rPr>
                        <a:t>this</a:t>
                      </a:r>
                      <a:r>
                        <a:rPr sz="1600" spc="-45" dirty="0">
                          <a:latin typeface="Arial"/>
                          <a:cs typeface="Arial"/>
                        </a:rPr>
                        <a:t> </a:t>
                      </a:r>
                      <a:r>
                        <a:rPr sz="1600" dirty="0">
                          <a:latin typeface="Arial"/>
                          <a:cs typeface="Arial"/>
                        </a:rPr>
                        <a:t>guest?</a:t>
                      </a:r>
                      <a:r>
                        <a:rPr sz="1600" spc="-45" dirty="0">
                          <a:latin typeface="Arial"/>
                          <a:cs typeface="Arial"/>
                        </a:rPr>
                        <a:t> </a:t>
                      </a:r>
                      <a:r>
                        <a:rPr sz="1600" dirty="0">
                          <a:latin typeface="Arial"/>
                          <a:cs typeface="Arial"/>
                        </a:rPr>
                        <a:t>Does</a:t>
                      </a:r>
                      <a:r>
                        <a:rPr sz="1600" spc="-40"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migration</a:t>
                      </a:r>
                      <a:r>
                        <a:rPr sz="1600" spc="-35" dirty="0">
                          <a:latin typeface="Arial"/>
                          <a:cs typeface="Arial"/>
                        </a:rPr>
                        <a:t> </a:t>
                      </a:r>
                      <a:r>
                        <a:rPr sz="1600" spc="-10" dirty="0">
                          <a:latin typeface="Arial"/>
                          <a:cs typeface="Arial"/>
                        </a:rPr>
                        <a:t>agent’s </a:t>
                      </a:r>
                      <a:r>
                        <a:rPr sz="1600" dirty="0">
                          <a:latin typeface="Arial"/>
                          <a:cs typeface="Arial"/>
                        </a:rPr>
                        <a:t>attestation</a:t>
                      </a:r>
                      <a:r>
                        <a:rPr sz="1600" spc="-60" dirty="0">
                          <a:latin typeface="Arial"/>
                          <a:cs typeface="Arial"/>
                        </a:rPr>
                        <a:t> </a:t>
                      </a:r>
                      <a:r>
                        <a:rPr sz="1600" dirty="0">
                          <a:latin typeface="Arial"/>
                          <a:cs typeface="Arial"/>
                        </a:rPr>
                        <a:t>report</a:t>
                      </a:r>
                      <a:r>
                        <a:rPr sz="1600" spc="-30" dirty="0">
                          <a:latin typeface="Arial"/>
                          <a:cs typeface="Arial"/>
                        </a:rPr>
                        <a:t> </a:t>
                      </a:r>
                      <a:r>
                        <a:rPr sz="1600" dirty="0">
                          <a:latin typeface="Arial"/>
                          <a:cs typeface="Arial"/>
                        </a:rPr>
                        <a:t>check</a:t>
                      </a:r>
                      <a:r>
                        <a:rPr sz="1600" spc="-70" dirty="0">
                          <a:latin typeface="Arial"/>
                          <a:cs typeface="Arial"/>
                        </a:rPr>
                        <a:t> </a:t>
                      </a:r>
                      <a:r>
                        <a:rPr sz="1600" spc="-20" dirty="0">
                          <a:latin typeface="Arial"/>
                          <a:cs typeface="Arial"/>
                        </a:rPr>
                        <a:t>out?</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7BDB3AE1-8BED-B97B-A8AF-FF1453F275DA}"/>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Guest Measurements</a:t>
            </a:r>
          </a:p>
        </p:txBody>
      </p:sp>
      <p:pic>
        <p:nvPicPr>
          <p:cNvPr id="3" name="bg object 16">
            <a:extLst>
              <a:ext uri="{FF2B5EF4-FFF2-40B4-BE49-F238E27FC236}">
                <a16:creationId xmlns:a16="http://schemas.microsoft.com/office/drawing/2014/main" id="{F5914C87-073F-50F1-63C5-FD2EE09DDBB6}"/>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BCF27811-6DAF-FBCF-4354-7A26887F77B6}"/>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9F31C5-9245-F590-A0FF-7C5546436969}"/>
              </a:ext>
            </a:extLst>
          </p:cNvPr>
          <p:cNvSpPr txBox="1"/>
          <p:nvPr/>
        </p:nvSpPr>
        <p:spPr>
          <a:xfrm>
            <a:off x="403054" y="4964763"/>
            <a:ext cx="11635021" cy="1323439"/>
          </a:xfrm>
          <a:prstGeom prst="rect">
            <a:avLst/>
          </a:prstGeom>
          <a:noFill/>
        </p:spPr>
        <p:txBody>
          <a:bodyPr wrap="square">
            <a:spAutoFit/>
          </a:bodyPr>
          <a:lstStyle/>
          <a:p>
            <a:pPr marL="285750" indent="-285750">
              <a:buFont typeface="Arial" panose="020B0604020202020204" pitchFamily="34" charset="0"/>
              <a:buChar char="•"/>
            </a:pPr>
            <a:r>
              <a:rPr lang="en-US" sz="1600" b="0" i="0" dirty="0">
                <a:solidFill>
                  <a:srgbClr val="0C322C"/>
                </a:solidFill>
                <a:effectLst/>
                <a:latin typeface="Segoe UI" panose="020B0502040204020203" pitchFamily="34" charset="0"/>
                <a:cs typeface="Segoe UI" panose="020B0502040204020203" pitchFamily="34" charset="0"/>
              </a:rPr>
              <a:t>The guest owner provides the guest policy to the firmware during launch. The firmware then binds the policy to the guest. </a:t>
            </a:r>
          </a:p>
          <a:p>
            <a:pPr marL="285750" indent="-285750">
              <a:buFont typeface="Arial" panose="020B0604020202020204" pitchFamily="34" charset="0"/>
              <a:buChar char="•"/>
            </a:pPr>
            <a:r>
              <a:rPr lang="en-US" sz="1600" b="0" i="0" dirty="0">
                <a:solidFill>
                  <a:srgbClr val="0C322C"/>
                </a:solidFill>
                <a:effectLst/>
                <a:latin typeface="Segoe UI" panose="020B0502040204020203" pitchFamily="34" charset="0"/>
                <a:cs typeface="Segoe UI" panose="020B0502040204020203" pitchFamily="34" charset="0"/>
              </a:rPr>
              <a:t>The guest policy is enforced by the firmware and restricts what configuration and operational commands can be performed on the VM by the hypervisor. </a:t>
            </a:r>
          </a:p>
          <a:p>
            <a:pPr marL="285750" indent="-285750">
              <a:buFont typeface="Arial" panose="020B0604020202020204" pitchFamily="34" charset="0"/>
              <a:buChar char="•"/>
            </a:pPr>
            <a:r>
              <a:rPr lang="en-US" sz="1600" b="0" i="0" dirty="0">
                <a:solidFill>
                  <a:srgbClr val="0C322C"/>
                </a:solidFill>
                <a:effectLst/>
                <a:latin typeface="Segoe UI" panose="020B0502040204020203" pitchFamily="34" charset="0"/>
                <a:cs typeface="Segoe UI" panose="020B0502040204020203" pitchFamily="34" charset="0"/>
              </a:rPr>
              <a:t>The policy also indicates the minimum firmware version to for the guest.</a:t>
            </a:r>
          </a:p>
          <a:p>
            <a:pPr marL="285750" indent="-285750">
              <a:buFont typeface="Arial" panose="020B0604020202020204" pitchFamily="34" charset="0"/>
              <a:buChar char="•"/>
            </a:pPr>
            <a:r>
              <a:rPr lang="en-US" sz="1600" b="0" i="0" dirty="0">
                <a:solidFill>
                  <a:srgbClr val="0C322C"/>
                </a:solidFill>
                <a:effectLst/>
                <a:latin typeface="Segoe UI" panose="020B0502040204020203" pitchFamily="34" charset="0"/>
                <a:cs typeface="Segoe UI" panose="020B0502040204020203" pitchFamily="34" charset="0"/>
              </a:rPr>
              <a:t>The guest policy provided when starting the VM is bound to that VM and cannot be changed throughout its lifetime.</a:t>
            </a:r>
            <a:endParaRPr lang="fr-FR" sz="1600" dirty="0">
              <a:latin typeface="Segoe UI" panose="020B0502040204020203" pitchFamily="34" charset="0"/>
              <a:cs typeface="Segoe UI" panose="020B0502040204020203" pitchFamily="34" charset="0"/>
            </a:endParaRPr>
          </a:p>
        </p:txBody>
      </p:sp>
      <p:graphicFrame>
        <p:nvGraphicFramePr>
          <p:cNvPr id="5" name="Table 4">
            <a:extLst>
              <a:ext uri="{FF2B5EF4-FFF2-40B4-BE49-F238E27FC236}">
                <a16:creationId xmlns:a16="http://schemas.microsoft.com/office/drawing/2014/main" id="{5DC5C7EA-0DDF-1D43-F035-B44C43FAF22B}"/>
              </a:ext>
            </a:extLst>
          </p:cNvPr>
          <p:cNvGraphicFramePr>
            <a:graphicFrameLocks noGrp="1"/>
          </p:cNvGraphicFramePr>
          <p:nvPr/>
        </p:nvGraphicFramePr>
        <p:xfrm>
          <a:off x="633601" y="1361517"/>
          <a:ext cx="4678045" cy="3265805"/>
        </p:xfrm>
        <a:graphic>
          <a:graphicData uri="http://schemas.openxmlformats.org/drawingml/2006/table">
            <a:tbl>
              <a:tblPr firstRow="1" bandRow="1">
                <a:tableStyleId>{616DA210-FB5B-4158-B5E0-FEB733F419BA}</a:tableStyleId>
              </a:tblPr>
              <a:tblGrid>
                <a:gridCol w="457835">
                  <a:extLst>
                    <a:ext uri="{9D8B030D-6E8A-4147-A177-3AD203B41FA5}">
                      <a16:colId xmlns:a16="http://schemas.microsoft.com/office/drawing/2014/main" val="435539794"/>
                    </a:ext>
                  </a:extLst>
                </a:gridCol>
                <a:gridCol w="1051560">
                  <a:extLst>
                    <a:ext uri="{9D8B030D-6E8A-4147-A177-3AD203B41FA5}">
                      <a16:colId xmlns:a16="http://schemas.microsoft.com/office/drawing/2014/main" val="1602829782"/>
                    </a:ext>
                  </a:extLst>
                </a:gridCol>
                <a:gridCol w="3168650">
                  <a:extLst>
                    <a:ext uri="{9D8B030D-6E8A-4147-A177-3AD203B41FA5}">
                      <a16:colId xmlns:a16="http://schemas.microsoft.com/office/drawing/2014/main" val="2634997415"/>
                    </a:ext>
                  </a:extLst>
                </a:gridCol>
              </a:tblGrid>
              <a:tr h="246380">
                <a:tc>
                  <a:txBody>
                    <a:bodyPr/>
                    <a:lstStyle/>
                    <a:p>
                      <a:pPr marL="76835" marR="0">
                        <a:spcBef>
                          <a:spcPts val="300"/>
                        </a:spcBef>
                        <a:spcAft>
                          <a:spcPts val="0"/>
                        </a:spcAft>
                      </a:pPr>
                      <a:r>
                        <a:rPr lang="en-US" sz="1100" b="1" spc="-10">
                          <a:effectLst/>
                        </a:rPr>
                        <a:t>Bit(s)</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352425" marR="0">
                        <a:spcBef>
                          <a:spcPts val="300"/>
                        </a:spcBef>
                        <a:spcAft>
                          <a:spcPts val="0"/>
                        </a:spcAft>
                      </a:pPr>
                      <a:r>
                        <a:rPr lang="en-US" sz="1100" b="1" spc="-20">
                          <a:effectLst/>
                        </a:rPr>
                        <a:t>Name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1244600" marR="1241425" algn="ctr">
                        <a:spcBef>
                          <a:spcPts val="300"/>
                        </a:spcBef>
                        <a:spcAft>
                          <a:spcPts val="0"/>
                        </a:spcAft>
                      </a:pPr>
                      <a:r>
                        <a:rPr lang="en-US" sz="1100" b="1" spc="-10" dirty="0">
                          <a:effectLst/>
                        </a:rPr>
                        <a:t>Description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519705933"/>
                  </a:ext>
                </a:extLst>
              </a:tr>
              <a:tr h="220980">
                <a:tc>
                  <a:txBody>
                    <a:bodyPr/>
                    <a:lstStyle/>
                    <a:p>
                      <a:pPr marL="67945" marR="0">
                        <a:spcBef>
                          <a:spcPts val="205"/>
                        </a:spcBef>
                        <a:spcAft>
                          <a:spcPts val="0"/>
                        </a:spcAft>
                      </a:pPr>
                      <a:r>
                        <a:rPr lang="en-US" sz="1100" spc="-10">
                          <a:effectLst/>
                        </a:rPr>
                        <a:t>63:21</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8580" marR="0">
                        <a:spcBef>
                          <a:spcPts val="205"/>
                        </a:spcBef>
                        <a:spcAft>
                          <a:spcPts val="0"/>
                        </a:spcAft>
                      </a:pPr>
                      <a:r>
                        <a:rPr lang="en-US" sz="11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8580" marR="0">
                        <a:spcBef>
                          <a:spcPts val="205"/>
                        </a:spcBef>
                        <a:spcAft>
                          <a:spcPts val="0"/>
                        </a:spcAft>
                      </a:pPr>
                      <a:r>
                        <a:rPr lang="en-US" sz="1100" spc="-10">
                          <a:effectLst/>
                        </a:rPr>
                        <a:t>Reserved.</a:t>
                      </a:r>
                      <a:r>
                        <a:rPr lang="en-US" sz="1100" spc="20">
                          <a:effectLst/>
                        </a:rPr>
                        <a:t> </a:t>
                      </a:r>
                      <a:r>
                        <a:rPr lang="en-US" sz="1100" spc="-20">
                          <a:effectLst/>
                        </a:rPr>
                        <a:t>MBZ.</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231272225"/>
                  </a:ext>
                </a:extLst>
              </a:tr>
              <a:tr h="448945">
                <a:tc>
                  <a:txBody>
                    <a:bodyPr/>
                    <a:lstStyle/>
                    <a:p>
                      <a:pPr marL="67945" marR="0">
                        <a:spcBef>
                          <a:spcPts val="200"/>
                        </a:spcBef>
                        <a:spcAft>
                          <a:spcPts val="0"/>
                        </a:spcAft>
                      </a:pPr>
                      <a:r>
                        <a:rPr lang="en-US" sz="1100" spc="-25">
                          <a:effectLst/>
                        </a:rPr>
                        <a:t>20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0"/>
                        </a:spcBef>
                        <a:spcAft>
                          <a:spcPts val="0"/>
                        </a:spcAft>
                      </a:pPr>
                      <a:r>
                        <a:rPr lang="en-US" sz="1100" spc="-10" dirty="0">
                          <a:effectLst/>
                        </a:rPr>
                        <a:t>SINGLE_SOCKET</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421005">
                        <a:lnSpc>
                          <a:spcPct val="115000"/>
                        </a:lnSpc>
                        <a:spcBef>
                          <a:spcPts val="200"/>
                        </a:spcBef>
                        <a:spcAft>
                          <a:spcPts val="0"/>
                        </a:spcAft>
                      </a:pPr>
                      <a:r>
                        <a:rPr lang="en-US" sz="1100">
                          <a:effectLst/>
                        </a:rPr>
                        <a:t>0:</a:t>
                      </a:r>
                      <a:r>
                        <a:rPr lang="en-US" sz="1100" spc="-30">
                          <a:effectLst/>
                        </a:rPr>
                        <a:t> </a:t>
                      </a:r>
                      <a:r>
                        <a:rPr lang="en-US" sz="1100">
                          <a:effectLst/>
                        </a:rPr>
                        <a:t>Guest</a:t>
                      </a:r>
                      <a:r>
                        <a:rPr lang="en-US" sz="1100" spc="-30">
                          <a:effectLst/>
                        </a:rPr>
                        <a:t> </a:t>
                      </a:r>
                      <a:r>
                        <a:rPr lang="en-US" sz="1100">
                          <a:effectLst/>
                        </a:rPr>
                        <a:t>can</a:t>
                      </a:r>
                      <a:r>
                        <a:rPr lang="en-US" sz="1100" spc="-30">
                          <a:effectLst/>
                        </a:rPr>
                        <a:t> </a:t>
                      </a:r>
                      <a:r>
                        <a:rPr lang="en-US" sz="1100">
                          <a:effectLst/>
                        </a:rPr>
                        <a:t>be</a:t>
                      </a:r>
                      <a:r>
                        <a:rPr lang="en-US" sz="1100" spc="-30">
                          <a:effectLst/>
                        </a:rPr>
                        <a:t> </a:t>
                      </a:r>
                      <a:r>
                        <a:rPr lang="en-US" sz="1100">
                          <a:effectLst/>
                        </a:rPr>
                        <a:t>activated</a:t>
                      </a:r>
                      <a:r>
                        <a:rPr lang="en-US" sz="1100" spc="-25">
                          <a:effectLst/>
                        </a:rPr>
                        <a:t> </a:t>
                      </a:r>
                      <a:r>
                        <a:rPr lang="en-US" sz="1100">
                          <a:effectLst/>
                        </a:rPr>
                        <a:t>on</a:t>
                      </a:r>
                      <a:r>
                        <a:rPr lang="en-US" sz="1100" spc="-30">
                          <a:effectLst/>
                        </a:rPr>
                        <a:t> </a:t>
                      </a:r>
                      <a:r>
                        <a:rPr lang="en-US" sz="1100">
                          <a:effectLst/>
                        </a:rPr>
                        <a:t>multiple</a:t>
                      </a:r>
                      <a:r>
                        <a:rPr lang="en-US" sz="1100" spc="-30">
                          <a:effectLst/>
                        </a:rPr>
                        <a:t> </a:t>
                      </a:r>
                      <a:r>
                        <a:rPr lang="en-US" sz="1100">
                          <a:effectLst/>
                        </a:rPr>
                        <a:t>sockets. 1: Guest can be activated only on one socket.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482025234"/>
                  </a:ext>
                </a:extLst>
              </a:tr>
              <a:tr h="448310">
                <a:tc>
                  <a:txBody>
                    <a:bodyPr/>
                    <a:lstStyle/>
                    <a:p>
                      <a:pPr marL="67945" marR="0">
                        <a:spcBef>
                          <a:spcPts val="200"/>
                        </a:spcBef>
                        <a:spcAft>
                          <a:spcPts val="0"/>
                        </a:spcAft>
                      </a:pPr>
                      <a:r>
                        <a:rPr lang="en-US" sz="1100" spc="-25">
                          <a:effectLst/>
                        </a:rPr>
                        <a:t>19</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0"/>
                        </a:spcBef>
                        <a:spcAft>
                          <a:spcPts val="0"/>
                        </a:spcAft>
                      </a:pPr>
                      <a:r>
                        <a:rPr lang="en-US" sz="1100" spc="-10">
                          <a:effectLst/>
                        </a:rPr>
                        <a:t>DEBUG</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1485265">
                        <a:lnSpc>
                          <a:spcPct val="115000"/>
                        </a:lnSpc>
                        <a:spcBef>
                          <a:spcPts val="200"/>
                        </a:spcBef>
                        <a:spcAft>
                          <a:spcPts val="0"/>
                        </a:spcAft>
                      </a:pPr>
                      <a:r>
                        <a:rPr lang="en-US" sz="1100">
                          <a:effectLst/>
                        </a:rPr>
                        <a:t>0:</a:t>
                      </a:r>
                      <a:r>
                        <a:rPr lang="en-US" sz="1100" spc="-65">
                          <a:effectLst/>
                        </a:rPr>
                        <a:t> </a:t>
                      </a:r>
                      <a:r>
                        <a:rPr lang="en-US" sz="1100">
                          <a:effectLst/>
                        </a:rPr>
                        <a:t>Debugging</a:t>
                      </a:r>
                      <a:r>
                        <a:rPr lang="en-US" sz="1100" spc="-60">
                          <a:effectLst/>
                        </a:rPr>
                        <a:t> </a:t>
                      </a:r>
                      <a:r>
                        <a:rPr lang="en-US" sz="1100">
                          <a:effectLst/>
                        </a:rPr>
                        <a:t>is</a:t>
                      </a:r>
                      <a:r>
                        <a:rPr lang="en-US" sz="1100" spc="-65">
                          <a:effectLst/>
                        </a:rPr>
                        <a:t> </a:t>
                      </a:r>
                      <a:r>
                        <a:rPr lang="en-US" sz="1100">
                          <a:effectLst/>
                        </a:rPr>
                        <a:t>disallowed. 1: Debugging is allowed.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432218570"/>
                  </a:ext>
                </a:extLst>
              </a:tr>
              <a:tr h="448945">
                <a:tc>
                  <a:txBody>
                    <a:bodyPr/>
                    <a:lstStyle/>
                    <a:p>
                      <a:pPr marL="67945" marR="0">
                        <a:spcBef>
                          <a:spcPts val="200"/>
                        </a:spcBef>
                        <a:spcAft>
                          <a:spcPts val="0"/>
                        </a:spcAft>
                      </a:pPr>
                      <a:r>
                        <a:rPr lang="en-US" sz="1100" spc="-25">
                          <a:effectLst/>
                        </a:rPr>
                        <a:t>18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0"/>
                        </a:spcBef>
                        <a:spcAft>
                          <a:spcPts val="0"/>
                        </a:spcAft>
                      </a:pPr>
                      <a:r>
                        <a:rPr lang="en-US" sz="1100" spc="-10">
                          <a:effectLst/>
                        </a:rPr>
                        <a:t>MIGRATE_MA</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8580" marR="125095" indent="-635">
                        <a:lnSpc>
                          <a:spcPct val="115000"/>
                        </a:lnSpc>
                        <a:spcBef>
                          <a:spcPts val="200"/>
                        </a:spcBef>
                        <a:spcAft>
                          <a:spcPts val="0"/>
                        </a:spcAft>
                      </a:pPr>
                      <a:r>
                        <a:rPr lang="en-US" sz="1100">
                          <a:effectLst/>
                        </a:rPr>
                        <a:t>0:</a:t>
                      </a:r>
                      <a:r>
                        <a:rPr lang="en-US" sz="1100" spc="-30">
                          <a:effectLst/>
                        </a:rPr>
                        <a:t> </a:t>
                      </a:r>
                      <a:r>
                        <a:rPr lang="en-US" sz="1100">
                          <a:effectLst/>
                        </a:rPr>
                        <a:t>Association</a:t>
                      </a:r>
                      <a:r>
                        <a:rPr lang="en-US" sz="1100" spc="-30">
                          <a:effectLst/>
                        </a:rPr>
                        <a:t> </a:t>
                      </a:r>
                      <a:r>
                        <a:rPr lang="en-US" sz="1100">
                          <a:effectLst/>
                        </a:rPr>
                        <a:t>with</a:t>
                      </a:r>
                      <a:r>
                        <a:rPr lang="en-US" sz="1100" spc="-30">
                          <a:effectLst/>
                        </a:rPr>
                        <a:t> </a:t>
                      </a:r>
                      <a:r>
                        <a:rPr lang="en-US" sz="1100">
                          <a:effectLst/>
                        </a:rPr>
                        <a:t>a</a:t>
                      </a:r>
                      <a:r>
                        <a:rPr lang="en-US" sz="1100" spc="-25">
                          <a:effectLst/>
                        </a:rPr>
                        <a:t> </a:t>
                      </a:r>
                      <a:r>
                        <a:rPr lang="en-US" sz="1100">
                          <a:effectLst/>
                        </a:rPr>
                        <a:t>migration</a:t>
                      </a:r>
                      <a:r>
                        <a:rPr lang="en-US" sz="1100" spc="-30">
                          <a:effectLst/>
                        </a:rPr>
                        <a:t> </a:t>
                      </a:r>
                      <a:r>
                        <a:rPr lang="en-US" sz="1100">
                          <a:effectLst/>
                        </a:rPr>
                        <a:t>agent</a:t>
                      </a:r>
                      <a:r>
                        <a:rPr lang="en-US" sz="1100" spc="-30">
                          <a:effectLst/>
                        </a:rPr>
                        <a:t> </a:t>
                      </a:r>
                      <a:r>
                        <a:rPr lang="en-US" sz="1100">
                          <a:effectLst/>
                        </a:rPr>
                        <a:t>is</a:t>
                      </a:r>
                      <a:r>
                        <a:rPr lang="en-US" sz="1100" spc="-25">
                          <a:effectLst/>
                        </a:rPr>
                        <a:t> </a:t>
                      </a:r>
                      <a:r>
                        <a:rPr lang="en-US" sz="1100">
                          <a:effectLst/>
                        </a:rPr>
                        <a:t>disallowed. 1: Association with a migration agent is allowed.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2221127937"/>
                  </a:ext>
                </a:extLst>
              </a:tr>
              <a:tr h="220345">
                <a:tc>
                  <a:txBody>
                    <a:bodyPr/>
                    <a:lstStyle/>
                    <a:p>
                      <a:pPr marL="67945" marR="0">
                        <a:spcBef>
                          <a:spcPts val="200"/>
                        </a:spcBef>
                        <a:spcAft>
                          <a:spcPts val="0"/>
                        </a:spcAft>
                      </a:pPr>
                      <a:r>
                        <a:rPr lang="en-US" sz="1100" spc="-25">
                          <a:effectLst/>
                        </a:rPr>
                        <a:t>17</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0"/>
                        </a:spcBef>
                        <a:spcAft>
                          <a:spcPts val="0"/>
                        </a:spcAft>
                      </a:pPr>
                      <a:r>
                        <a:rPr lang="en-US" sz="1100">
                          <a:effectLst/>
                        </a:rPr>
                        <a: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0"/>
                        </a:spcBef>
                        <a:spcAft>
                          <a:spcPts val="0"/>
                        </a:spcAft>
                      </a:pPr>
                      <a:r>
                        <a:rPr lang="en-US" sz="1100">
                          <a:effectLst/>
                        </a:rPr>
                        <a:t>Reserved.</a:t>
                      </a:r>
                      <a:r>
                        <a:rPr lang="en-US" sz="1100" spc="-40">
                          <a:effectLst/>
                        </a:rPr>
                        <a:t> </a:t>
                      </a:r>
                      <a:r>
                        <a:rPr lang="en-US" sz="1100">
                          <a:effectLst/>
                        </a:rPr>
                        <a:t>Must</a:t>
                      </a:r>
                      <a:r>
                        <a:rPr lang="en-US" sz="1100" spc="-40">
                          <a:effectLst/>
                        </a:rPr>
                        <a:t> </a:t>
                      </a:r>
                      <a:r>
                        <a:rPr lang="en-US" sz="1100">
                          <a:effectLst/>
                        </a:rPr>
                        <a:t>be</a:t>
                      </a:r>
                      <a:r>
                        <a:rPr lang="en-US" sz="1100" spc="-35">
                          <a:effectLst/>
                        </a:rPr>
                        <a:t> </a:t>
                      </a:r>
                      <a:r>
                        <a:rPr lang="en-US" sz="1100" spc="-20">
                          <a:effectLst/>
                        </a:rPr>
                        <a:t>one.</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123775433"/>
                  </a:ext>
                </a:extLst>
              </a:tr>
              <a:tr h="448945">
                <a:tc>
                  <a:txBody>
                    <a:bodyPr/>
                    <a:lstStyle/>
                    <a:p>
                      <a:pPr marL="67945" marR="0">
                        <a:spcBef>
                          <a:spcPts val="205"/>
                        </a:spcBef>
                        <a:spcAft>
                          <a:spcPts val="0"/>
                        </a:spcAft>
                      </a:pPr>
                      <a:r>
                        <a:rPr lang="en-US" sz="1100" spc="-25">
                          <a:effectLst/>
                        </a:rPr>
                        <a:t>16</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5"/>
                        </a:spcBef>
                        <a:spcAft>
                          <a:spcPts val="0"/>
                        </a:spcAft>
                      </a:pPr>
                      <a:r>
                        <a:rPr lang="en-US" sz="1100" spc="-25">
                          <a:effectLst/>
                        </a:rPr>
                        <a:t>SMT</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1838325">
                        <a:lnSpc>
                          <a:spcPct val="115000"/>
                        </a:lnSpc>
                        <a:spcBef>
                          <a:spcPts val="205"/>
                        </a:spcBef>
                        <a:spcAft>
                          <a:spcPts val="0"/>
                        </a:spcAft>
                      </a:pPr>
                      <a:r>
                        <a:rPr lang="en-US" sz="1100">
                          <a:effectLst/>
                        </a:rPr>
                        <a:t>0:</a:t>
                      </a:r>
                      <a:r>
                        <a:rPr lang="en-US" sz="1100" spc="-65">
                          <a:effectLst/>
                        </a:rPr>
                        <a:t> </a:t>
                      </a:r>
                      <a:r>
                        <a:rPr lang="en-US" sz="1100">
                          <a:effectLst/>
                        </a:rPr>
                        <a:t>SMT</a:t>
                      </a:r>
                      <a:r>
                        <a:rPr lang="en-US" sz="1100" spc="-60">
                          <a:effectLst/>
                        </a:rPr>
                        <a:t> </a:t>
                      </a:r>
                      <a:r>
                        <a:rPr lang="en-US" sz="1100">
                          <a:effectLst/>
                        </a:rPr>
                        <a:t>is</a:t>
                      </a:r>
                      <a:r>
                        <a:rPr lang="en-US" sz="1100" spc="-65">
                          <a:effectLst/>
                        </a:rPr>
                        <a:t> </a:t>
                      </a:r>
                      <a:r>
                        <a:rPr lang="en-US" sz="1100">
                          <a:effectLst/>
                        </a:rPr>
                        <a:t>disallowed. 1: SMT is allowed.</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1312676322"/>
                  </a:ext>
                </a:extLst>
              </a:tr>
              <a:tr h="391160">
                <a:tc>
                  <a:txBody>
                    <a:bodyPr/>
                    <a:lstStyle/>
                    <a:p>
                      <a:pPr marL="67945" marR="0">
                        <a:spcBef>
                          <a:spcPts val="200"/>
                        </a:spcBef>
                        <a:spcAft>
                          <a:spcPts val="0"/>
                        </a:spcAft>
                      </a:pPr>
                      <a:r>
                        <a:rPr lang="en-US" sz="1100" spc="-20">
                          <a:effectLst/>
                        </a:rPr>
                        <a:t>15:8</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0"/>
                        </a:spcBef>
                        <a:spcAft>
                          <a:spcPts val="0"/>
                        </a:spcAft>
                      </a:pPr>
                      <a:r>
                        <a:rPr lang="en-US" sz="1100" spc="-10">
                          <a:effectLst/>
                        </a:rPr>
                        <a:t>ABI_MAJOR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125095">
                        <a:spcBef>
                          <a:spcPts val="200"/>
                        </a:spcBef>
                        <a:spcAft>
                          <a:spcPts val="0"/>
                        </a:spcAft>
                      </a:pPr>
                      <a:r>
                        <a:rPr lang="en-US" sz="1100">
                          <a:effectLst/>
                        </a:rPr>
                        <a:t>The</a:t>
                      </a:r>
                      <a:r>
                        <a:rPr lang="en-US" sz="1100" spc="-25">
                          <a:effectLst/>
                        </a:rPr>
                        <a:t> </a:t>
                      </a:r>
                      <a:r>
                        <a:rPr lang="en-US" sz="1100">
                          <a:effectLst/>
                        </a:rPr>
                        <a:t>minimum</a:t>
                      </a:r>
                      <a:r>
                        <a:rPr lang="en-US" sz="1100" spc="-30">
                          <a:effectLst/>
                        </a:rPr>
                        <a:t> </a:t>
                      </a:r>
                      <a:r>
                        <a:rPr lang="en-US" sz="1100">
                          <a:effectLst/>
                        </a:rPr>
                        <a:t>ABI</a:t>
                      </a:r>
                      <a:r>
                        <a:rPr lang="en-US" sz="1100" spc="-25">
                          <a:effectLst/>
                        </a:rPr>
                        <a:t> </a:t>
                      </a:r>
                      <a:r>
                        <a:rPr lang="en-US" sz="1100">
                          <a:effectLst/>
                        </a:rPr>
                        <a:t>major</a:t>
                      </a:r>
                      <a:r>
                        <a:rPr lang="en-US" sz="1100" spc="-30">
                          <a:effectLst/>
                        </a:rPr>
                        <a:t> </a:t>
                      </a:r>
                      <a:r>
                        <a:rPr lang="en-US" sz="1100">
                          <a:effectLst/>
                        </a:rPr>
                        <a:t>version</a:t>
                      </a:r>
                      <a:r>
                        <a:rPr lang="en-US" sz="1100" spc="-30">
                          <a:effectLst/>
                        </a:rPr>
                        <a:t> </a:t>
                      </a:r>
                      <a:r>
                        <a:rPr lang="en-US" sz="1100">
                          <a:effectLst/>
                        </a:rPr>
                        <a:t>required</a:t>
                      </a:r>
                      <a:r>
                        <a:rPr lang="en-US" sz="1100" spc="-30">
                          <a:effectLst/>
                        </a:rPr>
                        <a:t> </a:t>
                      </a:r>
                      <a:r>
                        <a:rPr lang="en-US" sz="1100">
                          <a:effectLst/>
                        </a:rPr>
                        <a:t>for</a:t>
                      </a:r>
                      <a:r>
                        <a:rPr lang="en-US" sz="1100" spc="-30">
                          <a:effectLst/>
                        </a:rPr>
                        <a:t> </a:t>
                      </a:r>
                      <a:r>
                        <a:rPr lang="en-US" sz="1100">
                          <a:effectLst/>
                        </a:rPr>
                        <a:t>this guest to run.</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177341934"/>
                  </a:ext>
                </a:extLst>
              </a:tr>
              <a:tr h="391795">
                <a:tc>
                  <a:txBody>
                    <a:bodyPr/>
                    <a:lstStyle/>
                    <a:p>
                      <a:pPr marL="67945" marR="0">
                        <a:spcBef>
                          <a:spcPts val="205"/>
                        </a:spcBef>
                        <a:spcAft>
                          <a:spcPts val="0"/>
                        </a:spcAft>
                      </a:pPr>
                      <a:r>
                        <a:rPr lang="en-US" sz="1100" spc="-25">
                          <a:effectLst/>
                        </a:rPr>
                        <a:t>7:0</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0">
                        <a:spcBef>
                          <a:spcPts val="205"/>
                        </a:spcBef>
                        <a:spcAft>
                          <a:spcPts val="0"/>
                        </a:spcAft>
                      </a:pPr>
                      <a:r>
                        <a:rPr lang="en-US" sz="1100" spc="-10">
                          <a:effectLst/>
                        </a:rPr>
                        <a:t>ABI_MINOR</a:t>
                      </a:r>
                      <a:endParaRPr lang="fr-FR" sz="110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tc>
                  <a:txBody>
                    <a:bodyPr/>
                    <a:lstStyle/>
                    <a:p>
                      <a:pPr marL="67945" marR="125095">
                        <a:spcBef>
                          <a:spcPts val="205"/>
                        </a:spcBef>
                        <a:spcAft>
                          <a:spcPts val="0"/>
                        </a:spcAft>
                      </a:pPr>
                      <a:r>
                        <a:rPr lang="en-US" sz="1100" dirty="0">
                          <a:effectLst/>
                        </a:rPr>
                        <a:t>The</a:t>
                      </a:r>
                      <a:r>
                        <a:rPr lang="en-US" sz="1100" spc="-25" dirty="0">
                          <a:effectLst/>
                        </a:rPr>
                        <a:t> </a:t>
                      </a:r>
                      <a:r>
                        <a:rPr lang="en-US" sz="1100" dirty="0">
                          <a:effectLst/>
                        </a:rPr>
                        <a:t>minimum</a:t>
                      </a:r>
                      <a:r>
                        <a:rPr lang="en-US" sz="1100" spc="-30" dirty="0">
                          <a:effectLst/>
                        </a:rPr>
                        <a:t> </a:t>
                      </a:r>
                      <a:r>
                        <a:rPr lang="en-US" sz="1100" dirty="0">
                          <a:effectLst/>
                        </a:rPr>
                        <a:t>ABI</a:t>
                      </a:r>
                      <a:r>
                        <a:rPr lang="en-US" sz="1100" spc="-25" dirty="0">
                          <a:effectLst/>
                        </a:rPr>
                        <a:t> </a:t>
                      </a:r>
                      <a:r>
                        <a:rPr lang="en-US" sz="1100" dirty="0">
                          <a:effectLst/>
                        </a:rPr>
                        <a:t>minor</a:t>
                      </a:r>
                      <a:r>
                        <a:rPr lang="en-US" sz="1100" spc="-25" dirty="0">
                          <a:effectLst/>
                        </a:rPr>
                        <a:t> </a:t>
                      </a:r>
                      <a:r>
                        <a:rPr lang="en-US" sz="1100" dirty="0">
                          <a:effectLst/>
                        </a:rPr>
                        <a:t>version</a:t>
                      </a:r>
                      <a:r>
                        <a:rPr lang="en-US" sz="1100" spc="-30" dirty="0">
                          <a:effectLst/>
                        </a:rPr>
                        <a:t> </a:t>
                      </a:r>
                      <a:r>
                        <a:rPr lang="en-US" sz="1100" dirty="0">
                          <a:effectLst/>
                        </a:rPr>
                        <a:t>required</a:t>
                      </a:r>
                      <a:r>
                        <a:rPr lang="en-US" sz="1100" spc="-30" dirty="0">
                          <a:effectLst/>
                        </a:rPr>
                        <a:t> </a:t>
                      </a:r>
                      <a:r>
                        <a:rPr lang="en-US" sz="1100" dirty="0">
                          <a:effectLst/>
                        </a:rPr>
                        <a:t>for</a:t>
                      </a:r>
                      <a:r>
                        <a:rPr lang="en-US" sz="1100" spc="-30" dirty="0">
                          <a:effectLst/>
                        </a:rPr>
                        <a:t> </a:t>
                      </a:r>
                      <a:r>
                        <a:rPr lang="en-US" sz="1100" dirty="0">
                          <a:effectLst/>
                        </a:rPr>
                        <a:t>this guest to run.</a:t>
                      </a:r>
                      <a:endParaRPr lang="fr-FR" sz="1100" dirty="0">
                        <a:effectLst/>
                        <a:latin typeface="Calibri" panose="020F0502020204030204" pitchFamily="34" charset="0"/>
                        <a:ea typeface="Calibri" panose="020F0502020204030204" pitchFamily="34" charset="0"/>
                        <a:cs typeface="Arial" panose="020B0604020202020204" pitchFamily="34" charset="0"/>
                      </a:endParaRPr>
                    </a:p>
                  </a:txBody>
                  <a:tcPr marL="0" marR="0" marT="0" marB="0"/>
                </a:tc>
                <a:extLst>
                  <a:ext uri="{0D108BD9-81ED-4DB2-BD59-A6C34878D82A}">
                    <a16:rowId xmlns:a16="http://schemas.microsoft.com/office/drawing/2014/main" val="3271327927"/>
                  </a:ext>
                </a:extLst>
              </a:tr>
            </a:tbl>
          </a:graphicData>
        </a:graphic>
      </p:graphicFrame>
      <p:sp>
        <p:nvSpPr>
          <p:cNvPr id="6" name="TextBox 5">
            <a:extLst>
              <a:ext uri="{FF2B5EF4-FFF2-40B4-BE49-F238E27FC236}">
                <a16:creationId xmlns:a16="http://schemas.microsoft.com/office/drawing/2014/main" id="{96B2F8BF-B43A-29C7-0014-96E0079CD756}"/>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Guest Policy Definitions</a:t>
            </a:r>
          </a:p>
        </p:txBody>
      </p:sp>
      <p:pic>
        <p:nvPicPr>
          <p:cNvPr id="7" name="bg object 16">
            <a:extLst>
              <a:ext uri="{FF2B5EF4-FFF2-40B4-BE49-F238E27FC236}">
                <a16:creationId xmlns:a16="http://schemas.microsoft.com/office/drawing/2014/main" id="{49A4C5A5-66D0-8645-D398-0BEABD0688E8}"/>
              </a:ext>
            </a:extLst>
          </p:cNvPr>
          <p:cNvPicPr/>
          <p:nvPr/>
        </p:nvPicPr>
        <p:blipFill>
          <a:blip r:embed="rId2"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0273856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8503168" y="2372855"/>
            <a:ext cx="1943735" cy="2329815"/>
            <a:chOff x="8503168" y="2372855"/>
            <a:chExt cx="1943735" cy="2329815"/>
          </a:xfrm>
        </p:grpSpPr>
        <p:sp>
          <p:nvSpPr>
            <p:cNvPr id="5" name="object 5"/>
            <p:cNvSpPr/>
            <p:nvPr/>
          </p:nvSpPr>
          <p:spPr>
            <a:xfrm>
              <a:off x="8509836" y="2379523"/>
              <a:ext cx="1930400" cy="2316480"/>
            </a:xfrm>
            <a:custGeom>
              <a:avLst/>
              <a:gdLst/>
              <a:ahLst/>
              <a:cxnLst/>
              <a:rect l="l" t="t" r="r" b="b"/>
              <a:pathLst>
                <a:path w="1930400" h="2316479">
                  <a:moveTo>
                    <a:pt x="1929923" y="0"/>
                  </a:moveTo>
                  <a:lnTo>
                    <a:pt x="0" y="0"/>
                  </a:lnTo>
                  <a:lnTo>
                    <a:pt x="0" y="2316119"/>
                  </a:lnTo>
                  <a:lnTo>
                    <a:pt x="1929923" y="2316119"/>
                  </a:lnTo>
                  <a:lnTo>
                    <a:pt x="1929923" y="0"/>
                  </a:lnTo>
                  <a:close/>
                </a:path>
              </a:pathLst>
            </a:custGeom>
            <a:solidFill>
              <a:srgbClr val="DBEDF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p:cNvSpPr/>
            <p:nvPr/>
          </p:nvSpPr>
          <p:spPr>
            <a:xfrm>
              <a:off x="8509836" y="2379523"/>
              <a:ext cx="1930400" cy="2316480"/>
            </a:xfrm>
            <a:custGeom>
              <a:avLst/>
              <a:gdLst/>
              <a:ahLst/>
              <a:cxnLst/>
              <a:rect l="l" t="t" r="r" b="b"/>
              <a:pathLst>
                <a:path w="1930400" h="2316479">
                  <a:moveTo>
                    <a:pt x="0" y="2316119"/>
                  </a:moveTo>
                  <a:lnTo>
                    <a:pt x="1929923" y="2316119"/>
                  </a:lnTo>
                  <a:lnTo>
                    <a:pt x="1929923" y="0"/>
                  </a:lnTo>
                  <a:lnTo>
                    <a:pt x="0" y="0"/>
                  </a:lnTo>
                  <a:lnTo>
                    <a:pt x="0" y="2316119"/>
                  </a:lnTo>
                  <a:close/>
                </a:path>
              </a:pathLst>
            </a:custGeom>
            <a:ln w="1276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7"/>
          <p:cNvSpPr txBox="1"/>
          <p:nvPr/>
        </p:nvSpPr>
        <p:spPr>
          <a:xfrm>
            <a:off x="8509836" y="2379522"/>
            <a:ext cx="1930400" cy="354330"/>
          </a:xfrm>
          <a:prstGeom prst="rect">
            <a:avLst/>
          </a:prstGeom>
          <a:solidFill>
            <a:srgbClr val="DBEDF3"/>
          </a:solidFill>
          <a:ln w="12766">
            <a:solidFill>
              <a:srgbClr val="000000"/>
            </a:solidFill>
          </a:ln>
        </p:spPr>
        <p:txBody>
          <a:bodyPr vert="horz" wrap="square" lIns="0" tIns="52705" rIns="0" bIns="0" rtlCol="0">
            <a:spAutoFit/>
          </a:bodyPr>
          <a:lstStyle/>
          <a:p>
            <a:pPr marL="71755" marR="0" lvl="0" indent="0" defTabSz="914400" eaLnBrk="1" fontAlgn="auto" latinLnBrk="0" hangingPunct="1">
              <a:lnSpc>
                <a:spcPct val="100000"/>
              </a:lnSpc>
              <a:spcBef>
                <a:spcPts val="415"/>
              </a:spcBef>
              <a:spcAft>
                <a:spcPts val="0"/>
              </a:spcAft>
              <a:buClrTx/>
              <a:buSzTx/>
              <a:buFontTx/>
              <a:buNone/>
              <a:tabLst/>
              <a:defRPr/>
            </a:pPr>
            <a:r>
              <a:rPr kumimoji="0" sz="1300" b="1" i="0" u="none" strike="noStrike" kern="0" cap="none" spc="0" normalizeH="0" baseline="0" noProof="0" dirty="0">
                <a:ln>
                  <a:noFill/>
                </a:ln>
                <a:solidFill>
                  <a:sysClr val="windowText" lastClr="000000"/>
                </a:solidFill>
                <a:effectLst/>
                <a:uLnTx/>
                <a:uFillTx/>
                <a:latin typeface="Calibri"/>
                <a:cs typeface="Calibri"/>
              </a:rPr>
              <a:t>ID</a:t>
            </a:r>
            <a:r>
              <a:rPr kumimoji="0" sz="1300" b="1" i="0" u="none" strike="noStrike" kern="0" cap="none" spc="30" normalizeH="0" baseline="0" noProof="0" dirty="0">
                <a:ln>
                  <a:noFill/>
                </a:ln>
                <a:solidFill>
                  <a:sysClr val="windowText" lastClr="000000"/>
                </a:solidFill>
                <a:effectLst/>
                <a:uLnTx/>
                <a:uFillTx/>
                <a:latin typeface="Calibri"/>
                <a:cs typeface="Calibri"/>
              </a:rPr>
              <a:t> </a:t>
            </a:r>
            <a:r>
              <a:rPr kumimoji="0" sz="1300" b="1" i="0" u="none" strike="noStrike" kern="0" cap="none" spc="-10" normalizeH="0" baseline="0" noProof="0" dirty="0">
                <a:ln>
                  <a:noFill/>
                </a:ln>
                <a:solidFill>
                  <a:sysClr val="windowText" lastClr="000000"/>
                </a:solidFill>
                <a:effectLst/>
                <a:uLnTx/>
                <a:uFillTx/>
                <a:latin typeface="Calibri"/>
                <a:cs typeface="Calibri"/>
              </a:rPr>
              <a:t>Block</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8" name="object 8"/>
          <p:cNvSpPr txBox="1"/>
          <p:nvPr/>
        </p:nvSpPr>
        <p:spPr>
          <a:xfrm>
            <a:off x="2093023" y="1414569"/>
            <a:ext cx="1978660" cy="482600"/>
          </a:xfrm>
          <a:prstGeom prst="rect">
            <a:avLst/>
          </a:prstGeom>
          <a:solidFill>
            <a:srgbClr val="F1F1F1"/>
          </a:solidFill>
          <a:ln w="12766">
            <a:solidFill>
              <a:srgbClr val="000000"/>
            </a:solidFill>
          </a:ln>
        </p:spPr>
        <p:txBody>
          <a:bodyPr vert="horz" wrap="square" lIns="0" tIns="121920" rIns="0" bIns="0" rtlCol="0">
            <a:spAutoFit/>
          </a:bodyPr>
          <a:lstStyle/>
          <a:p>
            <a:pPr marL="250825" marR="0" lvl="0" indent="0" defTabSz="914400" eaLnBrk="1" fontAlgn="auto" latinLnBrk="0" hangingPunct="1">
              <a:lnSpc>
                <a:spcPct val="100000"/>
              </a:lnSpc>
              <a:spcBef>
                <a:spcPts val="960"/>
              </a:spcBef>
              <a:spcAft>
                <a:spcPts val="0"/>
              </a:spcAft>
              <a:buClrTx/>
              <a:buSzTx/>
              <a:buFontTx/>
              <a:buNone/>
              <a:tabLst/>
              <a:defRPr/>
            </a:pPr>
            <a:r>
              <a:rPr kumimoji="0" sz="1300" b="0" i="0" u="none" strike="noStrike" kern="0" cap="none" spc="-10" normalizeH="0" baseline="0" noProof="0" dirty="0">
                <a:ln>
                  <a:noFill/>
                </a:ln>
                <a:solidFill>
                  <a:sysClr val="windowText" lastClr="000000"/>
                </a:solidFill>
                <a:effectLst/>
                <a:uLnTx/>
                <a:uFillTx/>
                <a:latin typeface="Calibri"/>
                <a:cs typeface="Calibri"/>
              </a:rPr>
              <a:t>SNP_LAUNCH_START</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grpSp>
        <p:nvGrpSpPr>
          <p:cNvPr id="9" name="object 9"/>
          <p:cNvGrpSpPr/>
          <p:nvPr/>
        </p:nvGrpSpPr>
        <p:grpSpPr>
          <a:xfrm>
            <a:off x="2086356" y="2614136"/>
            <a:ext cx="1991995" cy="495934"/>
            <a:chOff x="2086356" y="2614136"/>
            <a:chExt cx="1991995" cy="495934"/>
          </a:xfrm>
        </p:grpSpPr>
        <p:sp>
          <p:nvSpPr>
            <p:cNvPr id="10" name="object 10"/>
            <p:cNvSpPr/>
            <p:nvPr/>
          </p:nvSpPr>
          <p:spPr>
            <a:xfrm>
              <a:off x="2093023" y="2620803"/>
              <a:ext cx="1978660" cy="482600"/>
            </a:xfrm>
            <a:custGeom>
              <a:avLst/>
              <a:gdLst/>
              <a:ahLst/>
              <a:cxnLst/>
              <a:rect l="l" t="t" r="r" b="b"/>
              <a:pathLst>
                <a:path w="1978660" h="482600">
                  <a:moveTo>
                    <a:pt x="1978090" y="0"/>
                  </a:moveTo>
                  <a:lnTo>
                    <a:pt x="0" y="0"/>
                  </a:lnTo>
                  <a:lnTo>
                    <a:pt x="0" y="482527"/>
                  </a:lnTo>
                  <a:lnTo>
                    <a:pt x="1978090" y="482527"/>
                  </a:lnTo>
                  <a:lnTo>
                    <a:pt x="1978090" y="0"/>
                  </a:lnTo>
                  <a:close/>
                </a:path>
              </a:pathLst>
            </a:custGeom>
            <a:solidFill>
              <a:srgbClr val="F1F1F1"/>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1" name="object 11"/>
            <p:cNvSpPr/>
            <p:nvPr/>
          </p:nvSpPr>
          <p:spPr>
            <a:xfrm>
              <a:off x="2093023" y="2620803"/>
              <a:ext cx="1978660" cy="482600"/>
            </a:xfrm>
            <a:custGeom>
              <a:avLst/>
              <a:gdLst/>
              <a:ahLst/>
              <a:cxnLst/>
              <a:rect l="l" t="t" r="r" b="b"/>
              <a:pathLst>
                <a:path w="1978660" h="482600">
                  <a:moveTo>
                    <a:pt x="0" y="482527"/>
                  </a:moveTo>
                  <a:lnTo>
                    <a:pt x="1978090" y="482527"/>
                  </a:lnTo>
                  <a:lnTo>
                    <a:pt x="1978090" y="0"/>
                  </a:lnTo>
                  <a:lnTo>
                    <a:pt x="0" y="0"/>
                  </a:lnTo>
                  <a:lnTo>
                    <a:pt x="0" y="482527"/>
                  </a:lnTo>
                  <a:close/>
                </a:path>
              </a:pathLst>
            </a:custGeom>
            <a:ln w="12766">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2" name="object 12"/>
          <p:cNvSpPr txBox="1"/>
          <p:nvPr/>
        </p:nvSpPr>
        <p:spPr>
          <a:xfrm>
            <a:off x="2099407" y="2731876"/>
            <a:ext cx="1965325" cy="225425"/>
          </a:xfrm>
          <a:prstGeom prst="rect">
            <a:avLst/>
          </a:prstGeom>
        </p:spPr>
        <p:txBody>
          <a:bodyPr vert="horz" wrap="square" lIns="0" tIns="13970" rIns="0" bIns="0" rtlCol="0">
            <a:spAutoFit/>
          </a:bodyPr>
          <a:lstStyle/>
          <a:p>
            <a:pPr marL="178435" marR="0" lvl="0" indent="0" defTabSz="914400" eaLnBrk="1" fontAlgn="auto" latinLnBrk="0" hangingPunct="1">
              <a:lnSpc>
                <a:spcPct val="100000"/>
              </a:lnSpc>
              <a:spcBef>
                <a:spcPts val="110"/>
              </a:spcBef>
              <a:spcAft>
                <a:spcPts val="0"/>
              </a:spcAft>
              <a:buClrTx/>
              <a:buSzTx/>
              <a:buFontTx/>
              <a:buNone/>
              <a:tabLst/>
              <a:defRPr/>
            </a:pPr>
            <a:r>
              <a:rPr kumimoji="0" sz="1300" b="0" i="0" u="none" strike="noStrike" kern="0" cap="none" spc="-10" normalizeH="0" baseline="0" noProof="0" dirty="0">
                <a:ln>
                  <a:noFill/>
                </a:ln>
                <a:solidFill>
                  <a:sysClr val="windowText" lastClr="000000"/>
                </a:solidFill>
                <a:effectLst/>
                <a:uLnTx/>
                <a:uFillTx/>
                <a:latin typeface="Calibri"/>
                <a:cs typeface="Calibri"/>
              </a:rPr>
              <a:t>SNP_LAUNCH_UPDATE</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13" name="object 13"/>
          <p:cNvSpPr txBox="1"/>
          <p:nvPr/>
        </p:nvSpPr>
        <p:spPr>
          <a:xfrm>
            <a:off x="2093023" y="3827208"/>
            <a:ext cx="1978660" cy="482600"/>
          </a:xfrm>
          <a:prstGeom prst="rect">
            <a:avLst/>
          </a:prstGeom>
          <a:solidFill>
            <a:srgbClr val="F1F1F1"/>
          </a:solidFill>
          <a:ln w="12766">
            <a:solidFill>
              <a:srgbClr val="000000"/>
            </a:solidFill>
          </a:ln>
        </p:spPr>
        <p:txBody>
          <a:bodyPr vert="horz" wrap="square" lIns="0" tIns="127635" rIns="0" bIns="0" rtlCol="0">
            <a:spAutoFit/>
          </a:bodyPr>
          <a:lstStyle/>
          <a:p>
            <a:pPr marL="239395" marR="0" lvl="0" indent="0" defTabSz="914400" eaLnBrk="1" fontAlgn="auto" latinLnBrk="0" hangingPunct="1">
              <a:lnSpc>
                <a:spcPct val="100000"/>
              </a:lnSpc>
              <a:spcBef>
                <a:spcPts val="1005"/>
              </a:spcBef>
              <a:spcAft>
                <a:spcPts val="0"/>
              </a:spcAft>
              <a:buClrTx/>
              <a:buSzTx/>
              <a:buFontTx/>
              <a:buNone/>
              <a:tabLst/>
              <a:defRPr/>
            </a:pPr>
            <a:r>
              <a:rPr kumimoji="0" sz="1300" b="0" i="0" u="none" strike="noStrike" kern="0" cap="none" spc="-10" normalizeH="0" baseline="0" noProof="0" dirty="0">
                <a:ln>
                  <a:noFill/>
                </a:ln>
                <a:solidFill>
                  <a:sysClr val="windowText" lastClr="000000"/>
                </a:solidFill>
                <a:effectLst/>
                <a:uLnTx/>
                <a:uFillTx/>
                <a:latin typeface="Calibri"/>
                <a:cs typeface="Calibri"/>
              </a:rPr>
              <a:t>SNP_LAUNCH_FINISH</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grpSp>
        <p:nvGrpSpPr>
          <p:cNvPr id="14" name="object 14"/>
          <p:cNvGrpSpPr/>
          <p:nvPr/>
        </p:nvGrpSpPr>
        <p:grpSpPr>
          <a:xfrm>
            <a:off x="1539103" y="1897097"/>
            <a:ext cx="1590040" cy="1930400"/>
            <a:chOff x="1539103" y="1897097"/>
            <a:chExt cx="1590040" cy="1930400"/>
          </a:xfrm>
        </p:grpSpPr>
        <p:sp>
          <p:nvSpPr>
            <p:cNvPr id="15" name="object 15"/>
            <p:cNvSpPr/>
            <p:nvPr/>
          </p:nvSpPr>
          <p:spPr>
            <a:xfrm>
              <a:off x="3082069" y="1897097"/>
              <a:ext cx="0" cy="641985"/>
            </a:xfrm>
            <a:custGeom>
              <a:avLst/>
              <a:gdLst/>
              <a:ahLst/>
              <a:cxnLst/>
              <a:rect l="l" t="t" r="r" b="b"/>
              <a:pathLst>
                <a:path h="641985">
                  <a:moveTo>
                    <a:pt x="0" y="0"/>
                  </a:moveTo>
                  <a:lnTo>
                    <a:pt x="0" y="641588"/>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6" name="object 16"/>
            <p:cNvSpPr/>
            <p:nvPr/>
          </p:nvSpPr>
          <p:spPr>
            <a:xfrm>
              <a:off x="3035127" y="2526940"/>
              <a:ext cx="93980" cy="93980"/>
            </a:xfrm>
            <a:custGeom>
              <a:avLst/>
              <a:gdLst/>
              <a:ahLst/>
              <a:cxnLst/>
              <a:rect l="l" t="t" r="r" b="b"/>
              <a:pathLst>
                <a:path w="93980" h="93980">
                  <a:moveTo>
                    <a:pt x="93866" y="0"/>
                  </a:moveTo>
                  <a:lnTo>
                    <a:pt x="0" y="0"/>
                  </a:lnTo>
                  <a:lnTo>
                    <a:pt x="46941" y="93965"/>
                  </a:lnTo>
                  <a:lnTo>
                    <a:pt x="9386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7" name="object 17"/>
            <p:cNvSpPr/>
            <p:nvPr/>
          </p:nvSpPr>
          <p:spPr>
            <a:xfrm>
              <a:off x="3082069" y="3103331"/>
              <a:ext cx="0" cy="641985"/>
            </a:xfrm>
            <a:custGeom>
              <a:avLst/>
              <a:gdLst/>
              <a:ahLst/>
              <a:cxnLst/>
              <a:rect l="l" t="t" r="r" b="b"/>
              <a:pathLst>
                <a:path h="641985">
                  <a:moveTo>
                    <a:pt x="0" y="0"/>
                  </a:moveTo>
                  <a:lnTo>
                    <a:pt x="0" y="641758"/>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8" name="object 18"/>
            <p:cNvSpPr/>
            <p:nvPr/>
          </p:nvSpPr>
          <p:spPr>
            <a:xfrm>
              <a:off x="3035127" y="3733344"/>
              <a:ext cx="93980" cy="93980"/>
            </a:xfrm>
            <a:custGeom>
              <a:avLst/>
              <a:gdLst/>
              <a:ahLst/>
              <a:cxnLst/>
              <a:rect l="l" t="t" r="r" b="b"/>
              <a:pathLst>
                <a:path w="93980" h="93979">
                  <a:moveTo>
                    <a:pt x="93866" y="0"/>
                  </a:moveTo>
                  <a:lnTo>
                    <a:pt x="0" y="0"/>
                  </a:lnTo>
                  <a:lnTo>
                    <a:pt x="46941" y="93795"/>
                  </a:lnTo>
                  <a:lnTo>
                    <a:pt x="93866"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19" name="object 19"/>
            <p:cNvSpPr/>
            <p:nvPr/>
          </p:nvSpPr>
          <p:spPr>
            <a:xfrm>
              <a:off x="1541125" y="2862118"/>
              <a:ext cx="1541145" cy="588645"/>
            </a:xfrm>
            <a:custGeom>
              <a:avLst/>
              <a:gdLst/>
              <a:ahLst/>
              <a:cxnLst/>
              <a:rect l="l" t="t" r="r" b="b"/>
              <a:pathLst>
                <a:path w="1541145" h="588645">
                  <a:moveTo>
                    <a:pt x="1540943" y="241212"/>
                  </a:moveTo>
                  <a:lnTo>
                    <a:pt x="1540943" y="588477"/>
                  </a:lnTo>
                  <a:lnTo>
                    <a:pt x="0" y="588477"/>
                  </a:lnTo>
                  <a:lnTo>
                    <a:pt x="0" y="0"/>
                  </a:lnTo>
                  <a:lnTo>
                    <a:pt x="469758" y="0"/>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0" name="object 20"/>
            <p:cNvSpPr/>
            <p:nvPr/>
          </p:nvSpPr>
          <p:spPr>
            <a:xfrm>
              <a:off x="1999140" y="2815136"/>
              <a:ext cx="93980" cy="93980"/>
            </a:xfrm>
            <a:custGeom>
              <a:avLst/>
              <a:gdLst/>
              <a:ahLst/>
              <a:cxnLst/>
              <a:rect l="l" t="t" r="r" b="b"/>
              <a:pathLst>
                <a:path w="93980" h="93980">
                  <a:moveTo>
                    <a:pt x="0" y="0"/>
                  </a:moveTo>
                  <a:lnTo>
                    <a:pt x="0" y="93965"/>
                  </a:lnTo>
                  <a:lnTo>
                    <a:pt x="93883" y="46982"/>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21" name="object 21"/>
          <p:cNvSpPr txBox="1"/>
          <p:nvPr/>
        </p:nvSpPr>
        <p:spPr>
          <a:xfrm>
            <a:off x="5036008" y="2733733"/>
            <a:ext cx="1447800" cy="257175"/>
          </a:xfrm>
          <a:prstGeom prst="rect">
            <a:avLst/>
          </a:prstGeom>
          <a:solidFill>
            <a:srgbClr val="F1DCDA"/>
          </a:solidFill>
          <a:ln w="12767">
            <a:solidFill>
              <a:srgbClr val="000000"/>
            </a:solidFill>
          </a:ln>
        </p:spPr>
        <p:txBody>
          <a:bodyPr vert="horz" wrap="square" lIns="0" tIns="12065" rIns="0" bIns="0" rtlCol="0">
            <a:spAutoFit/>
          </a:bodyPr>
          <a:lstStyle/>
          <a:p>
            <a:pPr marL="240665" marR="0" lvl="0" indent="0" defTabSz="914400" eaLnBrk="1" fontAlgn="auto" latinLnBrk="0" hangingPunct="1">
              <a:lnSpc>
                <a:spcPct val="100000"/>
              </a:lnSpc>
              <a:spcBef>
                <a:spcPts val="95"/>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Launch</a:t>
            </a:r>
            <a:r>
              <a:rPr kumimoji="0" sz="1300" b="0" i="0" u="none" strike="noStrike" kern="0" cap="none" spc="125" normalizeH="0" baseline="0" noProof="0" dirty="0">
                <a:ln>
                  <a:noFill/>
                </a:ln>
                <a:solidFill>
                  <a:sysClr val="windowText" lastClr="000000"/>
                </a:solidFill>
                <a:effectLst/>
                <a:uLnTx/>
                <a:uFillTx/>
                <a:latin typeface="Calibri"/>
                <a:cs typeface="Calibri"/>
              </a:rPr>
              <a:t> </a:t>
            </a:r>
            <a:r>
              <a:rPr kumimoji="0" sz="1300" b="0" i="0" u="none" strike="noStrike" kern="0" cap="none" spc="-10" normalizeH="0" baseline="0" noProof="0" dirty="0">
                <a:ln>
                  <a:noFill/>
                </a:ln>
                <a:solidFill>
                  <a:sysClr val="windowText" lastClr="000000"/>
                </a:solidFill>
                <a:effectLst/>
                <a:uLnTx/>
                <a:uFillTx/>
                <a:latin typeface="Calibri"/>
                <a:cs typeface="Calibri"/>
              </a:rPr>
              <a:t>Digest</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22" name="object 22"/>
          <p:cNvSpPr/>
          <p:nvPr/>
        </p:nvSpPr>
        <p:spPr>
          <a:xfrm>
            <a:off x="4360645" y="1897097"/>
            <a:ext cx="482600" cy="2606040"/>
          </a:xfrm>
          <a:custGeom>
            <a:avLst/>
            <a:gdLst/>
            <a:ahLst/>
            <a:cxnLst/>
            <a:rect l="l" t="t" r="r" b="b"/>
            <a:pathLst>
              <a:path w="482600" h="2606040">
                <a:moveTo>
                  <a:pt x="482353" y="2605677"/>
                </a:moveTo>
                <a:lnTo>
                  <a:pt x="431390" y="2576420"/>
                </a:lnTo>
                <a:lnTo>
                  <a:pt x="385473" y="2544004"/>
                </a:lnTo>
                <a:lnTo>
                  <a:pt x="344877" y="2508729"/>
                </a:lnTo>
                <a:lnTo>
                  <a:pt x="309876" y="2470896"/>
                </a:lnTo>
                <a:lnTo>
                  <a:pt x="280742" y="2430806"/>
                </a:lnTo>
                <a:lnTo>
                  <a:pt x="257751" y="2388760"/>
                </a:lnTo>
                <a:lnTo>
                  <a:pt x="241176" y="2345058"/>
                </a:lnTo>
                <a:lnTo>
                  <a:pt x="241176" y="2123081"/>
                </a:lnTo>
                <a:lnTo>
                  <a:pt x="0" y="2123081"/>
                </a:lnTo>
                <a:lnTo>
                  <a:pt x="241176" y="2123081"/>
                </a:lnTo>
                <a:lnTo>
                  <a:pt x="241176" y="260448"/>
                </a:lnTo>
                <a:lnTo>
                  <a:pt x="257751" y="216747"/>
                </a:lnTo>
                <a:lnTo>
                  <a:pt x="280742" y="174704"/>
                </a:lnTo>
                <a:lnTo>
                  <a:pt x="309876" y="134623"/>
                </a:lnTo>
                <a:lnTo>
                  <a:pt x="344877" y="96809"/>
                </a:lnTo>
                <a:lnTo>
                  <a:pt x="385473" y="61564"/>
                </a:lnTo>
                <a:lnTo>
                  <a:pt x="431390" y="29193"/>
                </a:lnTo>
                <a:lnTo>
                  <a:pt x="482353" y="0"/>
                </a:lnTo>
              </a:path>
            </a:pathLst>
          </a:custGeom>
          <a:ln w="1276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3" name="object 23"/>
          <p:cNvSpPr txBox="1"/>
          <p:nvPr/>
        </p:nvSpPr>
        <p:spPr>
          <a:xfrm>
            <a:off x="8751013" y="2733733"/>
            <a:ext cx="1447800" cy="257175"/>
          </a:xfrm>
          <a:prstGeom prst="rect">
            <a:avLst/>
          </a:prstGeom>
          <a:solidFill>
            <a:srgbClr val="FFFFFF">
              <a:alpha val="56077"/>
            </a:srgbClr>
          </a:solidFill>
          <a:ln w="12767">
            <a:solidFill>
              <a:srgbClr val="000000"/>
            </a:solidFill>
          </a:ln>
        </p:spPr>
        <p:txBody>
          <a:bodyPr vert="horz" wrap="square" lIns="0" tIns="12065" rIns="0" bIns="0" rtlCol="0">
            <a:spAutoFit/>
          </a:bodyPr>
          <a:lstStyle/>
          <a:p>
            <a:pPr marL="245745" marR="0" lvl="0" indent="0" defTabSz="914400" eaLnBrk="1" fontAlgn="auto" latinLnBrk="0" hangingPunct="1">
              <a:lnSpc>
                <a:spcPct val="100000"/>
              </a:lnSpc>
              <a:spcBef>
                <a:spcPts val="95"/>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Launch</a:t>
            </a:r>
            <a:r>
              <a:rPr kumimoji="0" sz="1300" b="0" i="0" u="none" strike="noStrike" kern="0" cap="none" spc="125" normalizeH="0" baseline="0" noProof="0" dirty="0">
                <a:ln>
                  <a:noFill/>
                </a:ln>
                <a:solidFill>
                  <a:sysClr val="windowText" lastClr="000000"/>
                </a:solidFill>
                <a:effectLst/>
                <a:uLnTx/>
                <a:uFillTx/>
                <a:latin typeface="Calibri"/>
                <a:cs typeface="Calibri"/>
              </a:rPr>
              <a:t> </a:t>
            </a:r>
            <a:r>
              <a:rPr kumimoji="0" sz="1300" b="0" i="0" u="none" strike="noStrike" kern="0" cap="none" spc="-10" normalizeH="0" baseline="0" noProof="0" dirty="0">
                <a:ln>
                  <a:noFill/>
                </a:ln>
                <a:solidFill>
                  <a:sysClr val="windowText" lastClr="000000"/>
                </a:solidFill>
                <a:effectLst/>
                <a:uLnTx/>
                <a:uFillTx/>
                <a:latin typeface="Calibri"/>
                <a:cs typeface="Calibri"/>
              </a:rPr>
              <a:t>Digest</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24" name="object 24"/>
          <p:cNvSpPr txBox="1"/>
          <p:nvPr/>
        </p:nvSpPr>
        <p:spPr>
          <a:xfrm>
            <a:off x="7207108" y="2620803"/>
            <a:ext cx="723900" cy="482600"/>
          </a:xfrm>
          <a:prstGeom prst="rect">
            <a:avLst/>
          </a:prstGeom>
          <a:solidFill>
            <a:srgbClr val="F1F1F1"/>
          </a:solidFill>
          <a:ln w="12766">
            <a:solidFill>
              <a:srgbClr val="000000"/>
            </a:solidFill>
          </a:ln>
        </p:spPr>
        <p:txBody>
          <a:bodyPr vert="horz" wrap="square" lIns="0" tIns="125095" rIns="0" bIns="0" rtlCol="0">
            <a:spAutoFit/>
          </a:bodyPr>
          <a:lstStyle/>
          <a:p>
            <a:pPr marL="133350" marR="0" lvl="0" indent="0" defTabSz="914400" eaLnBrk="1" fontAlgn="auto" latinLnBrk="0" hangingPunct="1">
              <a:lnSpc>
                <a:spcPct val="100000"/>
              </a:lnSpc>
              <a:spcBef>
                <a:spcPts val="985"/>
              </a:spcBef>
              <a:spcAft>
                <a:spcPts val="0"/>
              </a:spcAft>
              <a:buClrTx/>
              <a:buSzTx/>
              <a:buFontTx/>
              <a:buNone/>
              <a:tabLst/>
              <a:defRPr/>
            </a:pPr>
            <a:r>
              <a:rPr kumimoji="0" sz="1300" b="0" i="0" u="none" strike="noStrike" kern="0" cap="none" spc="-10" normalizeH="0" baseline="0" noProof="0" dirty="0">
                <a:ln>
                  <a:noFill/>
                </a:ln>
                <a:solidFill>
                  <a:sysClr val="windowText" lastClr="000000"/>
                </a:solidFill>
                <a:effectLst/>
                <a:uLnTx/>
                <a:uFillTx/>
                <a:latin typeface="Calibri"/>
                <a:cs typeface="Calibri"/>
              </a:rPr>
              <a:t>Equal?</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25" name="object 25"/>
          <p:cNvSpPr txBox="1"/>
          <p:nvPr/>
        </p:nvSpPr>
        <p:spPr>
          <a:xfrm>
            <a:off x="8751013" y="4020246"/>
            <a:ext cx="1447800" cy="482600"/>
          </a:xfrm>
          <a:prstGeom prst="rect">
            <a:avLst/>
          </a:prstGeom>
          <a:solidFill>
            <a:srgbClr val="FFFFFF">
              <a:alpha val="56077"/>
            </a:srgbClr>
          </a:solidFill>
          <a:ln w="12766">
            <a:solidFill>
              <a:srgbClr val="000000"/>
            </a:solidFill>
          </a:ln>
        </p:spPr>
        <p:txBody>
          <a:bodyPr vert="horz" wrap="square" lIns="0" tIns="19050" rIns="0" bIns="0" rtlCol="0">
            <a:spAutoFit/>
          </a:bodyPr>
          <a:lstStyle/>
          <a:p>
            <a:pPr marL="398780" marR="381000" lvl="0" indent="111125" defTabSz="914400" eaLnBrk="1" fontAlgn="auto" latinLnBrk="0" hangingPunct="1">
              <a:lnSpc>
                <a:spcPct val="103400"/>
              </a:lnSpc>
              <a:spcBef>
                <a:spcPts val="150"/>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ID</a:t>
            </a:r>
            <a:r>
              <a:rPr kumimoji="0" sz="1300" b="0" i="0" u="none" strike="noStrike" kern="0" cap="none" spc="75" normalizeH="0" baseline="0" noProof="0" dirty="0">
                <a:ln>
                  <a:noFill/>
                </a:ln>
                <a:solidFill>
                  <a:sysClr val="windowText" lastClr="000000"/>
                </a:solidFill>
                <a:effectLst/>
                <a:uLnTx/>
                <a:uFillTx/>
                <a:latin typeface="Calibri"/>
                <a:cs typeface="Calibri"/>
              </a:rPr>
              <a:t> </a:t>
            </a:r>
            <a:r>
              <a:rPr kumimoji="0" sz="1300" b="0" i="0" u="none" strike="noStrike" kern="0" cap="none" spc="-25" normalizeH="0" baseline="0" noProof="0" dirty="0">
                <a:ln>
                  <a:noFill/>
                </a:ln>
                <a:solidFill>
                  <a:sysClr val="windowText" lastClr="000000"/>
                </a:solidFill>
                <a:effectLst/>
                <a:uLnTx/>
                <a:uFillTx/>
                <a:latin typeface="Calibri"/>
                <a:cs typeface="Calibri"/>
              </a:rPr>
              <a:t>Key </a:t>
            </a:r>
            <a:r>
              <a:rPr kumimoji="0" sz="1300" b="0" i="0" u="none" strike="noStrike" kern="0" cap="none" spc="-10" normalizeH="0" baseline="0" noProof="0" dirty="0">
                <a:ln>
                  <a:noFill/>
                </a:ln>
                <a:solidFill>
                  <a:sysClr val="windowText" lastClr="000000"/>
                </a:solidFill>
                <a:effectLst/>
                <a:uLnTx/>
                <a:uFillTx/>
                <a:latin typeface="Calibri"/>
                <a:cs typeface="Calibri"/>
              </a:rPr>
              <a:t>Signature</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grpSp>
        <p:nvGrpSpPr>
          <p:cNvPr id="26" name="object 26"/>
          <p:cNvGrpSpPr/>
          <p:nvPr/>
        </p:nvGrpSpPr>
        <p:grpSpPr>
          <a:xfrm>
            <a:off x="7930808" y="2815136"/>
            <a:ext cx="822960" cy="93980"/>
            <a:chOff x="7930808" y="2815136"/>
            <a:chExt cx="822960" cy="93980"/>
          </a:xfrm>
        </p:grpSpPr>
        <p:sp>
          <p:nvSpPr>
            <p:cNvPr id="27" name="object 27"/>
            <p:cNvSpPr/>
            <p:nvPr/>
          </p:nvSpPr>
          <p:spPr>
            <a:xfrm>
              <a:off x="8013015" y="2862118"/>
              <a:ext cx="738505" cy="0"/>
            </a:xfrm>
            <a:custGeom>
              <a:avLst/>
              <a:gdLst/>
              <a:ahLst/>
              <a:cxnLst/>
              <a:rect l="l" t="t" r="r" b="b"/>
              <a:pathLst>
                <a:path w="738504">
                  <a:moveTo>
                    <a:pt x="737996" y="0"/>
                  </a:moveTo>
                  <a:lnTo>
                    <a:pt x="0" y="0"/>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28" name="object 28"/>
            <p:cNvSpPr/>
            <p:nvPr/>
          </p:nvSpPr>
          <p:spPr>
            <a:xfrm>
              <a:off x="7930808" y="2815136"/>
              <a:ext cx="93980" cy="93980"/>
            </a:xfrm>
            <a:custGeom>
              <a:avLst/>
              <a:gdLst/>
              <a:ahLst/>
              <a:cxnLst/>
              <a:rect l="l" t="t" r="r" b="b"/>
              <a:pathLst>
                <a:path w="93979" h="93980">
                  <a:moveTo>
                    <a:pt x="93951" y="0"/>
                  </a:moveTo>
                  <a:lnTo>
                    <a:pt x="0" y="46982"/>
                  </a:lnTo>
                  <a:lnTo>
                    <a:pt x="93951" y="93965"/>
                  </a:lnTo>
                  <a:lnTo>
                    <a:pt x="9395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29" name="object 29"/>
          <p:cNvGrpSpPr/>
          <p:nvPr/>
        </p:nvGrpSpPr>
        <p:grpSpPr>
          <a:xfrm>
            <a:off x="6483408" y="2815136"/>
            <a:ext cx="723900" cy="93980"/>
            <a:chOff x="6483408" y="2815136"/>
            <a:chExt cx="723900" cy="93980"/>
          </a:xfrm>
        </p:grpSpPr>
        <p:sp>
          <p:nvSpPr>
            <p:cNvPr id="30" name="object 30"/>
            <p:cNvSpPr/>
            <p:nvPr/>
          </p:nvSpPr>
          <p:spPr>
            <a:xfrm>
              <a:off x="6483408" y="2862118"/>
              <a:ext cx="641985" cy="0"/>
            </a:xfrm>
            <a:custGeom>
              <a:avLst/>
              <a:gdLst/>
              <a:ahLst/>
              <a:cxnLst/>
              <a:rect l="l" t="t" r="r" b="b"/>
              <a:pathLst>
                <a:path w="641984">
                  <a:moveTo>
                    <a:pt x="0" y="0"/>
                  </a:moveTo>
                  <a:lnTo>
                    <a:pt x="641662" y="0"/>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1" name="object 31"/>
            <p:cNvSpPr/>
            <p:nvPr/>
          </p:nvSpPr>
          <p:spPr>
            <a:xfrm>
              <a:off x="7113326" y="2815136"/>
              <a:ext cx="93980" cy="93980"/>
            </a:xfrm>
            <a:custGeom>
              <a:avLst/>
              <a:gdLst/>
              <a:ahLst/>
              <a:cxnLst/>
              <a:rect l="l" t="t" r="r" b="b"/>
              <a:pathLst>
                <a:path w="93979" h="93980">
                  <a:moveTo>
                    <a:pt x="0" y="0"/>
                  </a:moveTo>
                  <a:lnTo>
                    <a:pt x="0" y="93965"/>
                  </a:lnTo>
                  <a:lnTo>
                    <a:pt x="93781" y="46982"/>
                  </a:lnTo>
                  <a:lnTo>
                    <a:pt x="0"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2" name="object 32"/>
          <p:cNvSpPr txBox="1"/>
          <p:nvPr/>
        </p:nvSpPr>
        <p:spPr>
          <a:xfrm>
            <a:off x="7207108" y="4020246"/>
            <a:ext cx="723900" cy="482600"/>
          </a:xfrm>
          <a:prstGeom prst="rect">
            <a:avLst/>
          </a:prstGeom>
          <a:solidFill>
            <a:srgbClr val="F1F1F1"/>
          </a:solidFill>
          <a:ln w="12766">
            <a:solidFill>
              <a:srgbClr val="000000"/>
            </a:solidFill>
          </a:ln>
        </p:spPr>
        <p:txBody>
          <a:bodyPr vert="horz" wrap="square" lIns="0" tIns="128270" rIns="0" bIns="0" rtlCol="0">
            <a:spAutoFit/>
          </a:bodyPr>
          <a:lstStyle/>
          <a:p>
            <a:pPr marL="151765" marR="0" lvl="0" indent="0" defTabSz="914400" eaLnBrk="1" fontAlgn="auto" latinLnBrk="0" hangingPunct="1">
              <a:lnSpc>
                <a:spcPct val="100000"/>
              </a:lnSpc>
              <a:spcBef>
                <a:spcPts val="1010"/>
              </a:spcBef>
              <a:spcAft>
                <a:spcPts val="0"/>
              </a:spcAft>
              <a:buClrTx/>
              <a:buSzTx/>
              <a:buFontTx/>
              <a:buNone/>
              <a:tabLst/>
              <a:defRPr/>
            </a:pPr>
            <a:r>
              <a:rPr kumimoji="0" sz="1300" b="0" i="0" u="none" strike="noStrike" kern="0" cap="none" spc="-10" normalizeH="0" baseline="0" noProof="0" dirty="0">
                <a:ln>
                  <a:noFill/>
                </a:ln>
                <a:solidFill>
                  <a:sysClr val="windowText" lastClr="000000"/>
                </a:solidFill>
                <a:effectLst/>
                <a:uLnTx/>
                <a:uFillTx/>
                <a:latin typeface="Calibri"/>
                <a:cs typeface="Calibri"/>
              </a:rPr>
              <a:t>Valid?</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grpSp>
        <p:nvGrpSpPr>
          <p:cNvPr id="33" name="object 33"/>
          <p:cNvGrpSpPr/>
          <p:nvPr/>
        </p:nvGrpSpPr>
        <p:grpSpPr>
          <a:xfrm>
            <a:off x="7930808" y="4214579"/>
            <a:ext cx="822960" cy="93980"/>
            <a:chOff x="7930808" y="4214579"/>
            <a:chExt cx="822960" cy="93980"/>
          </a:xfrm>
        </p:grpSpPr>
        <p:sp>
          <p:nvSpPr>
            <p:cNvPr id="34" name="object 34"/>
            <p:cNvSpPr/>
            <p:nvPr/>
          </p:nvSpPr>
          <p:spPr>
            <a:xfrm>
              <a:off x="8013015" y="4261391"/>
              <a:ext cx="738505" cy="0"/>
            </a:xfrm>
            <a:custGeom>
              <a:avLst/>
              <a:gdLst/>
              <a:ahLst/>
              <a:cxnLst/>
              <a:rect l="l" t="t" r="r" b="b"/>
              <a:pathLst>
                <a:path w="738504">
                  <a:moveTo>
                    <a:pt x="737996" y="0"/>
                  </a:moveTo>
                  <a:lnTo>
                    <a:pt x="0" y="0"/>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5" name="object 35"/>
            <p:cNvSpPr/>
            <p:nvPr/>
          </p:nvSpPr>
          <p:spPr>
            <a:xfrm>
              <a:off x="7930808" y="4214579"/>
              <a:ext cx="93980" cy="93980"/>
            </a:xfrm>
            <a:custGeom>
              <a:avLst/>
              <a:gdLst/>
              <a:ahLst/>
              <a:cxnLst/>
              <a:rect l="l" t="t" r="r" b="b"/>
              <a:pathLst>
                <a:path w="93979" h="93979">
                  <a:moveTo>
                    <a:pt x="93951" y="0"/>
                  </a:moveTo>
                  <a:lnTo>
                    <a:pt x="0" y="46812"/>
                  </a:lnTo>
                  <a:lnTo>
                    <a:pt x="93951" y="93795"/>
                  </a:lnTo>
                  <a:lnTo>
                    <a:pt x="9395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36" name="object 36"/>
          <p:cNvSpPr txBox="1"/>
          <p:nvPr/>
        </p:nvSpPr>
        <p:spPr>
          <a:xfrm>
            <a:off x="8751013" y="4937009"/>
            <a:ext cx="1447800" cy="482600"/>
          </a:xfrm>
          <a:prstGeom prst="rect">
            <a:avLst/>
          </a:prstGeom>
          <a:solidFill>
            <a:srgbClr val="DBEDF3">
              <a:alpha val="36077"/>
            </a:srgbClr>
          </a:solidFill>
          <a:ln w="12766">
            <a:solidFill>
              <a:srgbClr val="000000"/>
            </a:solidFill>
          </a:ln>
        </p:spPr>
        <p:txBody>
          <a:bodyPr vert="horz" wrap="square" lIns="0" tIns="27940" rIns="0" bIns="0" rtlCol="0">
            <a:spAutoFit/>
          </a:bodyPr>
          <a:lstStyle/>
          <a:p>
            <a:pPr marL="0" marR="0" lvl="0" indent="0" algn="ctr" defTabSz="914400" eaLnBrk="1" fontAlgn="auto" latinLnBrk="0" hangingPunct="1">
              <a:lnSpc>
                <a:spcPct val="100000"/>
              </a:lnSpc>
              <a:spcBef>
                <a:spcPts val="220"/>
              </a:spcBef>
              <a:spcAft>
                <a:spcPts val="0"/>
              </a:spcAft>
              <a:buClrTx/>
              <a:buSzTx/>
              <a:buFontTx/>
              <a:buNone/>
              <a:tabLst/>
              <a:defRPr/>
            </a:pPr>
            <a:r>
              <a:rPr kumimoji="0" sz="1300" b="0" i="0" u="none" strike="noStrike" kern="0" cap="none" spc="-25" normalizeH="0" baseline="0" noProof="0" dirty="0">
                <a:ln>
                  <a:noFill/>
                </a:ln>
                <a:solidFill>
                  <a:sysClr val="windowText" lastClr="000000"/>
                </a:solidFill>
                <a:effectLst/>
                <a:uLnTx/>
                <a:uFillTx/>
                <a:latin typeface="Calibri"/>
                <a:cs typeface="Calibri"/>
              </a:rPr>
              <a:t>ID</a:t>
            </a:r>
            <a:endParaRPr kumimoji="0" sz="1300" b="0" i="0" u="none" strike="noStrike" kern="0" cap="none" spc="0" normalizeH="0" baseline="0" noProof="0">
              <a:ln>
                <a:noFill/>
              </a:ln>
              <a:solidFill>
                <a:sysClr val="windowText" lastClr="000000"/>
              </a:solidFill>
              <a:effectLst/>
              <a:uLnTx/>
              <a:uFillTx/>
              <a:latin typeface="Calibri"/>
              <a:cs typeface="Calibri"/>
            </a:endParaRPr>
          </a:p>
          <a:p>
            <a:pPr marL="6985" marR="0" lvl="0" indent="0" algn="ctr" defTabSz="914400" eaLnBrk="1" fontAlgn="auto" latinLnBrk="0" hangingPunct="1">
              <a:lnSpc>
                <a:spcPct val="100000"/>
              </a:lnSpc>
              <a:spcBef>
                <a:spcPts val="50"/>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Public</a:t>
            </a:r>
            <a:r>
              <a:rPr kumimoji="0" sz="1300" b="0" i="0" u="none" strike="noStrike" kern="0" cap="none" spc="120" normalizeH="0" baseline="0" noProof="0" dirty="0">
                <a:ln>
                  <a:noFill/>
                </a:ln>
                <a:solidFill>
                  <a:sysClr val="windowText" lastClr="000000"/>
                </a:solidFill>
                <a:effectLst/>
                <a:uLnTx/>
                <a:uFillTx/>
                <a:latin typeface="Calibri"/>
                <a:cs typeface="Calibri"/>
              </a:rPr>
              <a:t> </a:t>
            </a:r>
            <a:r>
              <a:rPr kumimoji="0" sz="1300" b="0" i="0" u="none" strike="noStrike" kern="0" cap="none" spc="-25" normalizeH="0" baseline="0" noProof="0" dirty="0">
                <a:ln>
                  <a:noFill/>
                </a:ln>
                <a:solidFill>
                  <a:sysClr val="windowText" lastClr="000000"/>
                </a:solidFill>
                <a:effectLst/>
                <a:uLnTx/>
                <a:uFillTx/>
                <a:latin typeface="Calibri"/>
                <a:cs typeface="Calibri"/>
              </a:rPr>
              <a:t>Key</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grpSp>
        <p:nvGrpSpPr>
          <p:cNvPr id="37" name="object 37"/>
          <p:cNvGrpSpPr/>
          <p:nvPr/>
        </p:nvGrpSpPr>
        <p:grpSpPr>
          <a:xfrm>
            <a:off x="7521981" y="4502774"/>
            <a:ext cx="1231265" cy="678180"/>
            <a:chOff x="7521981" y="4502774"/>
            <a:chExt cx="1231265" cy="678180"/>
          </a:xfrm>
        </p:grpSpPr>
        <p:sp>
          <p:nvSpPr>
            <p:cNvPr id="38" name="object 38"/>
            <p:cNvSpPr/>
            <p:nvPr/>
          </p:nvSpPr>
          <p:spPr>
            <a:xfrm>
              <a:off x="7568957" y="4584824"/>
              <a:ext cx="1182370" cy="593725"/>
            </a:xfrm>
            <a:custGeom>
              <a:avLst/>
              <a:gdLst/>
              <a:ahLst/>
              <a:cxnLst/>
              <a:rect l="l" t="t" r="r" b="b"/>
              <a:pathLst>
                <a:path w="1182370" h="593725">
                  <a:moveTo>
                    <a:pt x="1182054" y="593431"/>
                  </a:moveTo>
                  <a:lnTo>
                    <a:pt x="0" y="593431"/>
                  </a:lnTo>
                  <a:lnTo>
                    <a:pt x="0" y="0"/>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39" name="object 39"/>
            <p:cNvSpPr/>
            <p:nvPr/>
          </p:nvSpPr>
          <p:spPr>
            <a:xfrm>
              <a:off x="7521981" y="4502774"/>
              <a:ext cx="93980" cy="93980"/>
            </a:xfrm>
            <a:custGeom>
              <a:avLst/>
              <a:gdLst/>
              <a:ahLst/>
              <a:cxnLst/>
              <a:rect l="l" t="t" r="r" b="b"/>
              <a:pathLst>
                <a:path w="93979" h="93979">
                  <a:moveTo>
                    <a:pt x="46975" y="0"/>
                  </a:moveTo>
                  <a:lnTo>
                    <a:pt x="0" y="93795"/>
                  </a:lnTo>
                  <a:lnTo>
                    <a:pt x="93951" y="93795"/>
                  </a:lnTo>
                  <a:lnTo>
                    <a:pt x="4697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40" name="object 40"/>
          <p:cNvSpPr txBox="1"/>
          <p:nvPr/>
        </p:nvSpPr>
        <p:spPr>
          <a:xfrm>
            <a:off x="8377994" y="1907122"/>
            <a:ext cx="2207895" cy="271145"/>
          </a:xfrm>
          <a:prstGeom prst="rect">
            <a:avLst/>
          </a:prstGeom>
        </p:spPr>
        <p:txBody>
          <a:bodyPr vert="horz" wrap="square" lIns="0" tIns="13970" rIns="0" bIns="0" rtlCol="0">
            <a:spAutoFit/>
          </a:bodyPr>
          <a:lstStyle/>
          <a:p>
            <a:pPr marL="12700" marR="0" lvl="0" indent="0" defTabSz="914400" eaLnBrk="1" fontAlgn="auto" latinLnBrk="0" hangingPunct="1">
              <a:lnSpc>
                <a:spcPct val="100000"/>
              </a:lnSpc>
              <a:spcBef>
                <a:spcPts val="110"/>
              </a:spcBef>
              <a:spcAft>
                <a:spcPts val="0"/>
              </a:spcAft>
              <a:buClrTx/>
              <a:buSzTx/>
              <a:buFontTx/>
              <a:buNone/>
              <a:tabLst/>
              <a:defRPr/>
            </a:pPr>
            <a:r>
              <a:rPr kumimoji="0" sz="1600" b="1" i="0" u="none" strike="noStrike" kern="0" cap="none" spc="0" normalizeH="0" baseline="0" noProof="0" dirty="0">
                <a:ln>
                  <a:noFill/>
                </a:ln>
                <a:solidFill>
                  <a:sysClr val="windowText" lastClr="000000"/>
                </a:solidFill>
                <a:effectLst/>
                <a:uLnTx/>
                <a:uFillTx/>
                <a:latin typeface="Calibri"/>
                <a:cs typeface="Calibri"/>
              </a:rPr>
              <a:t>Provided</a:t>
            </a:r>
            <a:r>
              <a:rPr kumimoji="0" sz="1600" b="1" i="0" u="none" strike="noStrike" kern="0" cap="none" spc="-30" normalizeH="0" baseline="0" noProof="0" dirty="0">
                <a:ln>
                  <a:noFill/>
                </a:ln>
                <a:solidFill>
                  <a:sysClr val="windowText" lastClr="000000"/>
                </a:solidFill>
                <a:effectLst/>
                <a:uLnTx/>
                <a:uFillTx/>
                <a:latin typeface="Calibri"/>
                <a:cs typeface="Calibri"/>
              </a:rPr>
              <a:t> </a:t>
            </a:r>
            <a:r>
              <a:rPr kumimoji="0" sz="1600" b="1" i="0" u="none" strike="noStrike" kern="0" cap="none" spc="0" normalizeH="0" baseline="0" noProof="0" dirty="0">
                <a:ln>
                  <a:noFill/>
                </a:ln>
                <a:solidFill>
                  <a:sysClr val="windowText" lastClr="000000"/>
                </a:solidFill>
                <a:effectLst/>
                <a:uLnTx/>
                <a:uFillTx/>
                <a:latin typeface="Calibri"/>
                <a:cs typeface="Calibri"/>
              </a:rPr>
              <a:t>by</a:t>
            </a:r>
            <a:r>
              <a:rPr kumimoji="0" sz="1600" b="1" i="0" u="none" strike="noStrike" kern="0" cap="none" spc="-20" normalizeH="0" baseline="0" noProof="0" dirty="0">
                <a:ln>
                  <a:noFill/>
                </a:ln>
                <a:solidFill>
                  <a:sysClr val="windowText" lastClr="000000"/>
                </a:solidFill>
                <a:effectLst/>
                <a:uLnTx/>
                <a:uFillTx/>
                <a:latin typeface="Calibri"/>
                <a:cs typeface="Calibri"/>
              </a:rPr>
              <a:t> </a:t>
            </a:r>
            <a:r>
              <a:rPr kumimoji="0" sz="1600" b="1" i="0" u="none" strike="noStrike" kern="0" cap="none" spc="0" normalizeH="0" baseline="0" noProof="0" dirty="0">
                <a:ln>
                  <a:noFill/>
                </a:ln>
                <a:solidFill>
                  <a:sysClr val="windowText" lastClr="000000"/>
                </a:solidFill>
                <a:effectLst/>
                <a:uLnTx/>
                <a:uFillTx/>
                <a:latin typeface="Calibri"/>
                <a:cs typeface="Calibri"/>
              </a:rPr>
              <a:t>Guest</a:t>
            </a:r>
            <a:r>
              <a:rPr kumimoji="0" sz="1600" b="1" i="0" u="none" strike="noStrike" kern="0" cap="none" spc="-20" normalizeH="0" baseline="0" noProof="0" dirty="0">
                <a:ln>
                  <a:noFill/>
                </a:ln>
                <a:solidFill>
                  <a:sysClr val="windowText" lastClr="000000"/>
                </a:solidFill>
                <a:effectLst/>
                <a:uLnTx/>
                <a:uFillTx/>
                <a:latin typeface="Calibri"/>
                <a:cs typeface="Calibri"/>
              </a:rPr>
              <a:t> </a:t>
            </a:r>
            <a:r>
              <a:rPr kumimoji="0" sz="1600" b="1" i="0" u="none" strike="noStrike" kern="0" cap="none" spc="-10" normalizeH="0" baseline="0" noProof="0" dirty="0">
                <a:ln>
                  <a:noFill/>
                </a:ln>
                <a:solidFill>
                  <a:sysClr val="windowText" lastClr="000000"/>
                </a:solidFill>
                <a:effectLst/>
                <a:uLnTx/>
                <a:uFillTx/>
                <a:latin typeface="Calibri"/>
                <a:cs typeface="Calibri"/>
              </a:rPr>
              <a:t>Owner</a:t>
            </a:r>
            <a:endParaRPr kumimoji="0" sz="1600" b="0" i="0" u="none" strike="noStrike" kern="0" cap="none" spc="0" normalizeH="0" baseline="0" noProof="0">
              <a:ln>
                <a:noFill/>
              </a:ln>
              <a:solidFill>
                <a:sysClr val="windowText" lastClr="000000"/>
              </a:solidFill>
              <a:effectLst/>
              <a:uLnTx/>
              <a:uFillTx/>
              <a:latin typeface="Calibri"/>
              <a:cs typeface="Calibri"/>
            </a:endParaRPr>
          </a:p>
        </p:txBody>
      </p:sp>
      <p:sp>
        <p:nvSpPr>
          <p:cNvPr id="41" name="object 41"/>
          <p:cNvSpPr txBox="1"/>
          <p:nvPr/>
        </p:nvSpPr>
        <p:spPr>
          <a:xfrm>
            <a:off x="8751013" y="3055123"/>
            <a:ext cx="1447800" cy="212879"/>
          </a:xfrm>
          <a:prstGeom prst="rect">
            <a:avLst/>
          </a:prstGeom>
          <a:solidFill>
            <a:srgbClr val="FFFFFF">
              <a:alpha val="56077"/>
            </a:srgbClr>
          </a:solidFill>
          <a:ln w="12767">
            <a:solidFill>
              <a:srgbClr val="000000"/>
            </a:solidFill>
          </a:ln>
        </p:spPr>
        <p:txBody>
          <a:bodyPr vert="horz" wrap="square" lIns="0" tIns="12700" rIns="0" bIns="0" rtlCol="0">
            <a:spAutoFit/>
          </a:bodyPr>
          <a:lstStyle/>
          <a:p>
            <a:pPr marL="12065" marR="0" lvl="0" indent="0" algn="ctr" defTabSz="914400" eaLnBrk="1" fontAlgn="auto" latinLnBrk="0" hangingPunct="1">
              <a:lnSpc>
                <a:spcPct val="100000"/>
              </a:lnSpc>
              <a:spcBef>
                <a:spcPts val="100"/>
              </a:spcBef>
              <a:spcAft>
                <a:spcPts val="0"/>
              </a:spcAft>
              <a:buClrTx/>
              <a:buSzTx/>
              <a:buFontTx/>
              <a:buNone/>
              <a:tabLst/>
              <a:defRPr/>
            </a:pPr>
            <a:r>
              <a:rPr kumimoji="0" lang="fr-FR" sz="1300" b="0" i="0" u="none" strike="noStrike" kern="0" cap="none" spc="-10" normalizeH="0" baseline="0" noProof="0" dirty="0">
                <a:ln>
                  <a:noFill/>
                </a:ln>
                <a:solidFill>
                  <a:sysClr val="windowText" lastClr="000000"/>
                </a:solidFill>
                <a:effectLst/>
                <a:uLnTx/>
                <a:uFillTx/>
                <a:latin typeface="Calibri"/>
                <a:cs typeface="Calibri"/>
              </a:rPr>
              <a:t>Guest </a:t>
            </a:r>
            <a:r>
              <a:rPr kumimoji="0" sz="1300" b="0" i="0" u="none" strike="noStrike" kern="0" cap="none" spc="-10" normalizeH="0" baseline="0" noProof="0" dirty="0">
                <a:ln>
                  <a:noFill/>
                </a:ln>
                <a:solidFill>
                  <a:sysClr val="windowText" lastClr="000000"/>
                </a:solidFill>
                <a:effectLst/>
                <a:uLnTx/>
                <a:uFillTx/>
                <a:latin typeface="Calibri"/>
                <a:cs typeface="Calibri"/>
              </a:rPr>
              <a:t>Policy</a:t>
            </a:r>
            <a:endParaRPr kumimoji="0" sz="1300" b="0" i="0" u="none" strike="noStrike" kern="0" cap="none" spc="0" normalizeH="0" baseline="0" noProof="0" dirty="0">
              <a:ln>
                <a:noFill/>
              </a:ln>
              <a:solidFill>
                <a:sysClr val="windowText" lastClr="000000"/>
              </a:solidFill>
              <a:effectLst/>
              <a:uLnTx/>
              <a:uFillTx/>
              <a:latin typeface="Calibri"/>
              <a:cs typeface="Calibri"/>
            </a:endParaRPr>
          </a:p>
        </p:txBody>
      </p:sp>
      <p:sp>
        <p:nvSpPr>
          <p:cNvPr id="42" name="object 42"/>
          <p:cNvSpPr txBox="1"/>
          <p:nvPr/>
        </p:nvSpPr>
        <p:spPr>
          <a:xfrm>
            <a:off x="8751013" y="3376343"/>
            <a:ext cx="1447800" cy="257175"/>
          </a:xfrm>
          <a:prstGeom prst="rect">
            <a:avLst/>
          </a:prstGeom>
          <a:solidFill>
            <a:srgbClr val="FFFFFF">
              <a:alpha val="56077"/>
            </a:srgbClr>
          </a:solidFill>
          <a:ln w="12767">
            <a:solidFill>
              <a:srgbClr val="000000"/>
            </a:solidFill>
          </a:ln>
        </p:spPr>
        <p:txBody>
          <a:bodyPr vert="horz" wrap="square" lIns="0" tIns="13970" rIns="0" bIns="0" rtlCol="0">
            <a:spAutoFit/>
          </a:bodyPr>
          <a:lstStyle/>
          <a:p>
            <a:pPr marL="156845" marR="0" lvl="0" indent="0" defTabSz="914400" eaLnBrk="1" fontAlgn="auto" latinLnBrk="0" hangingPunct="1">
              <a:lnSpc>
                <a:spcPct val="100000"/>
              </a:lnSpc>
              <a:spcBef>
                <a:spcPts val="110"/>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Image</a:t>
            </a:r>
            <a:r>
              <a:rPr kumimoji="0" sz="1300" b="0" i="0" u="none" strike="noStrike" kern="0" cap="none" spc="40" normalizeH="0" baseline="0" noProof="0" dirty="0">
                <a:ln>
                  <a:noFill/>
                </a:ln>
                <a:solidFill>
                  <a:sysClr val="windowText" lastClr="000000"/>
                </a:solidFill>
                <a:effectLst/>
                <a:uLnTx/>
                <a:uFillTx/>
                <a:latin typeface="Calibri"/>
                <a:cs typeface="Calibri"/>
              </a:rPr>
              <a:t> </a:t>
            </a:r>
            <a:r>
              <a:rPr kumimoji="0" sz="1300" b="0" i="0" u="none" strike="noStrike" kern="0" cap="none" spc="-10" normalizeH="0" baseline="0" noProof="0" dirty="0">
                <a:ln>
                  <a:noFill/>
                </a:ln>
                <a:solidFill>
                  <a:sysClr val="windowText" lastClr="000000"/>
                </a:solidFill>
                <a:effectLst/>
                <a:uLnTx/>
                <a:uFillTx/>
                <a:latin typeface="Calibri"/>
                <a:cs typeface="Calibri"/>
              </a:rPr>
              <a:t>Metadata</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43" name="object 43"/>
          <p:cNvSpPr txBox="1"/>
          <p:nvPr/>
        </p:nvSpPr>
        <p:spPr>
          <a:xfrm>
            <a:off x="7207108" y="3320440"/>
            <a:ext cx="723900" cy="482600"/>
          </a:xfrm>
          <a:prstGeom prst="rect">
            <a:avLst/>
          </a:prstGeom>
          <a:solidFill>
            <a:srgbClr val="F1F1F1"/>
          </a:solidFill>
          <a:ln w="12766">
            <a:solidFill>
              <a:srgbClr val="000000"/>
            </a:solidFill>
          </a:ln>
        </p:spPr>
        <p:txBody>
          <a:bodyPr vert="horz" wrap="square" lIns="0" tIns="126364" rIns="0" bIns="0" rtlCol="0">
            <a:spAutoFit/>
          </a:bodyPr>
          <a:lstStyle/>
          <a:p>
            <a:pPr marL="180975" marR="0" lvl="0" indent="0" defTabSz="914400" eaLnBrk="1" fontAlgn="auto" latinLnBrk="0" hangingPunct="1">
              <a:lnSpc>
                <a:spcPct val="100000"/>
              </a:lnSpc>
              <a:spcBef>
                <a:spcPts val="994"/>
              </a:spcBef>
              <a:spcAft>
                <a:spcPts val="0"/>
              </a:spcAft>
              <a:buClrTx/>
              <a:buSzTx/>
              <a:buFontTx/>
              <a:buNone/>
              <a:tabLst/>
              <a:defRPr/>
            </a:pPr>
            <a:r>
              <a:rPr kumimoji="0" sz="1300" b="0" i="0" u="none" strike="noStrike" kern="0" cap="none" spc="-20" normalizeH="0" baseline="0" noProof="0" dirty="0">
                <a:ln>
                  <a:noFill/>
                </a:ln>
                <a:solidFill>
                  <a:sysClr val="windowText" lastClr="000000"/>
                </a:solidFill>
                <a:effectLst/>
                <a:uLnTx/>
                <a:uFillTx/>
                <a:latin typeface="Calibri"/>
                <a:cs typeface="Calibri"/>
              </a:rPr>
              <a:t>Met?</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grpSp>
        <p:nvGrpSpPr>
          <p:cNvPr id="44" name="object 44"/>
          <p:cNvGrpSpPr/>
          <p:nvPr/>
        </p:nvGrpSpPr>
        <p:grpSpPr>
          <a:xfrm>
            <a:off x="7930808" y="3181316"/>
            <a:ext cx="822325" cy="427990"/>
            <a:chOff x="7930808" y="3181316"/>
            <a:chExt cx="822325" cy="427990"/>
          </a:xfrm>
        </p:grpSpPr>
        <p:sp>
          <p:nvSpPr>
            <p:cNvPr id="45" name="object 45"/>
            <p:cNvSpPr/>
            <p:nvPr/>
          </p:nvSpPr>
          <p:spPr>
            <a:xfrm>
              <a:off x="8013015" y="3183338"/>
              <a:ext cx="738505" cy="378460"/>
            </a:xfrm>
            <a:custGeom>
              <a:avLst/>
              <a:gdLst/>
              <a:ahLst/>
              <a:cxnLst/>
              <a:rect l="l" t="t" r="r" b="b"/>
              <a:pathLst>
                <a:path w="738504" h="378460">
                  <a:moveTo>
                    <a:pt x="737996" y="0"/>
                  </a:moveTo>
                  <a:lnTo>
                    <a:pt x="255473" y="0"/>
                  </a:lnTo>
                  <a:lnTo>
                    <a:pt x="255473" y="378416"/>
                  </a:lnTo>
                  <a:lnTo>
                    <a:pt x="0" y="378416"/>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6" name="object 46"/>
            <p:cNvSpPr/>
            <p:nvPr/>
          </p:nvSpPr>
          <p:spPr>
            <a:xfrm>
              <a:off x="7930808" y="3514772"/>
              <a:ext cx="93980" cy="93980"/>
            </a:xfrm>
            <a:custGeom>
              <a:avLst/>
              <a:gdLst/>
              <a:ahLst/>
              <a:cxnLst/>
              <a:rect l="l" t="t" r="r" b="b"/>
              <a:pathLst>
                <a:path w="93979" h="93979">
                  <a:moveTo>
                    <a:pt x="93951" y="0"/>
                  </a:moveTo>
                  <a:lnTo>
                    <a:pt x="0" y="46982"/>
                  </a:lnTo>
                  <a:lnTo>
                    <a:pt x="93951" y="93965"/>
                  </a:lnTo>
                  <a:lnTo>
                    <a:pt x="93951"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47" name="object 47"/>
          <p:cNvGrpSpPr/>
          <p:nvPr/>
        </p:nvGrpSpPr>
        <p:grpSpPr>
          <a:xfrm>
            <a:off x="8744629" y="5670129"/>
            <a:ext cx="1460500" cy="576580"/>
            <a:chOff x="8744629" y="5670129"/>
            <a:chExt cx="1460500" cy="576580"/>
          </a:xfrm>
        </p:grpSpPr>
        <p:sp>
          <p:nvSpPr>
            <p:cNvPr id="48" name="object 48"/>
            <p:cNvSpPr/>
            <p:nvPr/>
          </p:nvSpPr>
          <p:spPr>
            <a:xfrm>
              <a:off x="8751012" y="5757302"/>
              <a:ext cx="1447800" cy="482600"/>
            </a:xfrm>
            <a:custGeom>
              <a:avLst/>
              <a:gdLst/>
              <a:ahLst/>
              <a:cxnLst/>
              <a:rect l="l" t="t" r="r" b="b"/>
              <a:pathLst>
                <a:path w="1447800" h="482600">
                  <a:moveTo>
                    <a:pt x="1447382" y="0"/>
                  </a:moveTo>
                  <a:lnTo>
                    <a:pt x="0" y="0"/>
                  </a:lnTo>
                  <a:lnTo>
                    <a:pt x="0" y="482527"/>
                  </a:lnTo>
                  <a:lnTo>
                    <a:pt x="1447383" y="482527"/>
                  </a:lnTo>
                  <a:lnTo>
                    <a:pt x="1447382" y="0"/>
                  </a:lnTo>
                  <a:close/>
                </a:path>
              </a:pathLst>
            </a:custGeom>
            <a:solidFill>
              <a:srgbClr val="DBEDF3">
                <a:alpha val="36077"/>
              </a:srgbClr>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49" name="object 49"/>
            <p:cNvSpPr/>
            <p:nvPr/>
          </p:nvSpPr>
          <p:spPr>
            <a:xfrm>
              <a:off x="8751012" y="5757302"/>
              <a:ext cx="1447800" cy="482600"/>
            </a:xfrm>
            <a:custGeom>
              <a:avLst/>
              <a:gdLst/>
              <a:ahLst/>
              <a:cxnLst/>
              <a:rect l="l" t="t" r="r" b="b"/>
              <a:pathLst>
                <a:path w="1447800" h="482600">
                  <a:moveTo>
                    <a:pt x="0" y="482527"/>
                  </a:moveTo>
                  <a:lnTo>
                    <a:pt x="1447383" y="482527"/>
                  </a:lnTo>
                  <a:lnTo>
                    <a:pt x="1447382" y="0"/>
                  </a:lnTo>
                  <a:lnTo>
                    <a:pt x="0" y="0"/>
                  </a:lnTo>
                  <a:lnTo>
                    <a:pt x="0" y="482527"/>
                  </a:lnTo>
                  <a:close/>
                </a:path>
              </a:pathLst>
            </a:custGeom>
            <a:ln w="12766">
              <a:solidFill>
                <a:srgbClr val="000000"/>
              </a:solidFill>
              <a:prstDash val="sysDash"/>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0" name="object 50"/>
            <p:cNvSpPr/>
            <p:nvPr/>
          </p:nvSpPr>
          <p:spPr>
            <a:xfrm>
              <a:off x="9474712" y="5670129"/>
              <a:ext cx="0" cy="87630"/>
            </a:xfrm>
            <a:custGeom>
              <a:avLst/>
              <a:gdLst/>
              <a:ahLst/>
              <a:cxnLst/>
              <a:rect l="l" t="t" r="r" b="b"/>
              <a:pathLst>
                <a:path h="87629">
                  <a:moveTo>
                    <a:pt x="0" y="0"/>
                  </a:moveTo>
                  <a:lnTo>
                    <a:pt x="0" y="87173"/>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grpSp>
        <p:nvGrpSpPr>
          <p:cNvPr id="51" name="object 51"/>
          <p:cNvGrpSpPr/>
          <p:nvPr/>
        </p:nvGrpSpPr>
        <p:grpSpPr>
          <a:xfrm>
            <a:off x="9427736" y="5419519"/>
            <a:ext cx="93980" cy="93980"/>
            <a:chOff x="9427736" y="5419519"/>
            <a:chExt cx="93980" cy="93980"/>
          </a:xfrm>
        </p:grpSpPr>
        <p:sp>
          <p:nvSpPr>
            <p:cNvPr id="52" name="object 52"/>
            <p:cNvSpPr/>
            <p:nvPr/>
          </p:nvSpPr>
          <p:spPr>
            <a:xfrm>
              <a:off x="9474712" y="5501671"/>
              <a:ext cx="0" cy="5080"/>
            </a:xfrm>
            <a:custGeom>
              <a:avLst/>
              <a:gdLst/>
              <a:ahLst/>
              <a:cxnLst/>
              <a:rect l="l" t="t" r="r" b="b"/>
              <a:pathLst>
                <a:path h="5079">
                  <a:moveTo>
                    <a:pt x="0" y="0"/>
                  </a:moveTo>
                  <a:lnTo>
                    <a:pt x="0" y="5040"/>
                  </a:lnTo>
                </a:path>
              </a:pathLst>
            </a:custGeom>
            <a:ln w="4044">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53" name="object 53"/>
            <p:cNvSpPr/>
            <p:nvPr/>
          </p:nvSpPr>
          <p:spPr>
            <a:xfrm>
              <a:off x="9427736" y="5419519"/>
              <a:ext cx="93980" cy="93980"/>
            </a:xfrm>
            <a:custGeom>
              <a:avLst/>
              <a:gdLst/>
              <a:ahLst/>
              <a:cxnLst/>
              <a:rect l="l" t="t" r="r" b="b"/>
              <a:pathLst>
                <a:path w="93979" h="93979">
                  <a:moveTo>
                    <a:pt x="46975" y="0"/>
                  </a:moveTo>
                  <a:lnTo>
                    <a:pt x="0" y="93897"/>
                  </a:lnTo>
                  <a:lnTo>
                    <a:pt x="93951" y="93897"/>
                  </a:lnTo>
                  <a:lnTo>
                    <a:pt x="46975" y="0"/>
                  </a:lnTo>
                  <a:close/>
                </a:path>
              </a:pathLst>
            </a:custGeom>
            <a:solidFill>
              <a:srgbClr val="000000"/>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54" name="object 54"/>
          <p:cNvSpPr txBox="1"/>
          <p:nvPr/>
        </p:nvSpPr>
        <p:spPr>
          <a:xfrm>
            <a:off x="9113779" y="5480205"/>
            <a:ext cx="729615" cy="1026160"/>
          </a:xfrm>
          <a:prstGeom prst="rect">
            <a:avLst/>
          </a:prstGeom>
        </p:spPr>
        <p:txBody>
          <a:bodyPr vert="horz" wrap="square" lIns="0" tIns="13970" rIns="0" bIns="0" rtlCol="0">
            <a:spAutoFit/>
          </a:bodyPr>
          <a:lstStyle/>
          <a:p>
            <a:pPr marL="6985" marR="0" lvl="0" indent="0" algn="ctr" defTabSz="914400" eaLnBrk="1" fontAlgn="auto" latinLnBrk="0" hangingPunct="1">
              <a:lnSpc>
                <a:spcPct val="100000"/>
              </a:lnSpc>
              <a:spcBef>
                <a:spcPts val="110"/>
              </a:spcBef>
              <a:spcAft>
                <a:spcPts val="0"/>
              </a:spcAft>
              <a:buClrTx/>
              <a:buSzTx/>
              <a:buFontTx/>
              <a:buNone/>
              <a:tabLst/>
              <a:defRPr/>
            </a:pPr>
            <a:r>
              <a:rPr kumimoji="0" sz="1100" b="0" i="0" u="none" strike="noStrike" kern="0" cap="none" spc="-10" normalizeH="0" baseline="0" noProof="0" dirty="0">
                <a:ln>
                  <a:noFill/>
                </a:ln>
                <a:solidFill>
                  <a:sysClr val="windowText" lastClr="000000"/>
                </a:solidFill>
                <a:effectLst/>
                <a:uLnTx/>
                <a:uFillTx/>
                <a:latin typeface="Calibri"/>
                <a:cs typeface="Calibri"/>
              </a:rPr>
              <a:t>Certifies</a:t>
            </a:r>
            <a:endParaRPr kumimoji="0" sz="1100" b="0" i="0" u="none" strike="noStrike" kern="0" cap="none" spc="0" normalizeH="0" baseline="0" noProof="0">
              <a:ln>
                <a:noFill/>
              </a:ln>
              <a:solidFill>
                <a:sysClr val="windowText" lastClr="000000"/>
              </a:solidFill>
              <a:effectLst/>
              <a:uLnTx/>
              <a:uFillTx/>
              <a:latin typeface="Calibri"/>
              <a:cs typeface="Calibri"/>
            </a:endParaRPr>
          </a:p>
          <a:p>
            <a:pPr marL="12700" marR="5080" lvl="0" indent="-2540" algn="ctr" defTabSz="914400" eaLnBrk="1" fontAlgn="auto" latinLnBrk="0" hangingPunct="1">
              <a:lnSpc>
                <a:spcPct val="103299"/>
              </a:lnSpc>
              <a:spcBef>
                <a:spcPts val="940"/>
              </a:spcBef>
              <a:spcAft>
                <a:spcPts val="0"/>
              </a:spcAft>
              <a:buClrTx/>
              <a:buSzTx/>
              <a:buFontTx/>
              <a:buNone/>
              <a:tabLst/>
              <a:defRPr/>
            </a:pPr>
            <a:r>
              <a:rPr kumimoji="0" sz="1300" b="0" i="0" u="none" strike="noStrike" kern="0" cap="none" spc="-10" normalizeH="0" baseline="0" noProof="0" dirty="0">
                <a:ln>
                  <a:noFill/>
                </a:ln>
                <a:solidFill>
                  <a:sysClr val="windowText" lastClr="000000"/>
                </a:solidFill>
                <a:effectLst/>
                <a:uLnTx/>
                <a:uFillTx/>
                <a:latin typeface="Calibri"/>
                <a:cs typeface="Calibri"/>
              </a:rPr>
              <a:t>Author </a:t>
            </a:r>
            <a:r>
              <a:rPr kumimoji="0" sz="1300" b="0" i="0" u="none" strike="noStrike" kern="0" cap="none" spc="0" normalizeH="0" baseline="0" noProof="0" dirty="0">
                <a:ln>
                  <a:noFill/>
                </a:ln>
                <a:solidFill>
                  <a:sysClr val="windowText" lastClr="000000"/>
                </a:solidFill>
                <a:effectLst/>
                <a:uLnTx/>
                <a:uFillTx/>
                <a:latin typeface="Calibri"/>
                <a:cs typeface="Calibri"/>
              </a:rPr>
              <a:t>Public</a:t>
            </a:r>
            <a:r>
              <a:rPr kumimoji="0" sz="1300" b="0" i="0" u="none" strike="noStrike" kern="0" cap="none" spc="110" normalizeH="0" baseline="0" noProof="0" dirty="0">
                <a:ln>
                  <a:noFill/>
                </a:ln>
                <a:solidFill>
                  <a:sysClr val="windowText" lastClr="000000"/>
                </a:solidFill>
                <a:effectLst/>
                <a:uLnTx/>
                <a:uFillTx/>
                <a:latin typeface="Calibri"/>
                <a:cs typeface="Calibri"/>
              </a:rPr>
              <a:t> </a:t>
            </a:r>
            <a:r>
              <a:rPr kumimoji="0" sz="1300" b="0" i="0" u="none" strike="noStrike" kern="0" cap="none" spc="-25" normalizeH="0" baseline="0" noProof="0" dirty="0">
                <a:ln>
                  <a:noFill/>
                </a:ln>
                <a:solidFill>
                  <a:sysClr val="windowText" lastClr="000000"/>
                </a:solidFill>
                <a:effectLst/>
                <a:uLnTx/>
                <a:uFillTx/>
                <a:latin typeface="Calibri"/>
                <a:cs typeface="Calibri"/>
              </a:rPr>
              <a:t>Key</a:t>
            </a:r>
            <a:endParaRPr kumimoji="0" sz="1300" b="0" i="0" u="none" strike="noStrike" kern="0" cap="none" spc="0" normalizeH="0" baseline="0" noProof="0">
              <a:ln>
                <a:noFill/>
              </a:ln>
              <a:solidFill>
                <a:sysClr val="windowText" lastClr="000000"/>
              </a:solidFill>
              <a:effectLst/>
              <a:uLnTx/>
              <a:uFillTx/>
              <a:latin typeface="Calibri"/>
              <a:cs typeface="Calibri"/>
            </a:endParaRPr>
          </a:p>
          <a:p>
            <a:pPr marL="5715" marR="0" lvl="0" indent="0" algn="ctr" defTabSz="914400" eaLnBrk="1" fontAlgn="auto" latinLnBrk="0" hangingPunct="1">
              <a:lnSpc>
                <a:spcPct val="100000"/>
              </a:lnSpc>
              <a:spcBef>
                <a:spcPts val="940"/>
              </a:spcBef>
              <a:spcAft>
                <a:spcPts val="0"/>
              </a:spcAft>
              <a:buClrTx/>
              <a:buSzTx/>
              <a:buFontTx/>
              <a:buNone/>
              <a:tabLst/>
              <a:defRPr/>
            </a:pPr>
            <a:r>
              <a:rPr kumimoji="0" sz="1200" b="0" i="1" u="none" strike="noStrike" kern="0" cap="none" spc="-10" normalizeH="0" baseline="0" noProof="0" dirty="0">
                <a:ln>
                  <a:noFill/>
                </a:ln>
                <a:solidFill>
                  <a:sysClr val="windowText" lastClr="000000"/>
                </a:solidFill>
                <a:effectLst/>
                <a:uLnTx/>
                <a:uFillTx/>
                <a:latin typeface="Calibri"/>
                <a:cs typeface="Calibri"/>
              </a:rPr>
              <a:t>(Optional)</a:t>
            </a:r>
            <a:endParaRPr kumimoji="0" sz="1200" b="0" i="0" u="none" strike="noStrike" kern="0" cap="none" spc="0" normalizeH="0" baseline="0" noProof="0">
              <a:ln>
                <a:noFill/>
              </a:ln>
              <a:solidFill>
                <a:sysClr val="windowText" lastClr="000000"/>
              </a:solidFill>
              <a:effectLst/>
              <a:uLnTx/>
              <a:uFillTx/>
              <a:latin typeface="Calibri"/>
              <a:cs typeface="Calibri"/>
            </a:endParaRPr>
          </a:p>
        </p:txBody>
      </p:sp>
      <p:sp>
        <p:nvSpPr>
          <p:cNvPr id="2" name="TextBox 1">
            <a:extLst>
              <a:ext uri="{FF2B5EF4-FFF2-40B4-BE49-F238E27FC236}">
                <a16:creationId xmlns:a16="http://schemas.microsoft.com/office/drawing/2014/main" id="{68627C4B-C11A-58FB-CCA5-7725540A194B}"/>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Attestation Report: Guest Measurements</a:t>
            </a:r>
          </a:p>
        </p:txBody>
      </p:sp>
      <p:pic>
        <p:nvPicPr>
          <p:cNvPr id="55" name="bg object 16">
            <a:extLst>
              <a:ext uri="{FF2B5EF4-FFF2-40B4-BE49-F238E27FC236}">
                <a16:creationId xmlns:a16="http://schemas.microsoft.com/office/drawing/2014/main" id="{B98C613C-C5AF-5BA0-4C85-11D5B3A6EC04}"/>
              </a:ext>
            </a:extLst>
          </p:cNvPr>
          <p:cNvPicPr/>
          <p:nvPr/>
        </p:nvPicPr>
        <p:blipFill>
          <a:blip r:embed="rId2" cstate="print"/>
          <a:stretch>
            <a:fillRect/>
          </a:stretch>
        </p:blipFill>
        <p:spPr>
          <a:xfrm>
            <a:off x="10882883" y="6393179"/>
            <a:ext cx="1155192" cy="329184"/>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BEFBA0-FAC9-B17C-A045-A0369AD9AD23}"/>
              </a:ext>
            </a:extLst>
          </p:cNvPr>
          <p:cNvSpPr>
            <a:spLocks noGrp="1"/>
          </p:cNvSpPr>
          <p:nvPr>
            <p:ph type="body" idx="1"/>
          </p:nvPr>
        </p:nvSpPr>
        <p:spPr>
          <a:xfrm>
            <a:off x="575563" y="1812159"/>
            <a:ext cx="7561008" cy="3385542"/>
          </a:xfrm>
        </p:spPr>
        <p:txBody>
          <a:bodyPr>
            <a:normAutofit/>
          </a:bodyPr>
          <a:lstStyle/>
          <a:p>
            <a:pPr marL="384175" marR="556260" indent="-285750">
              <a:spcBef>
                <a:spcPts val="1205"/>
              </a:spcBef>
              <a:spcAft>
                <a:spcPts val="0"/>
              </a:spcAft>
              <a:buFont typeface="Arial" panose="020B0604020202020204" pitchFamily="34" charset="0"/>
              <a:buChar char="•"/>
            </a:pPr>
            <a:r>
              <a:rPr lang="en-US" sz="2000" dirty="0">
                <a:latin typeface="Segoe UI Semibold" panose="020B0702040204020203" pitchFamily="34" charset="0"/>
                <a:cs typeface="Segoe UI Semibold" panose="020B0702040204020203" pitchFamily="34" charset="0"/>
              </a:rPr>
              <a:t>As part of the input to the SNP_LAUNCH_FINISH command, the hypervisor may provide an optional data structure called the identity block. </a:t>
            </a:r>
          </a:p>
          <a:p>
            <a:pPr marL="384175" marR="556260" indent="-285750">
              <a:spcBef>
                <a:spcPts val="1205"/>
              </a:spcBef>
              <a:spcAft>
                <a:spcPts val="0"/>
              </a:spcAft>
              <a:buFont typeface="Arial" panose="020B0604020202020204" pitchFamily="34" charset="0"/>
              <a:buChar char="•"/>
            </a:pPr>
            <a:r>
              <a:rPr lang="en-US" sz="1800" dirty="0">
                <a:effectLst/>
                <a:latin typeface="Segoe UI" panose="020B0502040204020203" pitchFamily="34" charset="0"/>
                <a:ea typeface="Times New Roman" panose="02020603050405020304" pitchFamily="18" charset="0"/>
                <a:cs typeface="Segoe UI" panose="020B0502040204020203" pitchFamily="34" charset="0"/>
              </a:rPr>
              <a:t>Identity block contains the expected </a:t>
            </a:r>
            <a:r>
              <a:rPr lang="en-US" sz="1800" b="1" dirty="0">
                <a:effectLst/>
                <a:latin typeface="Segoe UI" panose="020B0502040204020203" pitchFamily="34" charset="0"/>
                <a:ea typeface="Times New Roman" panose="02020603050405020304" pitchFamily="18" charset="0"/>
                <a:cs typeface="Segoe UI" panose="020B0502040204020203" pitchFamily="34" charset="0"/>
              </a:rPr>
              <a:t>launch digest, guest policy, the guest identification and a guest owner signature</a:t>
            </a:r>
            <a:r>
              <a:rPr lang="en-US" sz="1800" dirty="0">
                <a:effectLst/>
                <a:latin typeface="Segoe UI" panose="020B0502040204020203" pitchFamily="34" charset="0"/>
                <a:ea typeface="Times New Roman" panose="02020603050405020304" pitchFamily="18" charset="0"/>
                <a:cs typeface="Segoe UI" panose="020B0502040204020203" pitchFamily="34" charset="0"/>
              </a:rPr>
              <a:t>.</a:t>
            </a:r>
          </a:p>
          <a:p>
            <a:pPr marL="384175" marR="556260" indent="-285750">
              <a:spcBef>
                <a:spcPts val="1205"/>
              </a:spcBef>
              <a:spcAft>
                <a:spcPts val="0"/>
              </a:spcAft>
              <a:buFont typeface="Arial" panose="020B0604020202020204" pitchFamily="34" charset="0"/>
              <a:buChar char="•"/>
            </a:pPr>
            <a:r>
              <a:rPr lang="en-US" sz="1800" dirty="0">
                <a:effectLst/>
                <a:latin typeface="Segoe UI" panose="020B0502040204020203" pitchFamily="34" charset="0"/>
                <a:ea typeface="Times New Roman" panose="02020603050405020304" pitchFamily="18" charset="0"/>
                <a:cs typeface="Segoe UI" panose="020B0502040204020203" pitchFamily="34" charset="0"/>
              </a:rPr>
              <a:t>The identity block's keys are stored in the guest context.</a:t>
            </a:r>
          </a:p>
          <a:p>
            <a:pPr marL="384175" marR="556260" indent="-285750">
              <a:spcBef>
                <a:spcPts val="1205"/>
              </a:spcBef>
              <a:spcAft>
                <a:spcPts val="0"/>
              </a:spcAft>
              <a:buFont typeface="Arial" panose="020B0604020202020204" pitchFamily="34" charset="0"/>
              <a:buChar char="•"/>
            </a:pPr>
            <a:r>
              <a:rPr lang="en-US" sz="1800" dirty="0">
                <a:effectLst/>
                <a:latin typeface="Segoe UI" panose="020B0502040204020203" pitchFamily="34" charset="0"/>
                <a:ea typeface="Times New Roman" panose="02020603050405020304" pitchFamily="18" charset="0"/>
                <a:cs typeface="Segoe UI" panose="020B0502040204020203" pitchFamily="34" charset="0"/>
              </a:rPr>
              <a:t>Attestation reports contain the identity block's public keys.</a:t>
            </a:r>
          </a:p>
          <a:p>
            <a:pPr marL="384175" marR="556260" indent="-285750">
              <a:spcBef>
                <a:spcPts val="1205"/>
              </a:spcBef>
              <a:spcAft>
                <a:spcPts val="0"/>
              </a:spcAft>
              <a:buFont typeface="Arial" panose="020B0604020202020204" pitchFamily="34" charset="0"/>
              <a:buChar char="•"/>
            </a:pPr>
            <a:r>
              <a:rPr lang="en-US" sz="1800" dirty="0">
                <a:effectLst/>
                <a:latin typeface="Segoe UI" panose="020B0502040204020203" pitchFamily="34" charset="0"/>
                <a:ea typeface="Times New Roman" panose="02020603050405020304" pitchFamily="18" charset="0"/>
                <a:cs typeface="Segoe UI" panose="020B0502040204020203" pitchFamily="34" charset="0"/>
              </a:rPr>
              <a:t>This enables the guest owner and the firmware to verify the launching process of the guest. </a:t>
            </a:r>
            <a:endParaRPr lang="fr-FR" dirty="0">
              <a:latin typeface="Segoe UI" panose="020B0502040204020203" pitchFamily="34" charset="0"/>
              <a:cs typeface="Segoe UI" panose="020B0502040204020203" pitchFamily="34" charset="0"/>
            </a:endParaRPr>
          </a:p>
        </p:txBody>
      </p:sp>
      <p:grpSp>
        <p:nvGrpSpPr>
          <p:cNvPr id="4" name="object 4">
            <a:extLst>
              <a:ext uri="{FF2B5EF4-FFF2-40B4-BE49-F238E27FC236}">
                <a16:creationId xmlns:a16="http://schemas.microsoft.com/office/drawing/2014/main" id="{FEBB3FAC-61F9-3CB0-DE97-C5879D808585}"/>
              </a:ext>
            </a:extLst>
          </p:cNvPr>
          <p:cNvGrpSpPr/>
          <p:nvPr/>
        </p:nvGrpSpPr>
        <p:grpSpPr>
          <a:xfrm>
            <a:off x="8503168" y="2372855"/>
            <a:ext cx="1943735" cy="2329815"/>
            <a:chOff x="8503168" y="2372855"/>
            <a:chExt cx="1943735" cy="2329815"/>
          </a:xfrm>
        </p:grpSpPr>
        <p:sp>
          <p:nvSpPr>
            <p:cNvPr id="5" name="object 5">
              <a:extLst>
                <a:ext uri="{FF2B5EF4-FFF2-40B4-BE49-F238E27FC236}">
                  <a16:creationId xmlns:a16="http://schemas.microsoft.com/office/drawing/2014/main" id="{3B17FDFE-2388-1437-D26C-E1530C65491E}"/>
                </a:ext>
              </a:extLst>
            </p:cNvPr>
            <p:cNvSpPr/>
            <p:nvPr/>
          </p:nvSpPr>
          <p:spPr>
            <a:xfrm>
              <a:off x="8509836" y="2379523"/>
              <a:ext cx="1930400" cy="2316480"/>
            </a:xfrm>
            <a:custGeom>
              <a:avLst/>
              <a:gdLst/>
              <a:ahLst/>
              <a:cxnLst/>
              <a:rect l="l" t="t" r="r" b="b"/>
              <a:pathLst>
                <a:path w="1930400" h="2316479">
                  <a:moveTo>
                    <a:pt x="1929923" y="0"/>
                  </a:moveTo>
                  <a:lnTo>
                    <a:pt x="0" y="0"/>
                  </a:lnTo>
                  <a:lnTo>
                    <a:pt x="0" y="2316119"/>
                  </a:lnTo>
                  <a:lnTo>
                    <a:pt x="1929923" y="2316119"/>
                  </a:lnTo>
                  <a:lnTo>
                    <a:pt x="1929923" y="0"/>
                  </a:lnTo>
                  <a:close/>
                </a:path>
              </a:pathLst>
            </a:custGeom>
            <a:solidFill>
              <a:srgbClr val="DBEDF3"/>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6" name="object 6">
              <a:extLst>
                <a:ext uri="{FF2B5EF4-FFF2-40B4-BE49-F238E27FC236}">
                  <a16:creationId xmlns:a16="http://schemas.microsoft.com/office/drawing/2014/main" id="{93A3488C-F75A-2F0B-AE42-D27DD1B979F7}"/>
                </a:ext>
              </a:extLst>
            </p:cNvPr>
            <p:cNvSpPr/>
            <p:nvPr/>
          </p:nvSpPr>
          <p:spPr>
            <a:xfrm>
              <a:off x="8509836" y="2379523"/>
              <a:ext cx="1930400" cy="2316480"/>
            </a:xfrm>
            <a:custGeom>
              <a:avLst/>
              <a:gdLst/>
              <a:ahLst/>
              <a:cxnLst/>
              <a:rect l="l" t="t" r="r" b="b"/>
              <a:pathLst>
                <a:path w="1930400" h="2316479">
                  <a:moveTo>
                    <a:pt x="0" y="2316119"/>
                  </a:moveTo>
                  <a:lnTo>
                    <a:pt x="1929923" y="2316119"/>
                  </a:lnTo>
                  <a:lnTo>
                    <a:pt x="1929923" y="0"/>
                  </a:lnTo>
                  <a:lnTo>
                    <a:pt x="0" y="0"/>
                  </a:lnTo>
                  <a:lnTo>
                    <a:pt x="0" y="2316119"/>
                  </a:lnTo>
                  <a:close/>
                </a:path>
              </a:pathLst>
            </a:custGeom>
            <a:ln w="12765">
              <a:solidFill>
                <a:srgbClr val="000000"/>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7" name="object 7">
            <a:extLst>
              <a:ext uri="{FF2B5EF4-FFF2-40B4-BE49-F238E27FC236}">
                <a16:creationId xmlns:a16="http://schemas.microsoft.com/office/drawing/2014/main" id="{A500B1E8-42C8-25DB-EAAD-3AFA80FDB26C}"/>
              </a:ext>
            </a:extLst>
          </p:cNvPr>
          <p:cNvSpPr txBox="1"/>
          <p:nvPr/>
        </p:nvSpPr>
        <p:spPr>
          <a:xfrm>
            <a:off x="8509836" y="2379522"/>
            <a:ext cx="1930400" cy="354330"/>
          </a:xfrm>
          <a:prstGeom prst="rect">
            <a:avLst/>
          </a:prstGeom>
          <a:solidFill>
            <a:srgbClr val="DBEDF3"/>
          </a:solidFill>
          <a:ln w="12766">
            <a:solidFill>
              <a:srgbClr val="000000"/>
            </a:solidFill>
          </a:ln>
        </p:spPr>
        <p:txBody>
          <a:bodyPr vert="horz" wrap="square" lIns="0" tIns="52705" rIns="0" bIns="0" rtlCol="0">
            <a:spAutoFit/>
          </a:bodyPr>
          <a:lstStyle/>
          <a:p>
            <a:pPr marL="71755" marR="0" lvl="0" indent="0" defTabSz="914400" eaLnBrk="1" fontAlgn="auto" latinLnBrk="0" hangingPunct="1">
              <a:lnSpc>
                <a:spcPct val="100000"/>
              </a:lnSpc>
              <a:spcBef>
                <a:spcPts val="415"/>
              </a:spcBef>
              <a:spcAft>
                <a:spcPts val="0"/>
              </a:spcAft>
              <a:buClrTx/>
              <a:buSzTx/>
              <a:buFontTx/>
              <a:buNone/>
              <a:tabLst/>
              <a:defRPr/>
            </a:pPr>
            <a:r>
              <a:rPr kumimoji="0" sz="1300" b="1" i="0" u="none" strike="noStrike" kern="0" cap="none" spc="0" normalizeH="0" baseline="0" noProof="0" dirty="0">
                <a:ln>
                  <a:noFill/>
                </a:ln>
                <a:solidFill>
                  <a:sysClr val="windowText" lastClr="000000"/>
                </a:solidFill>
                <a:effectLst/>
                <a:uLnTx/>
                <a:uFillTx/>
                <a:latin typeface="Calibri"/>
                <a:cs typeface="Calibri"/>
              </a:rPr>
              <a:t>ID</a:t>
            </a:r>
            <a:r>
              <a:rPr kumimoji="0" sz="1300" b="1" i="0" u="none" strike="noStrike" kern="0" cap="none" spc="30" normalizeH="0" baseline="0" noProof="0" dirty="0">
                <a:ln>
                  <a:noFill/>
                </a:ln>
                <a:solidFill>
                  <a:sysClr val="windowText" lastClr="000000"/>
                </a:solidFill>
                <a:effectLst/>
                <a:uLnTx/>
                <a:uFillTx/>
                <a:latin typeface="Calibri"/>
                <a:cs typeface="Calibri"/>
              </a:rPr>
              <a:t> </a:t>
            </a:r>
            <a:r>
              <a:rPr kumimoji="0" sz="1300" b="1" i="0" u="none" strike="noStrike" kern="0" cap="none" spc="-10" normalizeH="0" baseline="0" noProof="0" dirty="0">
                <a:ln>
                  <a:noFill/>
                </a:ln>
                <a:solidFill>
                  <a:sysClr val="windowText" lastClr="000000"/>
                </a:solidFill>
                <a:effectLst/>
                <a:uLnTx/>
                <a:uFillTx/>
                <a:latin typeface="Calibri"/>
                <a:cs typeface="Calibri"/>
              </a:rPr>
              <a:t>Block</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8" name="object 23">
            <a:extLst>
              <a:ext uri="{FF2B5EF4-FFF2-40B4-BE49-F238E27FC236}">
                <a16:creationId xmlns:a16="http://schemas.microsoft.com/office/drawing/2014/main" id="{9C222736-62AE-F508-F5A3-5C18265E3356}"/>
              </a:ext>
            </a:extLst>
          </p:cNvPr>
          <p:cNvSpPr txBox="1"/>
          <p:nvPr/>
        </p:nvSpPr>
        <p:spPr>
          <a:xfrm>
            <a:off x="8751013" y="2733733"/>
            <a:ext cx="1447800" cy="257175"/>
          </a:xfrm>
          <a:prstGeom prst="rect">
            <a:avLst/>
          </a:prstGeom>
          <a:solidFill>
            <a:srgbClr val="FFFFFF">
              <a:alpha val="56077"/>
            </a:srgbClr>
          </a:solidFill>
          <a:ln w="12767">
            <a:solidFill>
              <a:srgbClr val="000000"/>
            </a:solidFill>
          </a:ln>
        </p:spPr>
        <p:txBody>
          <a:bodyPr vert="horz" wrap="square" lIns="0" tIns="12065" rIns="0" bIns="0" rtlCol="0">
            <a:spAutoFit/>
          </a:bodyPr>
          <a:lstStyle/>
          <a:p>
            <a:pPr marL="245745" marR="0" lvl="0" indent="0" defTabSz="914400" eaLnBrk="1" fontAlgn="auto" latinLnBrk="0" hangingPunct="1">
              <a:lnSpc>
                <a:spcPct val="100000"/>
              </a:lnSpc>
              <a:spcBef>
                <a:spcPts val="95"/>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Launch</a:t>
            </a:r>
            <a:r>
              <a:rPr kumimoji="0" sz="1300" b="0" i="0" u="none" strike="noStrike" kern="0" cap="none" spc="125" normalizeH="0" baseline="0" noProof="0" dirty="0">
                <a:ln>
                  <a:noFill/>
                </a:ln>
                <a:solidFill>
                  <a:sysClr val="windowText" lastClr="000000"/>
                </a:solidFill>
                <a:effectLst/>
                <a:uLnTx/>
                <a:uFillTx/>
                <a:latin typeface="Calibri"/>
                <a:cs typeface="Calibri"/>
              </a:rPr>
              <a:t> </a:t>
            </a:r>
            <a:r>
              <a:rPr kumimoji="0" sz="1300" b="0" i="0" u="none" strike="noStrike" kern="0" cap="none" spc="-10" normalizeH="0" baseline="0" noProof="0" dirty="0">
                <a:ln>
                  <a:noFill/>
                </a:ln>
                <a:solidFill>
                  <a:sysClr val="windowText" lastClr="000000"/>
                </a:solidFill>
                <a:effectLst/>
                <a:uLnTx/>
                <a:uFillTx/>
                <a:latin typeface="Calibri"/>
                <a:cs typeface="Calibri"/>
              </a:rPr>
              <a:t>Digest</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9" name="object 25">
            <a:extLst>
              <a:ext uri="{FF2B5EF4-FFF2-40B4-BE49-F238E27FC236}">
                <a16:creationId xmlns:a16="http://schemas.microsoft.com/office/drawing/2014/main" id="{5375F0C1-0CCB-C647-31B5-4AF9F83BCAF3}"/>
              </a:ext>
            </a:extLst>
          </p:cNvPr>
          <p:cNvSpPr txBox="1"/>
          <p:nvPr/>
        </p:nvSpPr>
        <p:spPr>
          <a:xfrm>
            <a:off x="8751013" y="4020246"/>
            <a:ext cx="1447800" cy="482600"/>
          </a:xfrm>
          <a:prstGeom prst="rect">
            <a:avLst/>
          </a:prstGeom>
          <a:solidFill>
            <a:srgbClr val="FFFFFF">
              <a:alpha val="56077"/>
            </a:srgbClr>
          </a:solidFill>
          <a:ln w="12766">
            <a:solidFill>
              <a:srgbClr val="000000"/>
            </a:solidFill>
          </a:ln>
        </p:spPr>
        <p:txBody>
          <a:bodyPr vert="horz" wrap="square" lIns="0" tIns="19050" rIns="0" bIns="0" rtlCol="0">
            <a:spAutoFit/>
          </a:bodyPr>
          <a:lstStyle/>
          <a:p>
            <a:pPr marL="398780" marR="381000" lvl="0" indent="111125" defTabSz="914400" eaLnBrk="1" fontAlgn="auto" latinLnBrk="0" hangingPunct="1">
              <a:lnSpc>
                <a:spcPct val="103400"/>
              </a:lnSpc>
              <a:spcBef>
                <a:spcPts val="150"/>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ID</a:t>
            </a:r>
            <a:r>
              <a:rPr kumimoji="0" sz="1300" b="0" i="0" u="none" strike="noStrike" kern="0" cap="none" spc="75" normalizeH="0" baseline="0" noProof="0" dirty="0">
                <a:ln>
                  <a:noFill/>
                </a:ln>
                <a:solidFill>
                  <a:sysClr val="windowText" lastClr="000000"/>
                </a:solidFill>
                <a:effectLst/>
                <a:uLnTx/>
                <a:uFillTx/>
                <a:latin typeface="Calibri"/>
                <a:cs typeface="Calibri"/>
              </a:rPr>
              <a:t> </a:t>
            </a:r>
            <a:r>
              <a:rPr kumimoji="0" sz="1300" b="0" i="0" u="none" strike="noStrike" kern="0" cap="none" spc="-25" normalizeH="0" baseline="0" noProof="0" dirty="0">
                <a:ln>
                  <a:noFill/>
                </a:ln>
                <a:solidFill>
                  <a:sysClr val="windowText" lastClr="000000"/>
                </a:solidFill>
                <a:effectLst/>
                <a:uLnTx/>
                <a:uFillTx/>
                <a:latin typeface="Calibri"/>
                <a:cs typeface="Calibri"/>
              </a:rPr>
              <a:t>Key </a:t>
            </a:r>
            <a:r>
              <a:rPr kumimoji="0" sz="1300" b="0" i="0" u="none" strike="noStrike" kern="0" cap="none" spc="-10" normalizeH="0" baseline="0" noProof="0" dirty="0">
                <a:ln>
                  <a:noFill/>
                </a:ln>
                <a:solidFill>
                  <a:sysClr val="windowText" lastClr="000000"/>
                </a:solidFill>
                <a:effectLst/>
                <a:uLnTx/>
                <a:uFillTx/>
                <a:latin typeface="Calibri"/>
                <a:cs typeface="Calibri"/>
              </a:rPr>
              <a:t>Signature</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10" name="object 40">
            <a:extLst>
              <a:ext uri="{FF2B5EF4-FFF2-40B4-BE49-F238E27FC236}">
                <a16:creationId xmlns:a16="http://schemas.microsoft.com/office/drawing/2014/main" id="{3BA0E0E0-E9DF-A7D2-B675-9D277FB69C73}"/>
              </a:ext>
            </a:extLst>
          </p:cNvPr>
          <p:cNvSpPr txBox="1"/>
          <p:nvPr/>
        </p:nvSpPr>
        <p:spPr>
          <a:xfrm>
            <a:off x="8377994" y="1907122"/>
            <a:ext cx="2207895" cy="271145"/>
          </a:xfrm>
          <a:prstGeom prst="rect">
            <a:avLst/>
          </a:prstGeom>
        </p:spPr>
        <p:txBody>
          <a:bodyPr vert="horz" wrap="square" lIns="0" tIns="13970" rIns="0" bIns="0" rtlCol="0">
            <a:spAutoFit/>
          </a:bodyPr>
          <a:lstStyle/>
          <a:p>
            <a:pPr marL="12700" marR="0" lvl="0" indent="0" defTabSz="914400" eaLnBrk="1" fontAlgn="auto" latinLnBrk="0" hangingPunct="1">
              <a:lnSpc>
                <a:spcPct val="100000"/>
              </a:lnSpc>
              <a:spcBef>
                <a:spcPts val="110"/>
              </a:spcBef>
              <a:spcAft>
                <a:spcPts val="0"/>
              </a:spcAft>
              <a:buClrTx/>
              <a:buSzTx/>
              <a:buFontTx/>
              <a:buNone/>
              <a:tabLst/>
              <a:defRPr/>
            </a:pPr>
            <a:r>
              <a:rPr kumimoji="0" sz="1600" b="1" i="0" u="none" strike="noStrike" kern="0" cap="none" spc="0" normalizeH="0" baseline="0" noProof="0" dirty="0">
                <a:ln>
                  <a:noFill/>
                </a:ln>
                <a:solidFill>
                  <a:sysClr val="windowText" lastClr="000000"/>
                </a:solidFill>
                <a:effectLst/>
                <a:uLnTx/>
                <a:uFillTx/>
                <a:latin typeface="Calibri"/>
                <a:cs typeface="Calibri"/>
              </a:rPr>
              <a:t>Provided</a:t>
            </a:r>
            <a:r>
              <a:rPr kumimoji="0" sz="1600" b="1" i="0" u="none" strike="noStrike" kern="0" cap="none" spc="-30" normalizeH="0" baseline="0" noProof="0" dirty="0">
                <a:ln>
                  <a:noFill/>
                </a:ln>
                <a:solidFill>
                  <a:sysClr val="windowText" lastClr="000000"/>
                </a:solidFill>
                <a:effectLst/>
                <a:uLnTx/>
                <a:uFillTx/>
                <a:latin typeface="Calibri"/>
                <a:cs typeface="Calibri"/>
              </a:rPr>
              <a:t> </a:t>
            </a:r>
            <a:r>
              <a:rPr kumimoji="0" sz="1600" b="1" i="0" u="none" strike="noStrike" kern="0" cap="none" spc="0" normalizeH="0" baseline="0" noProof="0" dirty="0">
                <a:ln>
                  <a:noFill/>
                </a:ln>
                <a:solidFill>
                  <a:sysClr val="windowText" lastClr="000000"/>
                </a:solidFill>
                <a:effectLst/>
                <a:uLnTx/>
                <a:uFillTx/>
                <a:latin typeface="Calibri"/>
                <a:cs typeface="Calibri"/>
              </a:rPr>
              <a:t>by</a:t>
            </a:r>
            <a:r>
              <a:rPr kumimoji="0" sz="1600" b="1" i="0" u="none" strike="noStrike" kern="0" cap="none" spc="-20" normalizeH="0" baseline="0" noProof="0" dirty="0">
                <a:ln>
                  <a:noFill/>
                </a:ln>
                <a:solidFill>
                  <a:sysClr val="windowText" lastClr="000000"/>
                </a:solidFill>
                <a:effectLst/>
                <a:uLnTx/>
                <a:uFillTx/>
                <a:latin typeface="Calibri"/>
                <a:cs typeface="Calibri"/>
              </a:rPr>
              <a:t> </a:t>
            </a:r>
            <a:r>
              <a:rPr kumimoji="0" sz="1600" b="1" i="0" u="none" strike="noStrike" kern="0" cap="none" spc="0" normalizeH="0" baseline="0" noProof="0" dirty="0">
                <a:ln>
                  <a:noFill/>
                </a:ln>
                <a:solidFill>
                  <a:sysClr val="windowText" lastClr="000000"/>
                </a:solidFill>
                <a:effectLst/>
                <a:uLnTx/>
                <a:uFillTx/>
                <a:latin typeface="Calibri"/>
                <a:cs typeface="Calibri"/>
              </a:rPr>
              <a:t>Guest</a:t>
            </a:r>
            <a:r>
              <a:rPr kumimoji="0" sz="1600" b="1" i="0" u="none" strike="noStrike" kern="0" cap="none" spc="-20" normalizeH="0" baseline="0" noProof="0" dirty="0">
                <a:ln>
                  <a:noFill/>
                </a:ln>
                <a:solidFill>
                  <a:sysClr val="windowText" lastClr="000000"/>
                </a:solidFill>
                <a:effectLst/>
                <a:uLnTx/>
                <a:uFillTx/>
                <a:latin typeface="Calibri"/>
                <a:cs typeface="Calibri"/>
              </a:rPr>
              <a:t> </a:t>
            </a:r>
            <a:r>
              <a:rPr kumimoji="0" sz="1600" b="1" i="0" u="none" strike="noStrike" kern="0" cap="none" spc="-10" normalizeH="0" baseline="0" noProof="0" dirty="0">
                <a:ln>
                  <a:noFill/>
                </a:ln>
                <a:solidFill>
                  <a:sysClr val="windowText" lastClr="000000"/>
                </a:solidFill>
                <a:effectLst/>
                <a:uLnTx/>
                <a:uFillTx/>
                <a:latin typeface="Calibri"/>
                <a:cs typeface="Calibri"/>
              </a:rPr>
              <a:t>Owner</a:t>
            </a:r>
            <a:endParaRPr kumimoji="0" sz="1600" b="0" i="0" u="none" strike="noStrike" kern="0" cap="none" spc="0" normalizeH="0" baseline="0" noProof="0">
              <a:ln>
                <a:noFill/>
              </a:ln>
              <a:solidFill>
                <a:sysClr val="windowText" lastClr="000000"/>
              </a:solidFill>
              <a:effectLst/>
              <a:uLnTx/>
              <a:uFillTx/>
              <a:latin typeface="Calibri"/>
              <a:cs typeface="Calibri"/>
            </a:endParaRPr>
          </a:p>
        </p:txBody>
      </p:sp>
      <p:sp>
        <p:nvSpPr>
          <p:cNvPr id="11" name="object 41">
            <a:extLst>
              <a:ext uri="{FF2B5EF4-FFF2-40B4-BE49-F238E27FC236}">
                <a16:creationId xmlns:a16="http://schemas.microsoft.com/office/drawing/2014/main" id="{FC79672C-476A-7D24-C31B-E341DD26E4FD}"/>
              </a:ext>
            </a:extLst>
          </p:cNvPr>
          <p:cNvSpPr txBox="1"/>
          <p:nvPr/>
        </p:nvSpPr>
        <p:spPr>
          <a:xfrm>
            <a:off x="8751013" y="3055123"/>
            <a:ext cx="1447800" cy="212879"/>
          </a:xfrm>
          <a:prstGeom prst="rect">
            <a:avLst/>
          </a:prstGeom>
          <a:solidFill>
            <a:srgbClr val="FFFFFF">
              <a:alpha val="56077"/>
            </a:srgbClr>
          </a:solidFill>
          <a:ln w="12767">
            <a:solidFill>
              <a:srgbClr val="000000"/>
            </a:solidFill>
          </a:ln>
        </p:spPr>
        <p:txBody>
          <a:bodyPr vert="horz" wrap="square" lIns="0" tIns="12700" rIns="0" bIns="0" rtlCol="0">
            <a:spAutoFit/>
          </a:bodyPr>
          <a:lstStyle/>
          <a:p>
            <a:pPr marL="12065" marR="0" lvl="0" indent="0" algn="ctr" defTabSz="914400" eaLnBrk="1" fontAlgn="auto" latinLnBrk="0" hangingPunct="1">
              <a:lnSpc>
                <a:spcPct val="100000"/>
              </a:lnSpc>
              <a:spcBef>
                <a:spcPts val="100"/>
              </a:spcBef>
              <a:spcAft>
                <a:spcPts val="0"/>
              </a:spcAft>
              <a:buClrTx/>
              <a:buSzTx/>
              <a:buFontTx/>
              <a:buNone/>
              <a:tabLst/>
              <a:defRPr/>
            </a:pPr>
            <a:r>
              <a:rPr kumimoji="0" lang="fr-FR" sz="1300" b="0" i="0" u="none" strike="noStrike" kern="0" cap="none" spc="-10" normalizeH="0" baseline="0" noProof="0" dirty="0">
                <a:ln>
                  <a:noFill/>
                </a:ln>
                <a:solidFill>
                  <a:sysClr val="windowText" lastClr="000000"/>
                </a:solidFill>
                <a:effectLst/>
                <a:uLnTx/>
                <a:uFillTx/>
                <a:latin typeface="Calibri"/>
                <a:cs typeface="Calibri"/>
              </a:rPr>
              <a:t>Guest </a:t>
            </a:r>
            <a:r>
              <a:rPr kumimoji="0" sz="1300" b="0" i="0" u="none" strike="noStrike" kern="0" cap="none" spc="-10" normalizeH="0" baseline="0" noProof="0" dirty="0">
                <a:ln>
                  <a:noFill/>
                </a:ln>
                <a:solidFill>
                  <a:sysClr val="windowText" lastClr="000000"/>
                </a:solidFill>
                <a:effectLst/>
                <a:uLnTx/>
                <a:uFillTx/>
                <a:latin typeface="Calibri"/>
                <a:cs typeface="Calibri"/>
              </a:rPr>
              <a:t>Policy</a:t>
            </a:r>
            <a:endParaRPr kumimoji="0" sz="1300" b="0" i="0" u="none" strike="noStrike" kern="0" cap="none" spc="0" normalizeH="0" baseline="0" noProof="0" dirty="0">
              <a:ln>
                <a:noFill/>
              </a:ln>
              <a:solidFill>
                <a:sysClr val="windowText" lastClr="000000"/>
              </a:solidFill>
              <a:effectLst/>
              <a:uLnTx/>
              <a:uFillTx/>
              <a:latin typeface="Calibri"/>
              <a:cs typeface="Calibri"/>
            </a:endParaRPr>
          </a:p>
        </p:txBody>
      </p:sp>
      <p:sp>
        <p:nvSpPr>
          <p:cNvPr id="12" name="object 42">
            <a:extLst>
              <a:ext uri="{FF2B5EF4-FFF2-40B4-BE49-F238E27FC236}">
                <a16:creationId xmlns:a16="http://schemas.microsoft.com/office/drawing/2014/main" id="{588D55A1-583A-E815-34F0-94CEB242445D}"/>
              </a:ext>
            </a:extLst>
          </p:cNvPr>
          <p:cNvSpPr txBox="1"/>
          <p:nvPr/>
        </p:nvSpPr>
        <p:spPr>
          <a:xfrm>
            <a:off x="8751013" y="3376343"/>
            <a:ext cx="1447800" cy="257175"/>
          </a:xfrm>
          <a:prstGeom prst="rect">
            <a:avLst/>
          </a:prstGeom>
          <a:solidFill>
            <a:srgbClr val="FFFFFF">
              <a:alpha val="56077"/>
            </a:srgbClr>
          </a:solidFill>
          <a:ln w="12767">
            <a:solidFill>
              <a:srgbClr val="000000"/>
            </a:solidFill>
          </a:ln>
        </p:spPr>
        <p:txBody>
          <a:bodyPr vert="horz" wrap="square" lIns="0" tIns="13970" rIns="0" bIns="0" rtlCol="0">
            <a:spAutoFit/>
          </a:bodyPr>
          <a:lstStyle/>
          <a:p>
            <a:pPr marL="156845" marR="0" lvl="0" indent="0" defTabSz="914400" eaLnBrk="1" fontAlgn="auto" latinLnBrk="0" hangingPunct="1">
              <a:lnSpc>
                <a:spcPct val="100000"/>
              </a:lnSpc>
              <a:spcBef>
                <a:spcPts val="110"/>
              </a:spcBef>
              <a:spcAft>
                <a:spcPts val="0"/>
              </a:spcAft>
              <a:buClrTx/>
              <a:buSzTx/>
              <a:buFontTx/>
              <a:buNone/>
              <a:tabLst/>
              <a:defRPr/>
            </a:pPr>
            <a:r>
              <a:rPr kumimoji="0" sz="1300" b="0" i="0" u="none" strike="noStrike" kern="0" cap="none" spc="0" normalizeH="0" baseline="0" noProof="0" dirty="0">
                <a:ln>
                  <a:noFill/>
                </a:ln>
                <a:solidFill>
                  <a:sysClr val="windowText" lastClr="000000"/>
                </a:solidFill>
                <a:effectLst/>
                <a:uLnTx/>
                <a:uFillTx/>
                <a:latin typeface="Calibri"/>
                <a:cs typeface="Calibri"/>
              </a:rPr>
              <a:t>Image</a:t>
            </a:r>
            <a:r>
              <a:rPr kumimoji="0" sz="1300" b="0" i="0" u="none" strike="noStrike" kern="0" cap="none" spc="40" normalizeH="0" baseline="0" noProof="0" dirty="0">
                <a:ln>
                  <a:noFill/>
                </a:ln>
                <a:solidFill>
                  <a:sysClr val="windowText" lastClr="000000"/>
                </a:solidFill>
                <a:effectLst/>
                <a:uLnTx/>
                <a:uFillTx/>
                <a:latin typeface="Calibri"/>
                <a:cs typeface="Calibri"/>
              </a:rPr>
              <a:t> </a:t>
            </a:r>
            <a:r>
              <a:rPr kumimoji="0" sz="1300" b="0" i="0" u="none" strike="noStrike" kern="0" cap="none" spc="-10" normalizeH="0" baseline="0" noProof="0" dirty="0">
                <a:ln>
                  <a:noFill/>
                </a:ln>
                <a:solidFill>
                  <a:sysClr val="windowText" lastClr="000000"/>
                </a:solidFill>
                <a:effectLst/>
                <a:uLnTx/>
                <a:uFillTx/>
                <a:latin typeface="Calibri"/>
                <a:cs typeface="Calibri"/>
              </a:rPr>
              <a:t>Metadata</a:t>
            </a:r>
            <a:endParaRPr kumimoji="0" sz="1300" b="0" i="0" u="none" strike="noStrike" kern="0" cap="none" spc="0" normalizeH="0" baseline="0" noProof="0">
              <a:ln>
                <a:noFill/>
              </a:ln>
              <a:solidFill>
                <a:sysClr val="windowText" lastClr="000000"/>
              </a:solidFill>
              <a:effectLst/>
              <a:uLnTx/>
              <a:uFillTx/>
              <a:latin typeface="Calibri"/>
              <a:cs typeface="Calibri"/>
            </a:endParaRPr>
          </a:p>
        </p:txBody>
      </p:sp>
      <p:sp>
        <p:nvSpPr>
          <p:cNvPr id="13" name="TextBox 12">
            <a:extLst>
              <a:ext uri="{FF2B5EF4-FFF2-40B4-BE49-F238E27FC236}">
                <a16:creationId xmlns:a16="http://schemas.microsoft.com/office/drawing/2014/main" id="{25AA57F3-EC3B-0903-834D-79B3694908B3}"/>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Identity block</a:t>
            </a:r>
          </a:p>
        </p:txBody>
      </p:sp>
      <p:pic>
        <p:nvPicPr>
          <p:cNvPr id="14" name="bg object 16">
            <a:extLst>
              <a:ext uri="{FF2B5EF4-FFF2-40B4-BE49-F238E27FC236}">
                <a16:creationId xmlns:a16="http://schemas.microsoft.com/office/drawing/2014/main" id="{38588242-4A64-D41B-7DAD-2C3DA1611B52}"/>
              </a:ext>
            </a:extLst>
          </p:cNvPr>
          <p:cNvPicPr/>
          <p:nvPr/>
        </p:nvPicPr>
        <p:blipFill>
          <a:blip r:embed="rId3"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7756817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CE720-5A60-2A4A-5343-CEBA6BB575A0}"/>
              </a:ext>
            </a:extLst>
          </p:cNvPr>
          <p:cNvSpPr>
            <a:spLocks noGrp="1"/>
          </p:cNvSpPr>
          <p:nvPr>
            <p:ph idx="1"/>
          </p:nvPr>
        </p:nvSpPr>
        <p:spPr>
          <a:xfrm>
            <a:off x="466610" y="1356275"/>
            <a:ext cx="7617784" cy="4702826"/>
          </a:xfrm>
        </p:spPr>
        <p:txBody>
          <a:bodyPr/>
          <a:lstStyle/>
          <a:p>
            <a:r>
              <a:rPr lang="en-US" sz="2000" dirty="0">
                <a:latin typeface="Segoe UI" panose="020B0502040204020203" pitchFamily="34" charset="0"/>
                <a:cs typeface="Segoe UI" panose="020B0502040204020203" pitchFamily="34" charset="0"/>
              </a:rPr>
              <a:t>Attestation report contains</a:t>
            </a:r>
          </a:p>
          <a:p>
            <a:pPr lvl="1"/>
            <a:r>
              <a:rPr lang="en-US" sz="2000" dirty="0">
                <a:latin typeface="Segoe UI" panose="020B0502040204020203" pitchFamily="34" charset="0"/>
                <a:cs typeface="Segoe UI" panose="020B0502040204020203" pitchFamily="34" charset="0"/>
              </a:rPr>
              <a:t>identity information about the guest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(from the launch sequence), </a:t>
            </a:r>
          </a:p>
          <a:p>
            <a:pPr lvl="1"/>
            <a:r>
              <a:rPr lang="en-US" sz="2000" dirty="0">
                <a:latin typeface="Segoe UI" panose="020B0502040204020203" pitchFamily="34" charset="0"/>
                <a:cs typeface="Segoe UI" panose="020B0502040204020203" pitchFamily="34" charset="0"/>
              </a:rPr>
              <a:t>migration and policy information. </a:t>
            </a:r>
          </a:p>
          <a:p>
            <a:pPr lvl="1"/>
            <a:r>
              <a:rPr lang="en-US" sz="2000" dirty="0">
                <a:latin typeface="Segoe UI" panose="020B0502040204020203" pitchFamily="34" charset="0"/>
                <a:cs typeface="Segoe UI" panose="020B0502040204020203" pitchFamily="34" charset="0"/>
              </a:rPr>
              <a:t>a block of arbitrary data supplied by the guest VM</a:t>
            </a:r>
          </a:p>
          <a:p>
            <a:endParaRPr lang="en-US" sz="2000" dirty="0">
              <a:latin typeface="Segoe UI" panose="020B0502040204020203" pitchFamily="34" charset="0"/>
              <a:ea typeface="+mn-lt"/>
              <a:cs typeface="Segoe UI" panose="020B0502040204020203" pitchFamily="34" charset="0"/>
            </a:endParaRPr>
          </a:p>
          <a:p>
            <a:r>
              <a:rPr lang="en-US" sz="2000" dirty="0">
                <a:latin typeface="Segoe UI" panose="020B0502040204020203" pitchFamily="34" charset="0"/>
                <a:ea typeface="+mn-lt"/>
                <a:cs typeface="Segoe UI" panose="020B0502040204020203" pitchFamily="34" charset="0"/>
              </a:rPr>
              <a:t>Generated by AMD Milan Platform Security Processor</a:t>
            </a:r>
          </a:p>
          <a:p>
            <a:r>
              <a:rPr lang="en-US" sz="2000" dirty="0">
                <a:latin typeface="Segoe UI" panose="020B0502040204020203" pitchFamily="34" charset="0"/>
                <a:cs typeface="Segoe UI" panose="020B0502040204020203" pitchFamily="34" charset="0"/>
              </a:rPr>
              <a:t>Signed by AMD-SP firmware using VCEK </a:t>
            </a: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(Versioned Chip Endorsement Key) private key</a:t>
            </a:r>
            <a:endParaRPr lang="en-US" sz="2000" dirty="0">
              <a:latin typeface="Segoe UI" panose="020B0502040204020203" pitchFamily="34" charset="0"/>
              <a:ea typeface="+mn-lt"/>
              <a:cs typeface="Segoe UI" panose="020B0502040204020203" pitchFamily="34" charset="0"/>
            </a:endParaRPr>
          </a:p>
          <a:p>
            <a:r>
              <a:rPr lang="en-US" sz="2000" dirty="0">
                <a:latin typeface="Segoe UI" panose="020B0502040204020203" pitchFamily="34" charset="0"/>
                <a:cs typeface="Segoe UI" panose="020B0502040204020203" pitchFamily="34" charset="0"/>
              </a:rPr>
              <a:t>Enable a thirty party to conduct remote attestation by validating a SNP report</a:t>
            </a:r>
          </a:p>
          <a:p>
            <a:endParaRPr lang="fr-FR" dirty="0"/>
          </a:p>
        </p:txBody>
      </p:sp>
      <p:grpSp>
        <p:nvGrpSpPr>
          <p:cNvPr id="4" name="Group 3">
            <a:extLst>
              <a:ext uri="{FF2B5EF4-FFF2-40B4-BE49-F238E27FC236}">
                <a16:creationId xmlns:a16="http://schemas.microsoft.com/office/drawing/2014/main" id="{42730BF2-3F78-F19D-98D0-2662ECF31375}"/>
              </a:ext>
            </a:extLst>
          </p:cNvPr>
          <p:cNvGrpSpPr/>
          <p:nvPr/>
        </p:nvGrpSpPr>
        <p:grpSpPr>
          <a:xfrm>
            <a:off x="9344429" y="4149923"/>
            <a:ext cx="1290326" cy="2578038"/>
            <a:chOff x="1079067" y="1069903"/>
            <a:chExt cx="1533597" cy="2426474"/>
          </a:xfrm>
          <a:solidFill>
            <a:schemeClr val="bg2"/>
          </a:solidFill>
        </p:grpSpPr>
        <p:sp>
          <p:nvSpPr>
            <p:cNvPr id="5" name="Rectangle 4">
              <a:extLst>
                <a:ext uri="{FF2B5EF4-FFF2-40B4-BE49-F238E27FC236}">
                  <a16:creationId xmlns:a16="http://schemas.microsoft.com/office/drawing/2014/main" id="{6193C82B-D4C1-2CD3-6CAB-671BBEE7EEEB}"/>
                </a:ext>
              </a:extLst>
            </p:cNvPr>
            <p:cNvSpPr/>
            <p:nvPr/>
          </p:nvSpPr>
          <p:spPr>
            <a:xfrm>
              <a:off x="1079067" y="1069903"/>
              <a:ext cx="1533597" cy="24264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b="1">
                  <a:solidFill>
                    <a:schemeClr val="tx1"/>
                  </a:solidFill>
                </a:rPr>
                <a:t>SNP Report</a:t>
              </a:r>
            </a:p>
          </p:txBody>
        </p:sp>
        <p:sp>
          <p:nvSpPr>
            <p:cNvPr id="6" name="Rectangle 5">
              <a:extLst>
                <a:ext uri="{FF2B5EF4-FFF2-40B4-BE49-F238E27FC236}">
                  <a16:creationId xmlns:a16="http://schemas.microsoft.com/office/drawing/2014/main" id="{730AF74B-0B4B-5692-73A1-5AEF2D555518}"/>
                </a:ext>
              </a:extLst>
            </p:cNvPr>
            <p:cNvSpPr/>
            <p:nvPr/>
          </p:nvSpPr>
          <p:spPr>
            <a:xfrm>
              <a:off x="1122387" y="1953342"/>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Report_data</a:t>
              </a:r>
            </a:p>
          </p:txBody>
        </p:sp>
        <p:sp>
          <p:nvSpPr>
            <p:cNvPr id="7" name="Rectangle 6">
              <a:extLst>
                <a:ext uri="{FF2B5EF4-FFF2-40B4-BE49-F238E27FC236}">
                  <a16:creationId xmlns:a16="http://schemas.microsoft.com/office/drawing/2014/main" id="{AA2DC4BB-DF71-3FA4-49BD-A2B5A13731BA}"/>
                </a:ext>
              </a:extLst>
            </p:cNvPr>
            <p:cNvSpPr/>
            <p:nvPr/>
          </p:nvSpPr>
          <p:spPr>
            <a:xfrm>
              <a:off x="1119309" y="1713275"/>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Policy</a:t>
              </a:r>
            </a:p>
          </p:txBody>
        </p:sp>
        <p:sp>
          <p:nvSpPr>
            <p:cNvPr id="8" name="Rectangle 7">
              <a:extLst>
                <a:ext uri="{FF2B5EF4-FFF2-40B4-BE49-F238E27FC236}">
                  <a16:creationId xmlns:a16="http://schemas.microsoft.com/office/drawing/2014/main" id="{49CB83FE-49C2-A7A3-EE79-C1D5128C3CAA}"/>
                </a:ext>
              </a:extLst>
            </p:cNvPr>
            <p:cNvSpPr/>
            <p:nvPr/>
          </p:nvSpPr>
          <p:spPr>
            <a:xfrm>
              <a:off x="1120847" y="1491672"/>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Security Version</a:t>
              </a:r>
            </a:p>
          </p:txBody>
        </p:sp>
        <p:sp>
          <p:nvSpPr>
            <p:cNvPr id="9" name="Oval 8">
              <a:extLst>
                <a:ext uri="{FF2B5EF4-FFF2-40B4-BE49-F238E27FC236}">
                  <a16:creationId xmlns:a16="http://schemas.microsoft.com/office/drawing/2014/main" id="{74286BF9-426A-7DBD-A321-C26A58CEF7CD}"/>
                </a:ext>
              </a:extLst>
            </p:cNvPr>
            <p:cNvSpPr/>
            <p:nvPr/>
          </p:nvSpPr>
          <p:spPr>
            <a:xfrm>
              <a:off x="1370372"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 name="Oval 9">
              <a:extLst>
                <a:ext uri="{FF2B5EF4-FFF2-40B4-BE49-F238E27FC236}">
                  <a16:creationId xmlns:a16="http://schemas.microsoft.com/office/drawing/2014/main" id="{29A96620-DC14-4909-811E-94675E0FDEA8}"/>
                </a:ext>
              </a:extLst>
            </p:cNvPr>
            <p:cNvSpPr/>
            <p:nvPr/>
          </p:nvSpPr>
          <p:spPr>
            <a:xfrm>
              <a:off x="1670460"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Oval 10">
              <a:extLst>
                <a:ext uri="{FF2B5EF4-FFF2-40B4-BE49-F238E27FC236}">
                  <a16:creationId xmlns:a16="http://schemas.microsoft.com/office/drawing/2014/main" id="{B958A876-31CF-CBD6-CC36-0B1CC4539C1F}"/>
                </a:ext>
              </a:extLst>
            </p:cNvPr>
            <p:cNvSpPr/>
            <p:nvPr/>
          </p:nvSpPr>
          <p:spPr>
            <a:xfrm>
              <a:off x="2046039" y="2251172"/>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 name="TextBox 11">
              <a:extLst>
                <a:ext uri="{FF2B5EF4-FFF2-40B4-BE49-F238E27FC236}">
                  <a16:creationId xmlns:a16="http://schemas.microsoft.com/office/drawing/2014/main" id="{D1ADAE56-C02F-9728-FF2B-4F8E564DB2C7}"/>
                </a:ext>
              </a:extLst>
            </p:cNvPr>
            <p:cNvSpPr txBox="1"/>
            <p:nvPr/>
          </p:nvSpPr>
          <p:spPr>
            <a:xfrm>
              <a:off x="1137120" y="3133827"/>
              <a:ext cx="1413496" cy="246230"/>
            </a:xfrm>
            <a:prstGeom prst="rect">
              <a:avLst/>
            </a:prstGeom>
            <a:grpFill/>
          </p:spPr>
          <p:txBody>
            <a:bodyPr wrap="square" rtlCol="0">
              <a:spAutoFit/>
            </a:bodyPr>
            <a:lstStyle/>
            <a:p>
              <a:pPr algn="ctr"/>
              <a:r>
                <a:rPr lang="en-US" sz="1100" b="1"/>
                <a:t>signature</a:t>
              </a:r>
            </a:p>
          </p:txBody>
        </p:sp>
        <p:sp>
          <p:nvSpPr>
            <p:cNvPr id="13" name="Rectangle 12">
              <a:extLst>
                <a:ext uri="{FF2B5EF4-FFF2-40B4-BE49-F238E27FC236}">
                  <a16:creationId xmlns:a16="http://schemas.microsoft.com/office/drawing/2014/main" id="{B6A42ABB-199D-1D19-7B17-F2891E3E811C}"/>
                </a:ext>
              </a:extLst>
            </p:cNvPr>
            <p:cNvSpPr/>
            <p:nvPr/>
          </p:nvSpPr>
          <p:spPr>
            <a:xfrm>
              <a:off x="1119309" y="2614375"/>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tcbver</a:t>
              </a:r>
            </a:p>
          </p:txBody>
        </p:sp>
        <p:sp>
          <p:nvSpPr>
            <p:cNvPr id="14" name="Rectangle 13">
              <a:extLst>
                <a:ext uri="{FF2B5EF4-FFF2-40B4-BE49-F238E27FC236}">
                  <a16:creationId xmlns:a16="http://schemas.microsoft.com/office/drawing/2014/main" id="{782AF11C-8FB4-4F6D-D22D-B4A2FFC4A30E}"/>
                </a:ext>
              </a:extLst>
            </p:cNvPr>
            <p:cNvSpPr/>
            <p:nvPr/>
          </p:nvSpPr>
          <p:spPr>
            <a:xfrm>
              <a:off x="1123257" y="287678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hwid</a:t>
              </a:r>
            </a:p>
          </p:txBody>
        </p:sp>
        <p:sp>
          <p:nvSpPr>
            <p:cNvPr id="15" name="Rectangle 14">
              <a:extLst>
                <a:ext uri="{FF2B5EF4-FFF2-40B4-BE49-F238E27FC236}">
                  <a16:creationId xmlns:a16="http://schemas.microsoft.com/office/drawing/2014/main" id="{2F44A1CD-0FC1-4249-31DC-6C1209F28F33}"/>
                </a:ext>
              </a:extLst>
            </p:cNvPr>
            <p:cNvSpPr/>
            <p:nvPr/>
          </p:nvSpPr>
          <p:spPr>
            <a:xfrm>
              <a:off x="1111064" y="238054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SnpMeasurement</a:t>
              </a:r>
            </a:p>
          </p:txBody>
        </p:sp>
      </p:grpSp>
      <p:grpSp>
        <p:nvGrpSpPr>
          <p:cNvPr id="35" name="Group 34">
            <a:extLst>
              <a:ext uri="{FF2B5EF4-FFF2-40B4-BE49-F238E27FC236}">
                <a16:creationId xmlns:a16="http://schemas.microsoft.com/office/drawing/2014/main" id="{BB49702C-4E93-5138-FE87-D4F0294A6B98}"/>
              </a:ext>
            </a:extLst>
          </p:cNvPr>
          <p:cNvGrpSpPr/>
          <p:nvPr/>
        </p:nvGrpSpPr>
        <p:grpSpPr>
          <a:xfrm>
            <a:off x="8330651" y="1521302"/>
            <a:ext cx="2383512" cy="2377848"/>
            <a:chOff x="8024085" y="2898669"/>
            <a:chExt cx="3968762" cy="3959331"/>
          </a:xfrm>
        </p:grpSpPr>
        <p:grpSp>
          <p:nvGrpSpPr>
            <p:cNvPr id="16" name="Group 15">
              <a:extLst>
                <a:ext uri="{FF2B5EF4-FFF2-40B4-BE49-F238E27FC236}">
                  <a16:creationId xmlns:a16="http://schemas.microsoft.com/office/drawing/2014/main" id="{F6D7E671-F2C6-B2BD-6464-E989A34CAAFA}"/>
                </a:ext>
              </a:extLst>
            </p:cNvPr>
            <p:cNvGrpSpPr/>
            <p:nvPr/>
          </p:nvGrpSpPr>
          <p:grpSpPr>
            <a:xfrm>
              <a:off x="8024085" y="5355841"/>
              <a:ext cx="809762" cy="752517"/>
              <a:chOff x="4633107" y="1749772"/>
              <a:chExt cx="809762" cy="752517"/>
            </a:xfrm>
          </p:grpSpPr>
          <p:pic>
            <p:nvPicPr>
              <p:cNvPr id="17" name="Picture 16">
                <a:extLst>
                  <a:ext uri="{FF2B5EF4-FFF2-40B4-BE49-F238E27FC236}">
                    <a16:creationId xmlns:a16="http://schemas.microsoft.com/office/drawing/2014/main" id="{D1FA28B7-81A4-C511-2DD4-9F1E53F588E6}"/>
                  </a:ext>
                </a:extLst>
              </p:cNvPr>
              <p:cNvPicPr>
                <a:picLocks noChangeAspect="1"/>
              </p:cNvPicPr>
              <p:nvPr/>
            </p:nvPicPr>
            <p:blipFill>
              <a:blip r:embed="rId3"/>
              <a:stretch>
                <a:fillRect/>
              </a:stretch>
            </p:blipFill>
            <p:spPr>
              <a:xfrm>
                <a:off x="4814268" y="2109979"/>
                <a:ext cx="471650" cy="392310"/>
              </a:xfrm>
              <a:prstGeom prst="rect">
                <a:avLst/>
              </a:prstGeom>
            </p:spPr>
          </p:pic>
          <p:sp>
            <p:nvSpPr>
              <p:cNvPr id="18" name="TextBox 17">
                <a:extLst>
                  <a:ext uri="{FF2B5EF4-FFF2-40B4-BE49-F238E27FC236}">
                    <a16:creationId xmlns:a16="http://schemas.microsoft.com/office/drawing/2014/main" id="{2D77647F-1B3B-9F6E-D44F-3B84DC8D0D9B}"/>
                  </a:ext>
                </a:extLst>
              </p:cNvPr>
              <p:cNvSpPr txBox="1"/>
              <p:nvPr/>
            </p:nvSpPr>
            <p:spPr>
              <a:xfrm>
                <a:off x="4633107" y="1749772"/>
                <a:ext cx="809762" cy="422793"/>
              </a:xfrm>
              <a:prstGeom prst="rect">
                <a:avLst/>
              </a:prstGeom>
              <a:noFill/>
            </p:spPr>
            <p:txBody>
              <a:bodyPr wrap="square">
                <a:spAutoFit/>
              </a:bodyPr>
              <a:lstStyle/>
              <a:p>
                <a:r>
                  <a:rPr lang="en-US" sz="1050" dirty="0"/>
                  <a:t>VCEK</a:t>
                </a:r>
              </a:p>
            </p:txBody>
          </p:sp>
        </p:grpSp>
        <p:grpSp>
          <p:nvGrpSpPr>
            <p:cNvPr id="19" name="Group 18">
              <a:extLst>
                <a:ext uri="{FF2B5EF4-FFF2-40B4-BE49-F238E27FC236}">
                  <a16:creationId xmlns:a16="http://schemas.microsoft.com/office/drawing/2014/main" id="{40EB31EF-0BA3-628C-4C94-687554A7B9C4}"/>
                </a:ext>
              </a:extLst>
            </p:cNvPr>
            <p:cNvGrpSpPr/>
            <p:nvPr/>
          </p:nvGrpSpPr>
          <p:grpSpPr>
            <a:xfrm>
              <a:off x="8088313" y="4062980"/>
              <a:ext cx="729927" cy="800114"/>
              <a:chOff x="3258126" y="1857156"/>
              <a:chExt cx="729927" cy="800114"/>
            </a:xfrm>
          </p:grpSpPr>
          <p:pic>
            <p:nvPicPr>
              <p:cNvPr id="20" name="Picture 19">
                <a:extLst>
                  <a:ext uri="{FF2B5EF4-FFF2-40B4-BE49-F238E27FC236}">
                    <a16:creationId xmlns:a16="http://schemas.microsoft.com/office/drawing/2014/main" id="{464E7EBC-2520-FD79-83A8-1A1792A2F46B}"/>
                  </a:ext>
                </a:extLst>
              </p:cNvPr>
              <p:cNvPicPr>
                <a:picLocks noChangeAspect="1"/>
              </p:cNvPicPr>
              <p:nvPr/>
            </p:nvPicPr>
            <p:blipFill>
              <a:blip r:embed="rId3"/>
              <a:stretch>
                <a:fillRect/>
              </a:stretch>
            </p:blipFill>
            <p:spPr>
              <a:xfrm>
                <a:off x="3364306" y="2264960"/>
                <a:ext cx="471650" cy="392310"/>
              </a:xfrm>
              <a:prstGeom prst="rect">
                <a:avLst/>
              </a:prstGeom>
            </p:spPr>
          </p:pic>
          <p:sp>
            <p:nvSpPr>
              <p:cNvPr id="21" name="TextBox 20">
                <a:extLst>
                  <a:ext uri="{FF2B5EF4-FFF2-40B4-BE49-F238E27FC236}">
                    <a16:creationId xmlns:a16="http://schemas.microsoft.com/office/drawing/2014/main" id="{6E0CC472-08D2-C02D-AE09-E7190980D928}"/>
                  </a:ext>
                </a:extLst>
              </p:cNvPr>
              <p:cNvSpPr txBox="1"/>
              <p:nvPr/>
            </p:nvSpPr>
            <p:spPr>
              <a:xfrm>
                <a:off x="3258126" y="1857156"/>
                <a:ext cx="729927" cy="422793"/>
              </a:xfrm>
              <a:prstGeom prst="rect">
                <a:avLst/>
              </a:prstGeom>
              <a:noFill/>
            </p:spPr>
            <p:txBody>
              <a:bodyPr wrap="square">
                <a:spAutoFit/>
              </a:bodyPr>
              <a:lstStyle/>
              <a:p>
                <a:r>
                  <a:rPr lang="en-US" sz="1050"/>
                  <a:t>ASK</a:t>
                </a:r>
              </a:p>
            </p:txBody>
          </p:sp>
        </p:grpSp>
        <p:grpSp>
          <p:nvGrpSpPr>
            <p:cNvPr id="22" name="Group 21">
              <a:extLst>
                <a:ext uri="{FF2B5EF4-FFF2-40B4-BE49-F238E27FC236}">
                  <a16:creationId xmlns:a16="http://schemas.microsoft.com/office/drawing/2014/main" id="{D1BDF747-9582-852F-D4EA-4A033E7D481C}"/>
                </a:ext>
              </a:extLst>
            </p:cNvPr>
            <p:cNvGrpSpPr/>
            <p:nvPr/>
          </p:nvGrpSpPr>
          <p:grpSpPr>
            <a:xfrm>
              <a:off x="8115534" y="2898669"/>
              <a:ext cx="729927" cy="723074"/>
              <a:chOff x="1396079" y="1778362"/>
              <a:chExt cx="729927" cy="723074"/>
            </a:xfrm>
          </p:grpSpPr>
          <p:pic>
            <p:nvPicPr>
              <p:cNvPr id="23" name="Picture 22">
                <a:extLst>
                  <a:ext uri="{FF2B5EF4-FFF2-40B4-BE49-F238E27FC236}">
                    <a16:creationId xmlns:a16="http://schemas.microsoft.com/office/drawing/2014/main" id="{C95FB086-30D7-6B99-604A-EA5898447381}"/>
                  </a:ext>
                </a:extLst>
              </p:cNvPr>
              <p:cNvPicPr>
                <a:picLocks noChangeAspect="1"/>
              </p:cNvPicPr>
              <p:nvPr/>
            </p:nvPicPr>
            <p:blipFill>
              <a:blip r:embed="rId3"/>
              <a:stretch>
                <a:fillRect/>
              </a:stretch>
            </p:blipFill>
            <p:spPr>
              <a:xfrm>
                <a:off x="1504972" y="2109126"/>
                <a:ext cx="471650" cy="392310"/>
              </a:xfrm>
              <a:prstGeom prst="rect">
                <a:avLst/>
              </a:prstGeom>
            </p:spPr>
          </p:pic>
          <p:sp>
            <p:nvSpPr>
              <p:cNvPr id="24" name="TextBox 23">
                <a:extLst>
                  <a:ext uri="{FF2B5EF4-FFF2-40B4-BE49-F238E27FC236}">
                    <a16:creationId xmlns:a16="http://schemas.microsoft.com/office/drawing/2014/main" id="{4EEF383F-E3DD-9BE3-BC68-5396C826D97D}"/>
                  </a:ext>
                </a:extLst>
              </p:cNvPr>
              <p:cNvSpPr txBox="1"/>
              <p:nvPr/>
            </p:nvSpPr>
            <p:spPr>
              <a:xfrm>
                <a:off x="1396079" y="1778362"/>
                <a:ext cx="729927" cy="422793"/>
              </a:xfrm>
              <a:prstGeom prst="rect">
                <a:avLst/>
              </a:prstGeom>
              <a:noFill/>
            </p:spPr>
            <p:txBody>
              <a:bodyPr wrap="square">
                <a:spAutoFit/>
              </a:bodyPr>
              <a:lstStyle/>
              <a:p>
                <a:r>
                  <a:rPr lang="en-US" sz="1050"/>
                  <a:t>ARK</a:t>
                </a:r>
              </a:p>
            </p:txBody>
          </p:sp>
        </p:grpSp>
        <p:sp>
          <p:nvSpPr>
            <p:cNvPr id="25" name="Rectangle 24">
              <a:extLst>
                <a:ext uri="{FF2B5EF4-FFF2-40B4-BE49-F238E27FC236}">
                  <a16:creationId xmlns:a16="http://schemas.microsoft.com/office/drawing/2014/main" id="{31FD753E-1F50-1E42-FEF0-13A4AD540AB1}"/>
                </a:ext>
              </a:extLst>
            </p:cNvPr>
            <p:cNvSpPr/>
            <p:nvPr/>
          </p:nvSpPr>
          <p:spPr>
            <a:xfrm>
              <a:off x="9636410" y="4418235"/>
              <a:ext cx="2246861" cy="2439765"/>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7547F7E4-0D9A-903E-7604-700E9304DA43}"/>
                </a:ext>
              </a:extLst>
            </p:cNvPr>
            <p:cNvSpPr/>
            <p:nvPr/>
          </p:nvSpPr>
          <p:spPr>
            <a:xfrm>
              <a:off x="9839224" y="4586264"/>
              <a:ext cx="1685787" cy="12445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b="1">
                  <a:solidFill>
                    <a:schemeClr val="tx1"/>
                  </a:solidFill>
                </a:rPr>
                <a:t>SNP Report</a:t>
              </a:r>
            </a:p>
          </p:txBody>
        </p:sp>
        <p:sp>
          <p:nvSpPr>
            <p:cNvPr id="27" name="Rectangle 26">
              <a:extLst>
                <a:ext uri="{FF2B5EF4-FFF2-40B4-BE49-F238E27FC236}">
                  <a16:creationId xmlns:a16="http://schemas.microsoft.com/office/drawing/2014/main" id="{780C1B4A-7870-6F77-21F0-B0ECA61D04E7}"/>
                </a:ext>
              </a:extLst>
            </p:cNvPr>
            <p:cNvSpPr/>
            <p:nvPr/>
          </p:nvSpPr>
          <p:spPr>
            <a:xfrm>
              <a:off x="9842156" y="5937138"/>
              <a:ext cx="1685787" cy="6754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Report attached data</a:t>
              </a:r>
            </a:p>
          </p:txBody>
        </p:sp>
        <p:sp>
          <p:nvSpPr>
            <p:cNvPr id="28" name="Rectangle 27">
              <a:extLst>
                <a:ext uri="{FF2B5EF4-FFF2-40B4-BE49-F238E27FC236}">
                  <a16:creationId xmlns:a16="http://schemas.microsoft.com/office/drawing/2014/main" id="{9746A37E-C44C-ACD3-2E64-C0EC04724487}"/>
                </a:ext>
              </a:extLst>
            </p:cNvPr>
            <p:cNvSpPr/>
            <p:nvPr/>
          </p:nvSpPr>
          <p:spPr>
            <a:xfrm>
              <a:off x="9948690" y="5092110"/>
              <a:ext cx="1439552" cy="1932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Report_data</a:t>
              </a:r>
            </a:p>
          </p:txBody>
        </p:sp>
        <p:cxnSp>
          <p:nvCxnSpPr>
            <p:cNvPr id="29" name="Connector: Elbow 28">
              <a:extLst>
                <a:ext uri="{FF2B5EF4-FFF2-40B4-BE49-F238E27FC236}">
                  <a16:creationId xmlns:a16="http://schemas.microsoft.com/office/drawing/2014/main" id="{D2BC663D-A3CC-D8BC-0EF6-560F39E1F150}"/>
                </a:ext>
              </a:extLst>
            </p:cNvPr>
            <p:cNvCxnSpPr>
              <a:cxnSpLocks/>
              <a:stCxn id="27" idx="3"/>
              <a:endCxn id="28" idx="3"/>
            </p:cNvCxnSpPr>
            <p:nvPr/>
          </p:nvCxnSpPr>
          <p:spPr>
            <a:xfrm flipH="1" flipV="1">
              <a:off x="11388242" y="5188711"/>
              <a:ext cx="139701" cy="1086135"/>
            </a:xfrm>
            <a:prstGeom prst="bentConnector3">
              <a:avLst>
                <a:gd name="adj1" fmla="val -1636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0429A2-73A4-F42B-D4E7-4AE9CD238575}"/>
                </a:ext>
              </a:extLst>
            </p:cNvPr>
            <p:cNvSpPr txBox="1"/>
            <p:nvPr/>
          </p:nvSpPr>
          <p:spPr>
            <a:xfrm>
              <a:off x="9948689" y="5391658"/>
              <a:ext cx="1413497" cy="358734"/>
            </a:xfrm>
            <a:prstGeom prst="rect">
              <a:avLst/>
            </a:prstGeom>
            <a:solidFill>
              <a:schemeClr val="bg1">
                <a:lumMod val="65000"/>
              </a:schemeClr>
            </a:solidFill>
          </p:spPr>
          <p:txBody>
            <a:bodyPr wrap="square" rtlCol="0">
              <a:spAutoFit/>
            </a:bodyPr>
            <a:lstStyle/>
            <a:p>
              <a:pPr algn="ctr"/>
              <a:r>
                <a:rPr lang="en-US" sz="800">
                  <a:solidFill>
                    <a:schemeClr val="bg1"/>
                  </a:solidFill>
                </a:rPr>
                <a:t>signature</a:t>
              </a:r>
            </a:p>
          </p:txBody>
        </p:sp>
        <p:cxnSp>
          <p:nvCxnSpPr>
            <p:cNvPr id="31" name="Straight Arrow Connector 30">
              <a:extLst>
                <a:ext uri="{FF2B5EF4-FFF2-40B4-BE49-F238E27FC236}">
                  <a16:creationId xmlns:a16="http://schemas.microsoft.com/office/drawing/2014/main" id="{0827F9B3-12DC-F5B9-4BF7-86A436847E44}"/>
                </a:ext>
              </a:extLst>
            </p:cNvPr>
            <p:cNvCxnSpPr>
              <a:stCxn id="21" idx="0"/>
              <a:endCxn id="23" idx="2"/>
            </p:cNvCxnSpPr>
            <p:nvPr/>
          </p:nvCxnSpPr>
          <p:spPr>
            <a:xfrm flipV="1">
              <a:off x="8453277" y="3621743"/>
              <a:ext cx="6975" cy="44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43892E-175D-A65C-6DCA-81462F00AF49}"/>
                </a:ext>
              </a:extLst>
            </p:cNvPr>
            <p:cNvCxnSpPr>
              <a:cxnSpLocks/>
              <a:stCxn id="18" idx="0"/>
              <a:endCxn id="20" idx="2"/>
            </p:cNvCxnSpPr>
            <p:nvPr/>
          </p:nvCxnSpPr>
          <p:spPr>
            <a:xfrm flipV="1">
              <a:off x="8428967" y="4863094"/>
              <a:ext cx="1350" cy="49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84EFBA2-A86F-9A44-D4B3-DD800A15FF3F}"/>
                </a:ext>
              </a:extLst>
            </p:cNvPr>
            <p:cNvCxnSpPr>
              <a:cxnSpLocks/>
            </p:cNvCxnSpPr>
            <p:nvPr/>
          </p:nvCxnSpPr>
          <p:spPr>
            <a:xfrm rot="10800000" flipV="1">
              <a:off x="8696078" y="5531536"/>
              <a:ext cx="1271794" cy="3590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53361B-3A8D-F247-99C9-541A66BA80A4}"/>
                </a:ext>
              </a:extLst>
            </p:cNvPr>
            <p:cNvSpPr txBox="1"/>
            <p:nvPr/>
          </p:nvSpPr>
          <p:spPr>
            <a:xfrm>
              <a:off x="9318589" y="3905522"/>
              <a:ext cx="2674258" cy="563723"/>
            </a:xfrm>
            <a:prstGeom prst="rect">
              <a:avLst/>
            </a:prstGeom>
            <a:noFill/>
          </p:spPr>
          <p:txBody>
            <a:bodyPr wrap="square" rtlCol="0">
              <a:spAutoFit/>
            </a:bodyPr>
            <a:lstStyle/>
            <a:p>
              <a:r>
                <a:rPr lang="en-US" sz="800"/>
                <a:t>Root of trust chained back to AMD Root</a:t>
              </a:r>
            </a:p>
          </p:txBody>
        </p:sp>
      </p:grpSp>
      <p:sp>
        <p:nvSpPr>
          <p:cNvPr id="36" name="TextBox 35">
            <a:extLst>
              <a:ext uri="{FF2B5EF4-FFF2-40B4-BE49-F238E27FC236}">
                <a16:creationId xmlns:a16="http://schemas.microsoft.com/office/drawing/2014/main" id="{C2554C98-42C7-0DF6-5C6E-7EAD3665955F}"/>
              </a:ext>
            </a:extLst>
          </p:cNvPr>
          <p:cNvSpPr txBox="1"/>
          <p:nvPr/>
        </p:nvSpPr>
        <p:spPr>
          <a:xfrm>
            <a:off x="10728667" y="2849036"/>
            <a:ext cx="1317677" cy="338554"/>
          </a:xfrm>
          <a:prstGeom prst="rect">
            <a:avLst/>
          </a:prstGeom>
          <a:noFill/>
        </p:spPr>
        <p:txBody>
          <a:bodyPr wrap="square">
            <a:spAutoFit/>
          </a:bodyPr>
          <a:lstStyle/>
          <a:p>
            <a:r>
              <a:rPr lang="en-US" sz="800" noProof="1"/>
              <a:t>Report_data = </a:t>
            </a:r>
            <a:br>
              <a:rPr lang="en-US" sz="800" noProof="1"/>
            </a:br>
            <a:r>
              <a:rPr lang="en-US" sz="800" noProof="1"/>
              <a:t>hash(report attached data)</a:t>
            </a:r>
          </a:p>
        </p:txBody>
      </p:sp>
      <p:sp>
        <p:nvSpPr>
          <p:cNvPr id="39" name="TextBox 38">
            <a:extLst>
              <a:ext uri="{FF2B5EF4-FFF2-40B4-BE49-F238E27FC236}">
                <a16:creationId xmlns:a16="http://schemas.microsoft.com/office/drawing/2014/main" id="{E21C05DC-0ED5-9FAF-B382-A186ED1273AF}"/>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endParaRPr lang="en-US" sz="3200" spc="-50">
              <a:ln w="3175">
                <a:noFill/>
              </a:ln>
              <a:solidFill>
                <a:srgbClr val="000000"/>
              </a:solidFill>
              <a:latin typeface="Segoe UI Semibold"/>
              <a:cs typeface="Segoe UI"/>
            </a:endParaRPr>
          </a:p>
        </p:txBody>
      </p:sp>
      <p:sp>
        <p:nvSpPr>
          <p:cNvPr id="2" name="TextBox 1">
            <a:extLst>
              <a:ext uri="{FF2B5EF4-FFF2-40B4-BE49-F238E27FC236}">
                <a16:creationId xmlns:a16="http://schemas.microsoft.com/office/drawing/2014/main" id="{D9FBA654-0FE4-8772-9411-6F3806D9ACC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791335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491492" y="2910110"/>
            <a:ext cx="657225" cy="657225"/>
            <a:chOff x="1491492" y="2910110"/>
            <a:chExt cx="657225" cy="657225"/>
          </a:xfrm>
        </p:grpSpPr>
        <p:sp>
          <p:nvSpPr>
            <p:cNvPr id="5" name="object 5"/>
            <p:cNvSpPr/>
            <p:nvPr/>
          </p:nvSpPr>
          <p:spPr>
            <a:xfrm>
              <a:off x="1497207" y="2915825"/>
              <a:ext cx="645795" cy="645795"/>
            </a:xfrm>
            <a:custGeom>
              <a:avLst/>
              <a:gdLst/>
              <a:ahLst/>
              <a:cxnLst/>
              <a:rect l="l" t="t" r="r" b="b"/>
              <a:pathLst>
                <a:path w="645794" h="645795">
                  <a:moveTo>
                    <a:pt x="322784" y="0"/>
                  </a:moveTo>
                  <a:lnTo>
                    <a:pt x="275084" y="3500"/>
                  </a:lnTo>
                  <a:lnTo>
                    <a:pt x="229558" y="13669"/>
                  </a:lnTo>
                  <a:lnTo>
                    <a:pt x="186704" y="30006"/>
                  </a:lnTo>
                  <a:lnTo>
                    <a:pt x="147022" y="52012"/>
                  </a:lnTo>
                  <a:lnTo>
                    <a:pt x="111012" y="79188"/>
                  </a:lnTo>
                  <a:lnTo>
                    <a:pt x="79171" y="111033"/>
                  </a:lnTo>
                  <a:lnTo>
                    <a:pt x="52001" y="147047"/>
                  </a:lnTo>
                  <a:lnTo>
                    <a:pt x="29999" y="186732"/>
                  </a:lnTo>
                  <a:lnTo>
                    <a:pt x="13665" y="229587"/>
                  </a:lnTo>
                  <a:lnTo>
                    <a:pt x="3499" y="275114"/>
                  </a:lnTo>
                  <a:lnTo>
                    <a:pt x="0" y="322811"/>
                  </a:lnTo>
                  <a:lnTo>
                    <a:pt x="3499" y="370508"/>
                  </a:lnTo>
                  <a:lnTo>
                    <a:pt x="13665" y="416034"/>
                  </a:lnTo>
                  <a:lnTo>
                    <a:pt x="29999" y="458890"/>
                  </a:lnTo>
                  <a:lnTo>
                    <a:pt x="52001" y="498574"/>
                  </a:lnTo>
                  <a:lnTo>
                    <a:pt x="79171" y="534589"/>
                  </a:lnTo>
                  <a:lnTo>
                    <a:pt x="111012" y="566434"/>
                  </a:lnTo>
                  <a:lnTo>
                    <a:pt x="147022" y="593609"/>
                  </a:lnTo>
                  <a:lnTo>
                    <a:pt x="186704" y="615615"/>
                  </a:lnTo>
                  <a:lnTo>
                    <a:pt x="229558" y="631953"/>
                  </a:lnTo>
                  <a:lnTo>
                    <a:pt x="275084" y="642122"/>
                  </a:lnTo>
                  <a:lnTo>
                    <a:pt x="322784" y="645622"/>
                  </a:lnTo>
                  <a:lnTo>
                    <a:pt x="370480" y="642122"/>
                  </a:lnTo>
                  <a:lnTo>
                    <a:pt x="416003" y="631953"/>
                  </a:lnTo>
                  <a:lnTo>
                    <a:pt x="458854" y="615615"/>
                  </a:lnTo>
                  <a:lnTo>
                    <a:pt x="498533" y="593609"/>
                  </a:lnTo>
                  <a:lnTo>
                    <a:pt x="534542" y="566434"/>
                  </a:lnTo>
                  <a:lnTo>
                    <a:pt x="566381" y="534589"/>
                  </a:lnTo>
                  <a:lnTo>
                    <a:pt x="593550" y="498574"/>
                  </a:lnTo>
                  <a:lnTo>
                    <a:pt x="615551" y="458890"/>
                  </a:lnTo>
                  <a:lnTo>
                    <a:pt x="631884" y="416034"/>
                  </a:lnTo>
                  <a:lnTo>
                    <a:pt x="642050" y="370508"/>
                  </a:lnTo>
                  <a:lnTo>
                    <a:pt x="645550" y="322811"/>
                  </a:lnTo>
                  <a:lnTo>
                    <a:pt x="642050" y="275114"/>
                  </a:lnTo>
                  <a:lnTo>
                    <a:pt x="631884" y="229587"/>
                  </a:lnTo>
                  <a:lnTo>
                    <a:pt x="615551" y="186732"/>
                  </a:lnTo>
                  <a:lnTo>
                    <a:pt x="593550" y="147047"/>
                  </a:lnTo>
                  <a:lnTo>
                    <a:pt x="566381" y="111033"/>
                  </a:lnTo>
                  <a:lnTo>
                    <a:pt x="534542" y="79188"/>
                  </a:lnTo>
                  <a:lnTo>
                    <a:pt x="498533" y="52012"/>
                  </a:lnTo>
                  <a:lnTo>
                    <a:pt x="458854" y="30006"/>
                  </a:lnTo>
                  <a:lnTo>
                    <a:pt x="416003" y="13669"/>
                  </a:lnTo>
                  <a:lnTo>
                    <a:pt x="370480" y="3500"/>
                  </a:lnTo>
                  <a:lnTo>
                    <a:pt x="322784" y="0"/>
                  </a:lnTo>
                  <a:close/>
                </a:path>
              </a:pathLst>
            </a:custGeom>
            <a:solidFill>
              <a:srgbClr val="F1F1F1"/>
            </a:solidFill>
          </p:spPr>
          <p:txBody>
            <a:bodyPr wrap="square" lIns="0" tIns="0" rIns="0" bIns="0" rtlCol="0"/>
            <a:lstStyle/>
            <a:p>
              <a:endParaRPr/>
            </a:p>
          </p:txBody>
        </p:sp>
        <p:sp>
          <p:nvSpPr>
            <p:cNvPr id="6" name="object 6"/>
            <p:cNvSpPr/>
            <p:nvPr/>
          </p:nvSpPr>
          <p:spPr>
            <a:xfrm>
              <a:off x="1497207" y="2915825"/>
              <a:ext cx="645795" cy="645795"/>
            </a:xfrm>
            <a:custGeom>
              <a:avLst/>
              <a:gdLst/>
              <a:ahLst/>
              <a:cxnLst/>
              <a:rect l="l" t="t" r="r" b="b"/>
              <a:pathLst>
                <a:path w="645794" h="645795">
                  <a:moveTo>
                    <a:pt x="0" y="322811"/>
                  </a:moveTo>
                  <a:lnTo>
                    <a:pt x="3499" y="275114"/>
                  </a:lnTo>
                  <a:lnTo>
                    <a:pt x="13665" y="229587"/>
                  </a:lnTo>
                  <a:lnTo>
                    <a:pt x="29999" y="186732"/>
                  </a:lnTo>
                  <a:lnTo>
                    <a:pt x="52001" y="147047"/>
                  </a:lnTo>
                  <a:lnTo>
                    <a:pt x="79171" y="111033"/>
                  </a:lnTo>
                  <a:lnTo>
                    <a:pt x="111012" y="79188"/>
                  </a:lnTo>
                  <a:lnTo>
                    <a:pt x="147022" y="52012"/>
                  </a:lnTo>
                  <a:lnTo>
                    <a:pt x="186704" y="30006"/>
                  </a:lnTo>
                  <a:lnTo>
                    <a:pt x="229558" y="13669"/>
                  </a:lnTo>
                  <a:lnTo>
                    <a:pt x="275084" y="3500"/>
                  </a:lnTo>
                  <a:lnTo>
                    <a:pt x="322784" y="0"/>
                  </a:lnTo>
                  <a:lnTo>
                    <a:pt x="370480" y="3500"/>
                  </a:lnTo>
                  <a:lnTo>
                    <a:pt x="416003" y="13669"/>
                  </a:lnTo>
                  <a:lnTo>
                    <a:pt x="458854" y="30006"/>
                  </a:lnTo>
                  <a:lnTo>
                    <a:pt x="498533" y="52012"/>
                  </a:lnTo>
                  <a:lnTo>
                    <a:pt x="534542" y="79188"/>
                  </a:lnTo>
                  <a:lnTo>
                    <a:pt x="566381" y="111033"/>
                  </a:lnTo>
                  <a:lnTo>
                    <a:pt x="593550" y="147047"/>
                  </a:lnTo>
                  <a:lnTo>
                    <a:pt x="615551" y="186732"/>
                  </a:lnTo>
                  <a:lnTo>
                    <a:pt x="631884" y="229587"/>
                  </a:lnTo>
                  <a:lnTo>
                    <a:pt x="642050" y="275114"/>
                  </a:lnTo>
                  <a:lnTo>
                    <a:pt x="645550" y="322811"/>
                  </a:lnTo>
                  <a:lnTo>
                    <a:pt x="642050" y="370508"/>
                  </a:lnTo>
                  <a:lnTo>
                    <a:pt x="631884" y="416034"/>
                  </a:lnTo>
                  <a:lnTo>
                    <a:pt x="615551" y="458890"/>
                  </a:lnTo>
                  <a:lnTo>
                    <a:pt x="593550" y="498574"/>
                  </a:lnTo>
                  <a:lnTo>
                    <a:pt x="566381" y="534589"/>
                  </a:lnTo>
                  <a:lnTo>
                    <a:pt x="534542" y="566434"/>
                  </a:lnTo>
                  <a:lnTo>
                    <a:pt x="498533" y="593609"/>
                  </a:lnTo>
                  <a:lnTo>
                    <a:pt x="458854" y="615615"/>
                  </a:lnTo>
                  <a:lnTo>
                    <a:pt x="416003" y="631953"/>
                  </a:lnTo>
                  <a:lnTo>
                    <a:pt x="370480" y="642122"/>
                  </a:lnTo>
                  <a:lnTo>
                    <a:pt x="322784" y="645622"/>
                  </a:lnTo>
                  <a:lnTo>
                    <a:pt x="275084" y="642122"/>
                  </a:lnTo>
                  <a:lnTo>
                    <a:pt x="229558" y="631953"/>
                  </a:lnTo>
                  <a:lnTo>
                    <a:pt x="186704" y="615615"/>
                  </a:lnTo>
                  <a:lnTo>
                    <a:pt x="147022" y="593609"/>
                  </a:lnTo>
                  <a:lnTo>
                    <a:pt x="111012" y="566434"/>
                  </a:lnTo>
                  <a:lnTo>
                    <a:pt x="79171" y="534589"/>
                  </a:lnTo>
                  <a:lnTo>
                    <a:pt x="52001" y="498574"/>
                  </a:lnTo>
                  <a:lnTo>
                    <a:pt x="29999" y="458890"/>
                  </a:lnTo>
                  <a:lnTo>
                    <a:pt x="13665" y="416034"/>
                  </a:lnTo>
                  <a:lnTo>
                    <a:pt x="3499" y="370508"/>
                  </a:lnTo>
                  <a:lnTo>
                    <a:pt x="0" y="322811"/>
                  </a:lnTo>
                  <a:close/>
                </a:path>
              </a:pathLst>
            </a:custGeom>
            <a:ln w="11387">
              <a:solidFill>
                <a:srgbClr val="000000"/>
              </a:solidFill>
            </a:ln>
          </p:spPr>
          <p:txBody>
            <a:bodyPr wrap="square" lIns="0" tIns="0" rIns="0" bIns="0" rtlCol="0"/>
            <a:lstStyle/>
            <a:p>
              <a:endParaRPr/>
            </a:p>
          </p:txBody>
        </p:sp>
      </p:grpSp>
      <p:sp>
        <p:nvSpPr>
          <p:cNvPr id="7" name="object 7"/>
          <p:cNvSpPr txBox="1"/>
          <p:nvPr/>
        </p:nvSpPr>
        <p:spPr>
          <a:xfrm>
            <a:off x="1678832" y="3123673"/>
            <a:ext cx="276860" cy="203835"/>
          </a:xfrm>
          <a:prstGeom prst="rect">
            <a:avLst/>
          </a:prstGeom>
        </p:spPr>
        <p:txBody>
          <a:bodyPr vert="horz" wrap="square" lIns="0" tIns="14604" rIns="0" bIns="0" rtlCol="0">
            <a:spAutoFit/>
          </a:bodyPr>
          <a:lstStyle/>
          <a:p>
            <a:pPr marL="12700">
              <a:lnSpc>
                <a:spcPct val="100000"/>
              </a:lnSpc>
              <a:spcBef>
                <a:spcPts val="114"/>
              </a:spcBef>
            </a:pPr>
            <a:r>
              <a:rPr sz="1150" b="1" spc="-25">
                <a:latin typeface="Calibri"/>
                <a:cs typeface="Calibri"/>
              </a:rPr>
              <a:t>KDF</a:t>
            </a:r>
            <a:endParaRPr sz="1150">
              <a:latin typeface="Calibri"/>
              <a:cs typeface="Calibri"/>
            </a:endParaRPr>
          </a:p>
        </p:txBody>
      </p:sp>
      <p:sp>
        <p:nvSpPr>
          <p:cNvPr id="8" name="object 8"/>
          <p:cNvSpPr txBox="1"/>
          <p:nvPr/>
        </p:nvSpPr>
        <p:spPr>
          <a:xfrm>
            <a:off x="1389614" y="1409423"/>
            <a:ext cx="861060" cy="645795"/>
          </a:xfrm>
          <a:prstGeom prst="rect">
            <a:avLst/>
          </a:prstGeom>
          <a:solidFill>
            <a:srgbClr val="F1DCDA"/>
          </a:solidFill>
          <a:ln w="11387">
            <a:solidFill>
              <a:srgbClr val="000000"/>
            </a:solidFill>
          </a:ln>
        </p:spPr>
        <p:txBody>
          <a:bodyPr vert="horz" wrap="square" lIns="0" tIns="27940" rIns="0" bIns="0" rtlCol="0">
            <a:spAutoFit/>
          </a:bodyPr>
          <a:lstStyle/>
          <a:p>
            <a:pPr marL="201930" marR="201295" indent="-2540" algn="ctr">
              <a:lnSpc>
                <a:spcPct val="104299"/>
              </a:lnSpc>
              <a:spcBef>
                <a:spcPts val="220"/>
              </a:spcBef>
            </a:pPr>
            <a:r>
              <a:rPr sz="1150" spc="-10">
                <a:latin typeface="Calibri"/>
                <a:cs typeface="Calibri"/>
              </a:rPr>
              <a:t>Chip- Unique Secret</a:t>
            </a:r>
            <a:endParaRPr sz="1150">
              <a:latin typeface="Calibri"/>
              <a:cs typeface="Calibri"/>
            </a:endParaRPr>
          </a:p>
        </p:txBody>
      </p:sp>
      <p:grpSp>
        <p:nvGrpSpPr>
          <p:cNvPr id="9" name="object 9"/>
          <p:cNvGrpSpPr/>
          <p:nvPr/>
        </p:nvGrpSpPr>
        <p:grpSpPr>
          <a:xfrm>
            <a:off x="1778118" y="2053140"/>
            <a:ext cx="448945" cy="1227455"/>
            <a:chOff x="1778118" y="2053140"/>
            <a:chExt cx="448945" cy="1227455"/>
          </a:xfrm>
        </p:grpSpPr>
        <p:sp>
          <p:nvSpPr>
            <p:cNvPr id="10" name="object 10"/>
            <p:cNvSpPr/>
            <p:nvPr/>
          </p:nvSpPr>
          <p:spPr>
            <a:xfrm>
              <a:off x="2142756" y="3196729"/>
              <a:ext cx="83820" cy="83820"/>
            </a:xfrm>
            <a:custGeom>
              <a:avLst/>
              <a:gdLst/>
              <a:ahLst/>
              <a:cxnLst/>
              <a:rect l="l" t="t" r="r" b="b"/>
              <a:pathLst>
                <a:path w="83819" h="83820">
                  <a:moveTo>
                    <a:pt x="83743" y="0"/>
                  </a:moveTo>
                  <a:lnTo>
                    <a:pt x="0" y="41910"/>
                  </a:lnTo>
                  <a:lnTo>
                    <a:pt x="83743" y="83820"/>
                  </a:lnTo>
                  <a:lnTo>
                    <a:pt x="83743" y="0"/>
                  </a:lnTo>
                  <a:close/>
                </a:path>
              </a:pathLst>
            </a:custGeom>
            <a:solidFill>
              <a:srgbClr val="000000"/>
            </a:solidFill>
          </p:spPr>
          <p:txBody>
            <a:bodyPr wrap="square" lIns="0" tIns="0" rIns="0" bIns="0" rtlCol="0"/>
            <a:lstStyle/>
            <a:p>
              <a:endParaRPr/>
            </a:p>
          </p:txBody>
        </p:sp>
        <p:sp>
          <p:nvSpPr>
            <p:cNvPr id="11" name="object 11"/>
            <p:cNvSpPr/>
            <p:nvPr/>
          </p:nvSpPr>
          <p:spPr>
            <a:xfrm>
              <a:off x="1819991" y="2055045"/>
              <a:ext cx="0" cy="788035"/>
            </a:xfrm>
            <a:custGeom>
              <a:avLst/>
              <a:gdLst/>
              <a:ahLst/>
              <a:cxnLst/>
              <a:rect l="l" t="t" r="r" b="b"/>
              <a:pathLst>
                <a:path h="788035">
                  <a:moveTo>
                    <a:pt x="0" y="0"/>
                  </a:moveTo>
                  <a:lnTo>
                    <a:pt x="0" y="787592"/>
                  </a:lnTo>
                </a:path>
              </a:pathLst>
            </a:custGeom>
            <a:ln w="3607">
              <a:solidFill>
                <a:srgbClr val="000000"/>
              </a:solidFill>
            </a:ln>
          </p:spPr>
          <p:txBody>
            <a:bodyPr wrap="square" lIns="0" tIns="0" rIns="0" bIns="0" rtlCol="0"/>
            <a:lstStyle/>
            <a:p>
              <a:endParaRPr/>
            </a:p>
          </p:txBody>
        </p:sp>
        <p:sp>
          <p:nvSpPr>
            <p:cNvPr id="12" name="object 12"/>
            <p:cNvSpPr/>
            <p:nvPr/>
          </p:nvSpPr>
          <p:spPr>
            <a:xfrm>
              <a:off x="1778118" y="2832161"/>
              <a:ext cx="83820" cy="83820"/>
            </a:xfrm>
            <a:custGeom>
              <a:avLst/>
              <a:gdLst/>
              <a:ahLst/>
              <a:cxnLst/>
              <a:rect l="l" t="t" r="r" b="b"/>
              <a:pathLst>
                <a:path w="83819" h="83819">
                  <a:moveTo>
                    <a:pt x="83731" y="0"/>
                  </a:moveTo>
                  <a:lnTo>
                    <a:pt x="0" y="0"/>
                  </a:lnTo>
                  <a:lnTo>
                    <a:pt x="41873" y="83663"/>
                  </a:lnTo>
                  <a:lnTo>
                    <a:pt x="83731" y="0"/>
                  </a:lnTo>
                  <a:close/>
                </a:path>
              </a:pathLst>
            </a:custGeom>
            <a:solidFill>
              <a:srgbClr val="00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10334" y="2479665"/>
          <a:ext cx="2599689" cy="1611627"/>
        </p:xfrm>
        <a:graphic>
          <a:graphicData uri="http://schemas.openxmlformats.org/drawingml/2006/table">
            <a:tbl>
              <a:tblPr firstRow="1" bandRow="1">
                <a:tableStyleId>{2D5ABB26-0587-4C30-8999-92F81FD0307C}</a:tableStyleId>
              </a:tblPr>
              <a:tblGrid>
                <a:gridCol w="715645">
                  <a:extLst>
                    <a:ext uri="{9D8B030D-6E8A-4147-A177-3AD203B41FA5}">
                      <a16:colId xmlns:a16="http://schemas.microsoft.com/office/drawing/2014/main" val="20000"/>
                    </a:ext>
                  </a:extLst>
                </a:gridCol>
                <a:gridCol w="161924">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tblGrid>
              <a:tr h="161290">
                <a:tc gridSpan="2">
                  <a:txBody>
                    <a:bodyPr/>
                    <a:lstStyle/>
                    <a:p>
                      <a:pPr>
                        <a:lnSpc>
                          <a:spcPct val="100000"/>
                        </a:lnSpc>
                      </a:pPr>
                      <a:endParaRPr sz="9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rowSpan="2">
                  <a:txBody>
                    <a:bodyPr/>
                    <a:lstStyle/>
                    <a:p>
                      <a:pPr marL="372745">
                        <a:lnSpc>
                          <a:spcPct val="100000"/>
                        </a:lnSpc>
                        <a:spcBef>
                          <a:spcPts val="470"/>
                        </a:spcBef>
                      </a:pPr>
                      <a:r>
                        <a:rPr sz="1150">
                          <a:latin typeface="Calibri"/>
                          <a:cs typeface="Calibri"/>
                        </a:rPr>
                        <a:t>Bootloader</a:t>
                      </a:r>
                      <a:r>
                        <a:rPr sz="1150" spc="225">
                          <a:latin typeface="Calibri"/>
                          <a:cs typeface="Calibri"/>
                        </a:rPr>
                        <a:t> </a:t>
                      </a:r>
                      <a:r>
                        <a:rPr sz="1150" spc="-25">
                          <a:latin typeface="Calibri"/>
                          <a:cs typeface="Calibri"/>
                        </a:rPr>
                        <a:t>SVN</a:t>
                      </a:r>
                      <a:endParaRPr sz="1150">
                        <a:latin typeface="Calibri"/>
                        <a:cs typeface="Calibri"/>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0"/>
                  </a:ext>
                </a:extLst>
              </a:tr>
              <a:tr h="160655">
                <a:tc rowSpan="4">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1"/>
                  </a:ext>
                </a:extLst>
              </a:tr>
              <a:tr h="107314">
                <a:tc vMerge="1">
                  <a:txBody>
                    <a:bodyPr/>
                    <a:lstStyle/>
                    <a:p>
                      <a:endParaRPr/>
                    </a:p>
                  </a:txBody>
                  <a:tcPr marL="0" marR="0" marT="0" marB="0">
                    <a:lnR w="6350">
                      <a:solidFill>
                        <a:srgbClr val="000000"/>
                      </a:solidFill>
                      <a:prstDash val="solid"/>
                    </a:lnR>
                    <a:lnB w="6350">
                      <a:solidFill>
                        <a:srgbClr val="000000"/>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6350" algn="ctr">
                        <a:lnSpc>
                          <a:spcPct val="100000"/>
                        </a:lnSpc>
                        <a:spcBef>
                          <a:spcPts val="480"/>
                        </a:spcBef>
                      </a:pPr>
                      <a:r>
                        <a:rPr sz="1150">
                          <a:latin typeface="Calibri"/>
                          <a:cs typeface="Calibri"/>
                        </a:rPr>
                        <a:t>OS</a:t>
                      </a:r>
                      <a:r>
                        <a:rPr sz="1150" spc="45">
                          <a:latin typeface="Calibri"/>
                          <a:cs typeface="Calibri"/>
                        </a:rPr>
                        <a:t> </a:t>
                      </a:r>
                      <a:r>
                        <a:rPr sz="1150" spc="-25">
                          <a:latin typeface="Calibri"/>
                          <a:cs typeface="Calibri"/>
                        </a:rPr>
                        <a:t>SVN</a:t>
                      </a:r>
                      <a:endParaRPr sz="1150">
                        <a:latin typeface="Calibri"/>
                        <a:cs typeface="Calibri"/>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3"/>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4"/>
                  </a:ext>
                </a:extLst>
              </a:tr>
              <a:tr h="107314">
                <a:tc rowSpan="5">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5"/>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475615">
                        <a:lnSpc>
                          <a:spcPct val="100000"/>
                        </a:lnSpc>
                        <a:spcBef>
                          <a:spcPts val="490"/>
                        </a:spcBef>
                      </a:pPr>
                      <a:r>
                        <a:rPr sz="1150">
                          <a:latin typeface="Calibri"/>
                          <a:cs typeface="Calibri"/>
                        </a:rPr>
                        <a:t>SNP</a:t>
                      </a:r>
                      <a:r>
                        <a:rPr sz="1150" spc="75">
                          <a:latin typeface="Calibri"/>
                          <a:cs typeface="Calibri"/>
                        </a:rPr>
                        <a:t> </a:t>
                      </a:r>
                      <a:r>
                        <a:rPr sz="1150">
                          <a:latin typeface="Calibri"/>
                          <a:cs typeface="Calibri"/>
                        </a:rPr>
                        <a:t>FW</a:t>
                      </a:r>
                      <a:r>
                        <a:rPr sz="1150" spc="85">
                          <a:latin typeface="Calibri"/>
                          <a:cs typeface="Calibri"/>
                        </a:rPr>
                        <a:t> </a:t>
                      </a:r>
                      <a:r>
                        <a:rPr sz="1150" spc="-25">
                          <a:latin typeface="Calibri"/>
                          <a:cs typeface="Calibri"/>
                        </a:rPr>
                        <a:t>SVN</a:t>
                      </a:r>
                      <a:endParaRPr sz="1150">
                        <a:latin typeface="Calibri"/>
                        <a:cs typeface="Calibri"/>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6"/>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7"/>
                  </a:ext>
                </a:extLst>
              </a:tr>
              <a:tr h="107314">
                <a:tc vMerge="1">
                  <a:txBody>
                    <a:bodyPr/>
                    <a:lstStyle/>
                    <a:p>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8"/>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163830">
                        <a:lnSpc>
                          <a:spcPct val="100000"/>
                        </a:lnSpc>
                        <a:spcBef>
                          <a:spcPts val="500"/>
                        </a:spcBef>
                      </a:pPr>
                      <a:r>
                        <a:rPr sz="1150">
                          <a:latin typeface="Calibri"/>
                          <a:cs typeface="Calibri"/>
                        </a:rPr>
                        <a:t>Microcode</a:t>
                      </a:r>
                      <a:r>
                        <a:rPr sz="1150" spc="114">
                          <a:latin typeface="Calibri"/>
                          <a:cs typeface="Calibri"/>
                        </a:rPr>
                        <a:t> </a:t>
                      </a:r>
                      <a:r>
                        <a:rPr sz="1150">
                          <a:latin typeface="Calibri"/>
                          <a:cs typeface="Calibri"/>
                        </a:rPr>
                        <a:t>Patch</a:t>
                      </a:r>
                      <a:r>
                        <a:rPr sz="1150" spc="80">
                          <a:latin typeface="Calibri"/>
                          <a:cs typeface="Calibri"/>
                        </a:rPr>
                        <a:t> </a:t>
                      </a:r>
                      <a:r>
                        <a:rPr sz="1150" spc="-20">
                          <a:latin typeface="Calibri"/>
                          <a:cs typeface="Calibri"/>
                        </a:rPr>
                        <a:t>Level</a:t>
                      </a:r>
                      <a:endParaRPr sz="1150">
                        <a:latin typeface="Calibri"/>
                        <a:cs typeface="Calibri"/>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9"/>
                  </a:ext>
                </a:extLst>
              </a:tr>
              <a:tr h="161290">
                <a:tc gridSpan="2">
                  <a:txBody>
                    <a:bodyPr/>
                    <a:lstStyle/>
                    <a:p>
                      <a:pPr>
                        <a:lnSpc>
                          <a:spcPct val="100000"/>
                        </a:lnSpc>
                      </a:pPr>
                      <a:endParaRPr sz="900" dirty="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vMerge="1">
                  <a:txBody>
                    <a:bodyPr/>
                    <a:lstStyle/>
                    <a:p>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10"/>
                  </a:ext>
                </a:extLst>
              </a:tr>
            </a:tbl>
          </a:graphicData>
        </a:graphic>
      </p:graphicFrame>
      <p:sp>
        <p:nvSpPr>
          <p:cNvPr id="14" name="object 14"/>
          <p:cNvSpPr txBox="1"/>
          <p:nvPr/>
        </p:nvSpPr>
        <p:spPr>
          <a:xfrm>
            <a:off x="1389614" y="4422285"/>
            <a:ext cx="861060" cy="645795"/>
          </a:xfrm>
          <a:prstGeom prst="rect">
            <a:avLst/>
          </a:prstGeom>
          <a:solidFill>
            <a:srgbClr val="F1DCDA"/>
          </a:solidFill>
          <a:ln w="11387">
            <a:solidFill>
              <a:srgbClr val="000000"/>
            </a:solidFill>
          </a:ln>
        </p:spPr>
        <p:txBody>
          <a:bodyPr vert="horz" wrap="square" lIns="0" tIns="1270" rIns="0" bIns="0" rtlCol="0">
            <a:spAutoFit/>
          </a:bodyPr>
          <a:lstStyle/>
          <a:p>
            <a:pPr>
              <a:lnSpc>
                <a:spcPct val="100000"/>
              </a:lnSpc>
              <a:spcBef>
                <a:spcPts val="10"/>
              </a:spcBef>
            </a:pPr>
            <a:endParaRPr sz="1550">
              <a:latin typeface="Times New Roman"/>
              <a:cs typeface="Times New Roman"/>
            </a:endParaRPr>
          </a:p>
          <a:p>
            <a:pPr marL="265430">
              <a:lnSpc>
                <a:spcPct val="100000"/>
              </a:lnSpc>
            </a:pPr>
            <a:r>
              <a:rPr sz="1150" spc="-20">
                <a:latin typeface="Calibri"/>
                <a:cs typeface="Calibri"/>
              </a:rPr>
              <a:t>VCEK</a:t>
            </a:r>
            <a:endParaRPr sz="1150">
              <a:latin typeface="Calibri"/>
              <a:cs typeface="Calibri"/>
            </a:endParaRPr>
          </a:p>
        </p:txBody>
      </p:sp>
      <p:grpSp>
        <p:nvGrpSpPr>
          <p:cNvPr id="15" name="object 15"/>
          <p:cNvGrpSpPr/>
          <p:nvPr/>
        </p:nvGrpSpPr>
        <p:grpSpPr>
          <a:xfrm>
            <a:off x="1778118" y="3561448"/>
            <a:ext cx="83820" cy="861060"/>
            <a:chOff x="1778118" y="3561448"/>
            <a:chExt cx="83820" cy="861060"/>
          </a:xfrm>
        </p:grpSpPr>
        <p:sp>
          <p:nvSpPr>
            <p:cNvPr id="16" name="object 16"/>
            <p:cNvSpPr/>
            <p:nvPr/>
          </p:nvSpPr>
          <p:spPr>
            <a:xfrm>
              <a:off x="1819991" y="3561448"/>
              <a:ext cx="0" cy="788035"/>
            </a:xfrm>
            <a:custGeom>
              <a:avLst/>
              <a:gdLst/>
              <a:ahLst/>
              <a:cxnLst/>
              <a:rect l="l" t="t" r="r" b="b"/>
              <a:pathLst>
                <a:path h="788035">
                  <a:moveTo>
                    <a:pt x="0" y="0"/>
                  </a:moveTo>
                  <a:lnTo>
                    <a:pt x="0" y="787562"/>
                  </a:lnTo>
                </a:path>
              </a:pathLst>
            </a:custGeom>
            <a:ln w="3607">
              <a:solidFill>
                <a:srgbClr val="000000"/>
              </a:solidFill>
            </a:ln>
          </p:spPr>
          <p:txBody>
            <a:bodyPr wrap="square" lIns="0" tIns="0" rIns="0" bIns="0" rtlCol="0"/>
            <a:lstStyle/>
            <a:p>
              <a:endParaRPr/>
            </a:p>
          </p:txBody>
        </p:sp>
        <p:sp>
          <p:nvSpPr>
            <p:cNvPr id="17" name="object 17"/>
            <p:cNvSpPr/>
            <p:nvPr/>
          </p:nvSpPr>
          <p:spPr>
            <a:xfrm>
              <a:off x="1778118" y="4338548"/>
              <a:ext cx="83820" cy="83820"/>
            </a:xfrm>
            <a:custGeom>
              <a:avLst/>
              <a:gdLst/>
              <a:ahLst/>
              <a:cxnLst/>
              <a:rect l="l" t="t" r="r" b="b"/>
              <a:pathLst>
                <a:path w="83819" h="83820">
                  <a:moveTo>
                    <a:pt x="83731" y="0"/>
                  </a:moveTo>
                  <a:lnTo>
                    <a:pt x="0" y="0"/>
                  </a:lnTo>
                  <a:lnTo>
                    <a:pt x="41873" y="83739"/>
                  </a:lnTo>
                  <a:lnTo>
                    <a:pt x="83731" y="0"/>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31849" y="5273802"/>
            <a:ext cx="4483100" cy="1123315"/>
          </a:xfrm>
          <a:prstGeom prst="rect">
            <a:avLst/>
          </a:prstGeom>
        </p:spPr>
        <p:txBody>
          <a:bodyPr vert="horz" wrap="square" lIns="0" tIns="12700" rIns="0" bIns="0" rtlCol="0">
            <a:spAutoFit/>
          </a:bodyPr>
          <a:lstStyle/>
          <a:p>
            <a:pPr marL="12700" marR="5080">
              <a:lnSpc>
                <a:spcPct val="100000"/>
              </a:lnSpc>
              <a:spcBef>
                <a:spcPts val="100"/>
              </a:spcBef>
            </a:pPr>
            <a:r>
              <a:rPr sz="1800" spc="-10">
                <a:latin typeface="Arial"/>
                <a:cs typeface="Arial"/>
              </a:rPr>
              <a:t>REPORTED_TCB</a:t>
            </a:r>
            <a:r>
              <a:rPr sz="1800" spc="-35">
                <a:latin typeface="Arial"/>
                <a:cs typeface="Arial"/>
              </a:rPr>
              <a:t> </a:t>
            </a:r>
            <a:r>
              <a:rPr sz="1800">
                <a:latin typeface="Arial"/>
                <a:cs typeface="Arial"/>
              </a:rPr>
              <a:t>is</a:t>
            </a:r>
            <a:r>
              <a:rPr sz="1800" spc="-20">
                <a:latin typeface="Arial"/>
                <a:cs typeface="Arial"/>
              </a:rPr>
              <a:t> </a:t>
            </a:r>
            <a:r>
              <a:rPr sz="1800">
                <a:latin typeface="Arial"/>
                <a:cs typeface="Arial"/>
              </a:rPr>
              <a:t>mixed</a:t>
            </a:r>
            <a:r>
              <a:rPr sz="1800" spc="-10">
                <a:latin typeface="Arial"/>
                <a:cs typeface="Arial"/>
              </a:rPr>
              <a:t> </a:t>
            </a:r>
            <a:r>
              <a:rPr sz="1800">
                <a:latin typeface="Arial"/>
                <a:cs typeface="Arial"/>
              </a:rPr>
              <a:t>into</a:t>
            </a:r>
            <a:r>
              <a:rPr sz="1800" spc="-5">
                <a:latin typeface="Arial"/>
                <a:cs typeface="Arial"/>
              </a:rPr>
              <a:t> </a:t>
            </a:r>
            <a:r>
              <a:rPr sz="1800">
                <a:latin typeface="Arial"/>
                <a:cs typeface="Arial"/>
              </a:rPr>
              <a:t>the</a:t>
            </a:r>
            <a:r>
              <a:rPr sz="1800" spc="-20">
                <a:latin typeface="Arial"/>
                <a:cs typeface="Arial"/>
              </a:rPr>
              <a:t> chip </a:t>
            </a:r>
            <a:r>
              <a:rPr sz="1800">
                <a:latin typeface="Arial"/>
                <a:cs typeface="Arial"/>
              </a:rPr>
              <a:t>unique</a:t>
            </a:r>
            <a:r>
              <a:rPr sz="1800" spc="-30">
                <a:latin typeface="Arial"/>
                <a:cs typeface="Arial"/>
              </a:rPr>
              <a:t> </a:t>
            </a:r>
            <a:r>
              <a:rPr sz="1800">
                <a:latin typeface="Arial"/>
                <a:cs typeface="Arial"/>
              </a:rPr>
              <a:t>secret</a:t>
            </a:r>
            <a:r>
              <a:rPr sz="1800" spc="-30">
                <a:latin typeface="Arial"/>
                <a:cs typeface="Arial"/>
              </a:rPr>
              <a:t> </a:t>
            </a:r>
            <a:r>
              <a:rPr sz="1800">
                <a:latin typeface="Arial"/>
                <a:cs typeface="Arial"/>
              </a:rPr>
              <a:t>to</a:t>
            </a:r>
            <a:r>
              <a:rPr sz="1800" spc="-40">
                <a:latin typeface="Arial"/>
                <a:cs typeface="Arial"/>
              </a:rPr>
              <a:t> </a:t>
            </a:r>
            <a:r>
              <a:rPr sz="1800">
                <a:latin typeface="Arial"/>
                <a:cs typeface="Arial"/>
              </a:rPr>
              <a:t>derive</a:t>
            </a:r>
            <a:r>
              <a:rPr sz="1800" spc="-30">
                <a:latin typeface="Arial"/>
                <a:cs typeface="Arial"/>
              </a:rPr>
              <a:t> </a:t>
            </a:r>
            <a:r>
              <a:rPr sz="1800">
                <a:latin typeface="Arial"/>
                <a:cs typeface="Arial"/>
              </a:rPr>
              <a:t>the</a:t>
            </a:r>
            <a:r>
              <a:rPr sz="1800" spc="-40">
                <a:latin typeface="Arial"/>
                <a:cs typeface="Arial"/>
              </a:rPr>
              <a:t> </a:t>
            </a:r>
            <a:r>
              <a:rPr sz="1800">
                <a:latin typeface="Arial"/>
                <a:cs typeface="Arial"/>
              </a:rPr>
              <a:t>Versioned</a:t>
            </a:r>
            <a:r>
              <a:rPr sz="1800" spc="-15">
                <a:latin typeface="Arial"/>
                <a:cs typeface="Arial"/>
              </a:rPr>
              <a:t> </a:t>
            </a:r>
            <a:r>
              <a:rPr sz="1800" spc="-10">
                <a:latin typeface="Arial"/>
                <a:cs typeface="Arial"/>
              </a:rPr>
              <a:t>Chip- </a:t>
            </a:r>
            <a:r>
              <a:rPr sz="1800">
                <a:latin typeface="Arial"/>
                <a:cs typeface="Arial"/>
              </a:rPr>
              <a:t>Endorsement</a:t>
            </a:r>
            <a:r>
              <a:rPr sz="1800" spc="-25">
                <a:latin typeface="Arial"/>
                <a:cs typeface="Arial"/>
              </a:rPr>
              <a:t> </a:t>
            </a:r>
            <a:r>
              <a:rPr sz="1800">
                <a:latin typeface="Arial"/>
                <a:cs typeface="Arial"/>
              </a:rPr>
              <a:t>Key</a:t>
            </a:r>
            <a:r>
              <a:rPr sz="1800" spc="-20">
                <a:latin typeface="Arial"/>
                <a:cs typeface="Arial"/>
              </a:rPr>
              <a:t> </a:t>
            </a:r>
            <a:r>
              <a:rPr sz="1800">
                <a:latin typeface="Arial"/>
                <a:cs typeface="Arial"/>
              </a:rPr>
              <a:t>(VCEK),</a:t>
            </a:r>
            <a:r>
              <a:rPr sz="1800" spc="-20">
                <a:latin typeface="Arial"/>
                <a:cs typeface="Arial"/>
              </a:rPr>
              <a:t> </a:t>
            </a:r>
            <a:r>
              <a:rPr sz="1800">
                <a:latin typeface="Arial"/>
                <a:cs typeface="Arial"/>
              </a:rPr>
              <a:t>which</a:t>
            </a:r>
            <a:r>
              <a:rPr sz="1800" spc="20">
                <a:latin typeface="Arial"/>
                <a:cs typeface="Arial"/>
              </a:rPr>
              <a:t> </a:t>
            </a:r>
            <a:r>
              <a:rPr sz="1800">
                <a:latin typeface="Arial"/>
                <a:cs typeface="Arial"/>
              </a:rPr>
              <a:t>is</a:t>
            </a:r>
            <a:r>
              <a:rPr sz="1800" spc="-25">
                <a:latin typeface="Arial"/>
                <a:cs typeface="Arial"/>
              </a:rPr>
              <a:t> </a:t>
            </a:r>
            <a:r>
              <a:rPr sz="1800">
                <a:latin typeface="Arial"/>
                <a:cs typeface="Arial"/>
              </a:rPr>
              <a:t>used</a:t>
            </a:r>
            <a:r>
              <a:rPr sz="1800" spc="-15">
                <a:latin typeface="Arial"/>
                <a:cs typeface="Arial"/>
              </a:rPr>
              <a:t> </a:t>
            </a:r>
            <a:r>
              <a:rPr sz="1800" spc="-25">
                <a:latin typeface="Arial"/>
                <a:cs typeface="Arial"/>
              </a:rPr>
              <a:t>as </a:t>
            </a:r>
            <a:r>
              <a:rPr sz="1800">
                <a:latin typeface="Arial"/>
                <a:cs typeface="Arial"/>
              </a:rPr>
              <a:t>the</a:t>
            </a:r>
            <a:r>
              <a:rPr sz="1800" spc="-35">
                <a:latin typeface="Arial"/>
                <a:cs typeface="Arial"/>
              </a:rPr>
              <a:t> </a:t>
            </a:r>
            <a:r>
              <a:rPr sz="1800">
                <a:latin typeface="Arial"/>
                <a:cs typeface="Arial"/>
              </a:rPr>
              <a:t>attestation</a:t>
            </a:r>
            <a:r>
              <a:rPr sz="1800" spc="-30">
                <a:latin typeface="Arial"/>
                <a:cs typeface="Arial"/>
              </a:rPr>
              <a:t> </a:t>
            </a:r>
            <a:r>
              <a:rPr sz="1800" spc="-25">
                <a:latin typeface="Arial"/>
                <a:cs typeface="Arial"/>
              </a:rPr>
              <a:t>key</a:t>
            </a:r>
            <a:endParaRPr sz="1800">
              <a:latin typeface="Arial"/>
              <a:cs typeface="Arial"/>
            </a:endParaRPr>
          </a:p>
        </p:txBody>
      </p:sp>
      <p:sp>
        <p:nvSpPr>
          <p:cNvPr id="39" name="object 39"/>
          <p:cNvSpPr txBox="1"/>
          <p:nvPr/>
        </p:nvSpPr>
        <p:spPr>
          <a:xfrm>
            <a:off x="7289292" y="5273802"/>
            <a:ext cx="4680458" cy="851515"/>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AMD</a:t>
            </a:r>
            <a:r>
              <a:rPr sz="1800" spc="-70">
                <a:latin typeface="Arial"/>
                <a:cs typeface="Arial"/>
              </a:rPr>
              <a:t> </a:t>
            </a:r>
            <a:r>
              <a:rPr sz="1800" spc="-10">
                <a:latin typeface="Arial"/>
                <a:cs typeface="Arial"/>
              </a:rPr>
              <a:t>Certificate</a:t>
            </a:r>
            <a:r>
              <a:rPr sz="1800" spc="-114">
                <a:latin typeface="Arial"/>
                <a:cs typeface="Arial"/>
              </a:rPr>
              <a:t> </a:t>
            </a:r>
            <a:r>
              <a:rPr sz="1800">
                <a:latin typeface="Arial"/>
                <a:cs typeface="Arial"/>
              </a:rPr>
              <a:t>Authority</a:t>
            </a:r>
            <a:r>
              <a:rPr sz="1800" spc="-35">
                <a:latin typeface="Arial"/>
                <a:cs typeface="Arial"/>
              </a:rPr>
              <a:t> </a:t>
            </a:r>
            <a:r>
              <a:rPr sz="1800" spc="-10">
                <a:latin typeface="Arial"/>
                <a:cs typeface="Arial"/>
              </a:rPr>
              <a:t>certifies </a:t>
            </a:r>
            <a:r>
              <a:rPr sz="1800">
                <a:latin typeface="Arial"/>
                <a:cs typeface="Arial"/>
              </a:rPr>
              <a:t>the</a:t>
            </a:r>
            <a:r>
              <a:rPr sz="1800" spc="-45">
                <a:latin typeface="Arial"/>
                <a:cs typeface="Arial"/>
              </a:rPr>
              <a:t> </a:t>
            </a:r>
            <a:r>
              <a:rPr sz="1800" spc="-20">
                <a:latin typeface="Arial"/>
                <a:cs typeface="Arial"/>
              </a:rPr>
              <a:t>VCEK</a:t>
            </a:r>
            <a:endParaRPr sz="1800">
              <a:latin typeface="Arial"/>
              <a:cs typeface="Arial"/>
            </a:endParaRPr>
          </a:p>
          <a:p>
            <a:pPr>
              <a:lnSpc>
                <a:spcPct val="100000"/>
              </a:lnSpc>
              <a:spcBef>
                <a:spcPts val="30"/>
              </a:spcBef>
            </a:pPr>
            <a:endParaRPr sz="1850">
              <a:latin typeface="Arial"/>
              <a:cs typeface="Arial"/>
            </a:endParaRPr>
          </a:p>
          <a:p>
            <a:pPr marL="12700">
              <a:lnSpc>
                <a:spcPct val="100000"/>
              </a:lnSpc>
              <a:spcBef>
                <a:spcPts val="5"/>
              </a:spcBef>
            </a:pPr>
            <a:r>
              <a:rPr sz="1800">
                <a:latin typeface="Arial"/>
                <a:cs typeface="Arial"/>
              </a:rPr>
              <a:t>VCEK</a:t>
            </a:r>
            <a:r>
              <a:rPr sz="1800" spc="-45">
                <a:latin typeface="Arial"/>
                <a:cs typeface="Arial"/>
              </a:rPr>
              <a:t> </a:t>
            </a:r>
            <a:r>
              <a:rPr sz="1800">
                <a:latin typeface="Arial"/>
                <a:cs typeface="Arial"/>
              </a:rPr>
              <a:t>signs</a:t>
            </a:r>
            <a:r>
              <a:rPr sz="1800" spc="-35">
                <a:latin typeface="Arial"/>
                <a:cs typeface="Arial"/>
              </a:rPr>
              <a:t> </a:t>
            </a:r>
            <a:r>
              <a:rPr sz="1800">
                <a:latin typeface="Arial"/>
                <a:cs typeface="Arial"/>
              </a:rPr>
              <a:t>the</a:t>
            </a:r>
            <a:r>
              <a:rPr sz="1800" spc="-45">
                <a:latin typeface="Arial"/>
                <a:cs typeface="Arial"/>
              </a:rPr>
              <a:t> </a:t>
            </a:r>
            <a:r>
              <a:rPr sz="1800" spc="-10">
                <a:latin typeface="Arial"/>
                <a:cs typeface="Arial"/>
              </a:rPr>
              <a:t>attestation</a:t>
            </a:r>
            <a:r>
              <a:rPr sz="1800" spc="-50">
                <a:latin typeface="Arial"/>
                <a:cs typeface="Arial"/>
              </a:rPr>
              <a:t> </a:t>
            </a:r>
            <a:r>
              <a:rPr sz="1800" spc="-10">
                <a:latin typeface="Arial"/>
                <a:cs typeface="Arial"/>
              </a:rPr>
              <a:t>report</a:t>
            </a:r>
            <a:endParaRPr sz="1800">
              <a:latin typeface="Arial"/>
              <a:cs typeface="Arial"/>
            </a:endParaRPr>
          </a:p>
        </p:txBody>
      </p:sp>
      <p:sp>
        <p:nvSpPr>
          <p:cNvPr id="40" name="object 40"/>
          <p:cNvSpPr/>
          <p:nvPr/>
        </p:nvSpPr>
        <p:spPr>
          <a:xfrm>
            <a:off x="9095231" y="1313688"/>
            <a:ext cx="254635" cy="2283460"/>
          </a:xfrm>
          <a:custGeom>
            <a:avLst/>
            <a:gdLst/>
            <a:ahLst/>
            <a:cxnLst/>
            <a:rect l="l" t="t" r="r" b="b"/>
            <a:pathLst>
              <a:path w="254634" h="2283460">
                <a:moveTo>
                  <a:pt x="0" y="0"/>
                </a:moveTo>
                <a:lnTo>
                  <a:pt x="49512" y="1670"/>
                </a:lnTo>
                <a:lnTo>
                  <a:pt x="89963" y="6222"/>
                </a:lnTo>
                <a:lnTo>
                  <a:pt x="117246" y="12965"/>
                </a:lnTo>
                <a:lnTo>
                  <a:pt x="127253" y="21209"/>
                </a:lnTo>
                <a:lnTo>
                  <a:pt x="127253" y="1120266"/>
                </a:lnTo>
                <a:lnTo>
                  <a:pt x="137261" y="1128510"/>
                </a:lnTo>
                <a:lnTo>
                  <a:pt x="164544" y="1135252"/>
                </a:lnTo>
                <a:lnTo>
                  <a:pt x="204995" y="1139805"/>
                </a:lnTo>
                <a:lnTo>
                  <a:pt x="254508" y="1141476"/>
                </a:lnTo>
                <a:lnTo>
                  <a:pt x="204995" y="1143146"/>
                </a:lnTo>
                <a:lnTo>
                  <a:pt x="164544" y="1147698"/>
                </a:lnTo>
                <a:lnTo>
                  <a:pt x="137261" y="1154441"/>
                </a:lnTo>
                <a:lnTo>
                  <a:pt x="127253" y="1162685"/>
                </a:lnTo>
                <a:lnTo>
                  <a:pt x="127253" y="2261742"/>
                </a:lnTo>
                <a:lnTo>
                  <a:pt x="117246" y="2269986"/>
                </a:lnTo>
                <a:lnTo>
                  <a:pt x="89963" y="2276729"/>
                </a:lnTo>
                <a:lnTo>
                  <a:pt x="49512" y="2281281"/>
                </a:lnTo>
                <a:lnTo>
                  <a:pt x="0" y="2282952"/>
                </a:lnTo>
              </a:path>
            </a:pathLst>
          </a:custGeom>
          <a:ln w="9525">
            <a:solidFill>
              <a:srgbClr val="000000"/>
            </a:solidFill>
          </a:ln>
        </p:spPr>
        <p:txBody>
          <a:bodyPr wrap="square" lIns="0" tIns="0" rIns="0" bIns="0" rtlCol="0"/>
          <a:lstStyle/>
          <a:p>
            <a:endParaRPr/>
          </a:p>
        </p:txBody>
      </p:sp>
      <p:sp>
        <p:nvSpPr>
          <p:cNvPr id="41" name="object 41"/>
          <p:cNvSpPr txBox="1"/>
          <p:nvPr/>
        </p:nvSpPr>
        <p:spPr>
          <a:xfrm>
            <a:off x="9483090" y="2221483"/>
            <a:ext cx="2354580" cy="666115"/>
          </a:xfrm>
          <a:prstGeom prst="rect">
            <a:avLst/>
          </a:prstGeom>
        </p:spPr>
        <p:txBody>
          <a:bodyPr vert="horz" wrap="square" lIns="0" tIns="13335" rIns="0" bIns="0" rtlCol="0">
            <a:spAutoFit/>
          </a:bodyPr>
          <a:lstStyle/>
          <a:p>
            <a:pPr marL="12700" marR="5080">
              <a:lnSpc>
                <a:spcPct val="100000"/>
              </a:lnSpc>
              <a:spcBef>
                <a:spcPts val="105"/>
              </a:spcBef>
            </a:pPr>
            <a:r>
              <a:rPr sz="1400">
                <a:latin typeface="Arial"/>
                <a:cs typeface="Arial"/>
              </a:rPr>
              <a:t>Certificates</a:t>
            </a:r>
            <a:r>
              <a:rPr sz="1400" spc="-90">
                <a:latin typeface="Arial"/>
                <a:cs typeface="Arial"/>
              </a:rPr>
              <a:t> </a:t>
            </a:r>
            <a:r>
              <a:rPr sz="1400">
                <a:latin typeface="Arial"/>
                <a:cs typeface="Arial"/>
              </a:rPr>
              <a:t>retrieved</a:t>
            </a:r>
            <a:r>
              <a:rPr sz="1400" spc="-65">
                <a:latin typeface="Arial"/>
                <a:cs typeface="Arial"/>
              </a:rPr>
              <a:t> </a:t>
            </a:r>
            <a:r>
              <a:rPr sz="1400" spc="-20">
                <a:latin typeface="Arial"/>
                <a:cs typeface="Arial"/>
              </a:rPr>
              <a:t>from </a:t>
            </a:r>
            <a:r>
              <a:rPr sz="1400">
                <a:latin typeface="Arial"/>
                <a:cs typeface="Arial"/>
              </a:rPr>
              <a:t>AMD</a:t>
            </a:r>
            <a:r>
              <a:rPr sz="1400" spc="-20">
                <a:latin typeface="Arial"/>
                <a:cs typeface="Arial"/>
              </a:rPr>
              <a:t> </a:t>
            </a:r>
            <a:r>
              <a:rPr sz="1400">
                <a:latin typeface="Arial"/>
                <a:cs typeface="Arial"/>
              </a:rPr>
              <a:t>Key</a:t>
            </a:r>
            <a:r>
              <a:rPr sz="1400" spc="-25">
                <a:latin typeface="Arial"/>
                <a:cs typeface="Arial"/>
              </a:rPr>
              <a:t> </a:t>
            </a:r>
            <a:r>
              <a:rPr sz="1400">
                <a:latin typeface="Arial"/>
                <a:cs typeface="Arial"/>
              </a:rPr>
              <a:t>Distribution</a:t>
            </a:r>
            <a:r>
              <a:rPr sz="1400" spc="-55">
                <a:latin typeface="Arial"/>
                <a:cs typeface="Arial"/>
              </a:rPr>
              <a:t> </a:t>
            </a:r>
            <a:r>
              <a:rPr sz="1400" spc="-10">
                <a:latin typeface="Arial"/>
                <a:cs typeface="Arial"/>
              </a:rPr>
              <a:t>Service (KDS)</a:t>
            </a:r>
            <a:endParaRPr sz="1400">
              <a:latin typeface="Arial"/>
              <a:cs typeface="Arial"/>
            </a:endParaRPr>
          </a:p>
        </p:txBody>
      </p:sp>
      <p:pic>
        <p:nvPicPr>
          <p:cNvPr id="44" name="Picture 43">
            <a:extLst>
              <a:ext uri="{FF2B5EF4-FFF2-40B4-BE49-F238E27FC236}">
                <a16:creationId xmlns:a16="http://schemas.microsoft.com/office/drawing/2014/main" id="{0B04F18B-0A6C-03D9-18BF-DEA7A0D2A1ED}"/>
              </a:ext>
            </a:extLst>
          </p:cNvPr>
          <p:cNvPicPr>
            <a:picLocks noChangeAspect="1"/>
          </p:cNvPicPr>
          <p:nvPr/>
        </p:nvPicPr>
        <p:blipFill>
          <a:blip r:embed="rId3"/>
          <a:stretch>
            <a:fillRect/>
          </a:stretch>
        </p:blipFill>
        <p:spPr>
          <a:xfrm>
            <a:off x="7940127" y="1174183"/>
            <a:ext cx="1155104" cy="3399775"/>
          </a:xfrm>
          <a:prstGeom prst="rect">
            <a:avLst/>
          </a:prstGeom>
        </p:spPr>
      </p:pic>
      <p:sp>
        <p:nvSpPr>
          <p:cNvPr id="2" name="TextBox 1">
            <a:extLst>
              <a:ext uri="{FF2B5EF4-FFF2-40B4-BE49-F238E27FC236}">
                <a16:creationId xmlns:a16="http://schemas.microsoft.com/office/drawing/2014/main" id="{E01615E5-5E13-28D2-4AD6-B6962EC6F3CC}"/>
              </a:ext>
            </a:extLst>
          </p:cNvPr>
          <p:cNvSpPr txBox="1"/>
          <p:nvPr/>
        </p:nvSpPr>
        <p:spPr>
          <a:xfrm>
            <a:off x="577881" y="113189"/>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p>
        </p:txBody>
      </p:sp>
      <p:pic>
        <p:nvPicPr>
          <p:cNvPr id="3" name="bg object 16">
            <a:extLst>
              <a:ext uri="{FF2B5EF4-FFF2-40B4-BE49-F238E27FC236}">
                <a16:creationId xmlns:a16="http://schemas.microsoft.com/office/drawing/2014/main" id="{D59ADCE6-CE32-D8C7-A112-B74F25E18471}"/>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2840227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99">
            <a:extLst>
              <a:ext uri="{FF2B5EF4-FFF2-40B4-BE49-F238E27FC236}">
                <a16:creationId xmlns:a16="http://schemas.microsoft.com/office/drawing/2014/main" id="{3DF5A01D-23FB-67BA-BAC6-795DA9FBD8A4}"/>
              </a:ext>
            </a:extLst>
          </p:cNvPr>
          <p:cNvPicPr>
            <a:picLocks noChangeAspect="1"/>
          </p:cNvPicPr>
          <p:nvPr/>
        </p:nvPicPr>
        <p:blipFill rotWithShape="1">
          <a:blip r:embed="rId3"/>
          <a:srcRect t="4959"/>
          <a:stretch/>
        </p:blipFill>
        <p:spPr>
          <a:xfrm>
            <a:off x="577881" y="962025"/>
            <a:ext cx="4742202" cy="5782786"/>
          </a:xfrm>
          <a:prstGeom prst="rect">
            <a:avLst/>
          </a:prstGeom>
          <a:effectLst/>
        </p:spPr>
      </p:pic>
      <p:sp>
        <p:nvSpPr>
          <p:cNvPr id="301" name="Rectangle 300">
            <a:extLst>
              <a:ext uri="{FF2B5EF4-FFF2-40B4-BE49-F238E27FC236}">
                <a16:creationId xmlns:a16="http://schemas.microsoft.com/office/drawing/2014/main" id="{52F02E4E-F533-E26C-C546-BB189DA8ADD7}"/>
              </a:ext>
            </a:extLst>
          </p:cNvPr>
          <p:cNvSpPr/>
          <p:nvPr/>
        </p:nvSpPr>
        <p:spPr bwMode="auto">
          <a:xfrm>
            <a:off x="6871919" y="2939018"/>
            <a:ext cx="4358869" cy="182879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dirty="0">
                <a:solidFill>
                  <a:schemeClr val="tx1"/>
                </a:solidFill>
                <a:ea typeface="Segoe UI" pitchFamily="34" charset="0"/>
                <a:cs typeface="Segoe UI" pitchFamily="34" charset="0"/>
              </a:rPr>
              <a:t>A valid signed attestation report guarantees:</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The contents of report have not been modified or tampered with.</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The report was generated by a specific, genuine, AMD EPYC Processor; which is correctly configured for SEV-SNP.</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Virtual machine’s memory is in a safe state.</a:t>
            </a:r>
          </a:p>
        </p:txBody>
      </p:sp>
      <p:sp>
        <p:nvSpPr>
          <p:cNvPr id="302" name="TextBox 301">
            <a:extLst>
              <a:ext uri="{FF2B5EF4-FFF2-40B4-BE49-F238E27FC236}">
                <a16:creationId xmlns:a16="http://schemas.microsoft.com/office/drawing/2014/main" id="{3FD55921-3952-99A4-B87E-06B9F6B2CA63}"/>
              </a:ext>
            </a:extLst>
          </p:cNvPr>
          <p:cNvSpPr txBox="1"/>
          <p:nvPr/>
        </p:nvSpPr>
        <p:spPr>
          <a:xfrm>
            <a:off x="577881" y="113189"/>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Regular Attestation Workflow</a:t>
            </a:r>
          </a:p>
        </p:txBody>
      </p:sp>
      <p:pic>
        <p:nvPicPr>
          <p:cNvPr id="303" name="bg object 16">
            <a:extLst>
              <a:ext uri="{FF2B5EF4-FFF2-40B4-BE49-F238E27FC236}">
                <a16:creationId xmlns:a16="http://schemas.microsoft.com/office/drawing/2014/main" id="{9F31AC8A-CEB3-135B-B707-28680B44851B}"/>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974127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7671434" cy="3546475"/>
          </a:xfrm>
          <a:prstGeom prst="rect">
            <a:avLst/>
          </a:prstGeom>
        </p:spPr>
        <p:txBody>
          <a:bodyPr vert="horz" wrap="square" lIns="0" tIns="57150" rIns="0" bIns="0" rtlCol="0">
            <a:spAutoFit/>
          </a:bodyPr>
          <a:lstStyle/>
          <a:p>
            <a:pPr marL="240665" marR="0" lvl="0" indent="-227965" algn="l" defTabSz="914367" rtl="0" eaLnBrk="1" fontAlgn="auto" latinLnBrk="0" hangingPunct="1">
              <a:lnSpc>
                <a:spcPct val="100000"/>
              </a:lnSpc>
              <a:spcBef>
                <a:spcPts val="45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retrieved</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message</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construct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MSG_REPORT_REQ</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message</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encrypts</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integrity</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protects</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message</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with</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shared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launch</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sends</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request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to</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hypervisor</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Hypervisor</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invokes</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SNP_GUEST_REQUEST</a:t>
            </a:r>
            <a:r>
              <a:rPr kumimoji="0" sz="1600" b="0" i="0" u="none" strike="noStrike" kern="1200" cap="none" spc="-10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on</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request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40" normalizeH="0" baseline="0" noProof="0" dirty="0">
                <a:ln>
                  <a:noFill/>
                </a:ln>
                <a:solidFill>
                  <a:srgbClr val="000000"/>
                </a:solidFill>
                <a:effectLst/>
                <a:uLnTx/>
                <a:uFillTx/>
                <a:latin typeface="Arial"/>
                <a:ea typeface="+mn-ea"/>
                <a:cs typeface="Arial"/>
              </a:rPr>
              <a:t>SEV-</a:t>
            </a:r>
            <a:r>
              <a:rPr kumimoji="0" sz="1600" b="0" i="0" u="none" strike="noStrike" kern="1200" cap="none" spc="0" normalizeH="0" baseline="0" noProof="0" dirty="0">
                <a:ln>
                  <a:noFill/>
                </a:ln>
                <a:solidFill>
                  <a:srgbClr val="000000"/>
                </a:solidFill>
                <a:effectLst/>
                <a:uLnTx/>
                <a:uFillTx/>
                <a:latin typeface="Arial"/>
                <a:ea typeface="+mn-ea"/>
                <a:cs typeface="Arial"/>
              </a:rPr>
              <a:t>SNP</a:t>
            </a:r>
            <a:r>
              <a:rPr kumimoji="0" sz="1600" b="0" i="0" u="none" strike="noStrike" kern="1200" cap="none" spc="-9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firmware</a:t>
            </a:r>
            <a:r>
              <a:rPr kumimoji="0" sz="1600" b="0" i="0" u="none" strike="noStrike" kern="1200" cap="none" spc="-2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returns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through</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same</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channel</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retrieves 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3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15"/>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SNP_GET_REPORT</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report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SNP_GET_EXT_REPORT</a:t>
            </a:r>
            <a:r>
              <a:rPr kumimoji="0" sz="1600" b="0" i="0" u="none" strike="noStrike" kern="1200" cap="none" spc="-8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2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A6A6A6"/>
                </a:solidFill>
                <a:effectLst/>
                <a:uLnTx/>
                <a:uFillTx/>
                <a:latin typeface="Arial"/>
                <a:ea typeface="+mn-ea"/>
                <a:cs typeface="Arial"/>
              </a:rPr>
              <a:t>(see</a:t>
            </a:r>
            <a:r>
              <a:rPr kumimoji="0" sz="1600" b="0" i="0" u="none" strike="noStrike" kern="1200" cap="none" spc="-40" normalizeH="0" baseline="0" noProof="0" dirty="0">
                <a:ln>
                  <a:noFill/>
                </a:ln>
                <a:solidFill>
                  <a:srgbClr val="A6A6A6"/>
                </a:solidFill>
                <a:effectLst/>
                <a:uLnTx/>
                <a:uFillTx/>
                <a:latin typeface="Arial"/>
                <a:ea typeface="+mn-ea"/>
                <a:cs typeface="Arial"/>
              </a:rPr>
              <a:t> </a:t>
            </a:r>
            <a:r>
              <a:rPr kumimoji="0" sz="1600" b="0" i="0" u="none" strike="noStrike" kern="1200" cap="none" spc="-10" normalizeH="0" baseline="0" noProof="0" dirty="0">
                <a:ln>
                  <a:noFill/>
                </a:ln>
                <a:solidFill>
                  <a:srgbClr val="A6A6A6"/>
                </a:solidFill>
                <a:effectLst/>
                <a:uLnTx/>
                <a:uFillTx/>
                <a:latin typeface="Arial"/>
                <a:ea typeface="+mn-ea"/>
                <a:cs typeface="Arial"/>
              </a:rPr>
              <a:t>below)</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host</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can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provide attestation</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key</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certificates</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4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SNP_SET_EXT_CONFIG</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stores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for</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retrieval</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25" normalizeH="0" baseline="0" noProof="0" dirty="0">
                <a:ln>
                  <a:noFill/>
                </a:ln>
                <a:solidFill>
                  <a:srgbClr val="000000"/>
                </a:solidFill>
                <a:effectLst/>
                <a:uLnTx/>
                <a:uFillTx/>
                <a:latin typeface="Arial"/>
                <a:ea typeface="+mn-ea"/>
                <a:cs typeface="Arial"/>
              </a:rPr>
              <a:t>by</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0" indent="0" algn="l" defTabSz="914367"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5" name="object 5"/>
          <p:cNvSpPr txBox="1"/>
          <p:nvPr/>
        </p:nvSpPr>
        <p:spPr>
          <a:xfrm>
            <a:off x="1028801" y="5134736"/>
            <a:ext cx="7460615" cy="756920"/>
          </a:xfrm>
          <a:prstGeom prst="rect">
            <a:avLst/>
          </a:prstGeom>
        </p:spPr>
        <p:txBody>
          <a:bodyPr vert="horz" wrap="square" lIns="0" tIns="12065" rIns="0" bIns="0" rtlCol="0">
            <a:spAutoFit/>
          </a:bodyPr>
          <a:lstStyle/>
          <a:p>
            <a:pPr marL="12700" marR="5080" lvl="0" indent="0" algn="l" defTabSz="914367"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Arial"/>
                <a:ea typeface="+mn-ea"/>
                <a:cs typeface="Arial"/>
              </a:rPr>
              <a:t>E.g.,</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VCEK</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is</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retrieved</a:t>
            </a:r>
            <a:r>
              <a:rPr kumimoji="0" sz="1600" b="0" i="0" u="none" strike="noStrike" kern="1200" cap="none" spc="-3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from</a:t>
            </a:r>
            <a:r>
              <a:rPr kumimoji="0" sz="1600" b="0" i="0" u="none" strike="noStrike" kern="1200" cap="none" spc="-1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AMD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Key</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Distribution</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Service</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(KDS)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stored</a:t>
            </a:r>
            <a:r>
              <a:rPr kumimoji="0" sz="1600" b="0" i="0" u="none" strike="noStrike" kern="1200" cap="none" spc="-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in</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host</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SNP_SET_EXT_CONFIG.</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guest</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retrieves</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report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SNP_GET_EXT_REPORT.</a:t>
            </a:r>
            <a:endParaRPr kumimoji="0" sz="1600" b="0" i="0" u="none" strike="noStrike" kern="1200" cap="none" spc="0" normalizeH="0" baseline="0" noProof="0">
              <a:ln>
                <a:noFill/>
              </a:ln>
              <a:solidFill>
                <a:srgbClr val="000000"/>
              </a:solidFill>
              <a:effectLst/>
              <a:uLnTx/>
              <a:uFillTx/>
              <a:latin typeface="Arial"/>
              <a:ea typeface="+mn-ea"/>
              <a:cs typeface="Arial"/>
            </a:endParaRPr>
          </a:p>
        </p:txBody>
      </p:sp>
      <p:sp>
        <p:nvSpPr>
          <p:cNvPr id="6" name="object 6"/>
          <p:cNvSpPr txBox="1"/>
          <p:nvPr/>
        </p:nvSpPr>
        <p:spPr>
          <a:xfrm>
            <a:off x="9223154" y="1143281"/>
            <a:ext cx="1153795" cy="865505"/>
          </a:xfrm>
          <a:prstGeom prst="rect">
            <a:avLst/>
          </a:prstGeom>
          <a:solidFill>
            <a:srgbClr val="F1F1F1"/>
          </a:solidFill>
          <a:ln w="14021">
            <a:solidFill>
              <a:srgbClr val="000000"/>
            </a:solidFill>
          </a:ln>
        </p:spPr>
        <p:txBody>
          <a:bodyPr vert="horz" wrap="square" lIns="0" tIns="6350" rIns="0" bIns="0" rtlCol="0">
            <a:spAutoFit/>
          </a:bodyPr>
          <a:lstStyle/>
          <a:p>
            <a:pPr marL="0" marR="0" lvl="0" indent="0" algn="l" defTabSz="914367" rtl="0" eaLnBrk="1" fontAlgn="auto" latinLnBrk="0" hangingPunct="1">
              <a:lnSpc>
                <a:spcPct val="100000"/>
              </a:lnSpc>
              <a:spcBef>
                <a:spcPts val="50"/>
              </a:spcBef>
              <a:spcAft>
                <a:spcPts val="0"/>
              </a:spcAft>
              <a:buClrTx/>
              <a:buSzTx/>
              <a:buFontTx/>
              <a:buNone/>
              <a:tabLst/>
              <a:defRPr/>
            </a:pPr>
            <a:endParaRPr kumimoji="0" sz="2050" b="0" i="0" u="none" strike="noStrike" kern="1200" cap="none" spc="0" normalizeH="0" baseline="0" noProof="0">
              <a:ln>
                <a:noFill/>
              </a:ln>
              <a:solidFill>
                <a:srgbClr val="000000"/>
              </a:solidFill>
              <a:effectLst/>
              <a:uLnTx/>
              <a:uFillTx/>
              <a:latin typeface="Times New Roman"/>
              <a:ea typeface="+mn-ea"/>
              <a:cs typeface="Times New Roman"/>
            </a:endParaRPr>
          </a:p>
          <a:p>
            <a:pPr marL="352425" marR="0" lvl="0" indent="0" algn="l" defTabSz="914367" rtl="0" eaLnBrk="1" fontAlgn="auto" latinLnBrk="0" hangingPunct="1">
              <a:lnSpc>
                <a:spcPct val="100000"/>
              </a:lnSpc>
              <a:spcBef>
                <a:spcPts val="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Guest</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7" name="object 7"/>
          <p:cNvSpPr txBox="1"/>
          <p:nvPr/>
        </p:nvSpPr>
        <p:spPr>
          <a:xfrm>
            <a:off x="9223154" y="2998451"/>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162560" marR="0" lvl="0" indent="0" algn="l" defTabSz="914367" rtl="0" eaLnBrk="1" fontAlgn="auto" latinLnBrk="0" hangingPunct="1">
              <a:lnSpc>
                <a:spcPct val="100000"/>
              </a:lnSpc>
              <a:spcBef>
                <a:spcPts val="84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Hypervisor</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8" name="object 8"/>
          <p:cNvSpPr txBox="1"/>
          <p:nvPr/>
        </p:nvSpPr>
        <p:spPr>
          <a:xfrm>
            <a:off x="9223154" y="4853680"/>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252095" marR="0" lvl="0" indent="0" algn="l" defTabSz="91436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000000"/>
                </a:solidFill>
                <a:effectLst/>
                <a:uLnTx/>
                <a:uFillTx/>
                <a:latin typeface="Calibri"/>
                <a:ea typeface="+mn-ea"/>
                <a:cs typeface="Calibri"/>
              </a:rPr>
              <a:t>SEV-</a:t>
            </a:r>
            <a:r>
              <a:rPr kumimoji="0" sz="1400" b="0" i="0" u="none" strike="noStrike" kern="1200" cap="none" spc="-25" normalizeH="0" baseline="0" noProof="0">
                <a:ln>
                  <a:noFill/>
                </a:ln>
                <a:solidFill>
                  <a:srgbClr val="000000"/>
                </a:solidFill>
                <a:effectLst/>
                <a:uLnTx/>
                <a:uFillTx/>
                <a:latin typeface="Calibri"/>
                <a:ea typeface="+mn-ea"/>
                <a:cs typeface="Calibri"/>
              </a:rPr>
              <a:t>SNP</a:t>
            </a:r>
            <a:endParaRPr kumimoji="0" sz="1400" b="0" i="0" u="none" strike="noStrike" kern="1200" cap="none" spc="0" normalizeH="0" baseline="0" noProof="0">
              <a:ln>
                <a:noFill/>
              </a:ln>
              <a:solidFill>
                <a:srgbClr val="000000"/>
              </a:solidFill>
              <a:effectLst/>
              <a:uLnTx/>
              <a:uFillTx/>
              <a:latin typeface="Calibri"/>
              <a:ea typeface="+mn-ea"/>
              <a:cs typeface="Calibri"/>
            </a:endParaRPr>
          </a:p>
          <a:p>
            <a:pPr marL="211454" marR="0" lvl="0" indent="0" algn="l" defTabSz="914367" rtl="0" eaLnBrk="1" fontAlgn="auto" latinLnBrk="0" hangingPunct="1">
              <a:lnSpc>
                <a:spcPct val="100000"/>
              </a:lnSpc>
              <a:spcBef>
                <a:spcPts val="40"/>
              </a:spcBef>
              <a:spcAft>
                <a:spcPts val="0"/>
              </a:spcAft>
              <a:buClrTx/>
              <a:buSzTx/>
              <a:buFontTx/>
              <a:buNone/>
              <a:tabLst/>
              <a:defRPr/>
            </a:pPr>
            <a:r>
              <a:rPr kumimoji="0" sz="1450" b="0" i="0" u="none" strike="noStrike" kern="1200" cap="none" spc="-10" normalizeH="0" baseline="0" noProof="0">
                <a:ln>
                  <a:noFill/>
                </a:ln>
                <a:solidFill>
                  <a:srgbClr val="000000"/>
                </a:solidFill>
                <a:effectLst/>
                <a:uLnTx/>
                <a:uFillTx/>
                <a:latin typeface="Calibri"/>
                <a:ea typeface="+mn-ea"/>
                <a:cs typeface="Calibri"/>
              </a:rPr>
              <a:t>Firmware</a:t>
            </a:r>
            <a:endParaRPr kumimoji="0" sz="1450" b="0" i="0" u="none" strike="noStrike" kern="1200" cap="none" spc="0" normalizeH="0" baseline="0" noProof="0">
              <a:ln>
                <a:noFill/>
              </a:ln>
              <a:solidFill>
                <a:srgbClr val="000000"/>
              </a:solidFill>
              <a:effectLst/>
              <a:uLnTx/>
              <a:uFillTx/>
              <a:latin typeface="Calibri"/>
              <a:ea typeface="+mn-ea"/>
              <a:cs typeface="Calibri"/>
            </a:endParaRPr>
          </a:p>
        </p:txBody>
      </p:sp>
      <p:grpSp>
        <p:nvGrpSpPr>
          <p:cNvPr id="9" name="object 9"/>
          <p:cNvGrpSpPr/>
          <p:nvPr/>
        </p:nvGrpSpPr>
        <p:grpSpPr>
          <a:xfrm>
            <a:off x="9748229" y="2682973"/>
            <a:ext cx="103505" cy="315595"/>
            <a:chOff x="9748229" y="2682973"/>
            <a:chExt cx="103505" cy="315595"/>
          </a:xfrm>
        </p:grpSpPr>
        <p:sp>
          <p:nvSpPr>
            <p:cNvPr id="10" name="object 10"/>
            <p:cNvSpPr/>
            <p:nvPr/>
          </p:nvSpPr>
          <p:spPr>
            <a:xfrm>
              <a:off x="9799774" y="2682973"/>
              <a:ext cx="0" cy="225425"/>
            </a:xfrm>
            <a:custGeom>
              <a:avLst/>
              <a:gdLst/>
              <a:ahLst/>
              <a:cxnLst/>
              <a:rect l="l" t="t" r="r" b="b"/>
              <a:pathLst>
                <a:path h="225425">
                  <a:moveTo>
                    <a:pt x="0" y="0"/>
                  </a:moveTo>
                  <a:lnTo>
                    <a:pt x="0" y="225328"/>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object 11"/>
            <p:cNvSpPr/>
            <p:nvPr/>
          </p:nvSpPr>
          <p:spPr>
            <a:xfrm>
              <a:off x="9748229" y="2895398"/>
              <a:ext cx="103505" cy="103505"/>
            </a:xfrm>
            <a:custGeom>
              <a:avLst/>
              <a:gdLst/>
              <a:ahLst/>
              <a:cxnLst/>
              <a:rect l="l" t="t" r="r" b="b"/>
              <a:pathLst>
                <a:path w="103504" h="103505">
                  <a:moveTo>
                    <a:pt x="103071" y="0"/>
                  </a:moveTo>
                  <a:lnTo>
                    <a:pt x="0" y="0"/>
                  </a:lnTo>
                  <a:lnTo>
                    <a:pt x="51545" y="103033"/>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object 12"/>
          <p:cNvSpPr/>
          <p:nvPr/>
        </p:nvSpPr>
        <p:spPr>
          <a:xfrm>
            <a:off x="9799774" y="2008671"/>
            <a:ext cx="0" cy="315595"/>
          </a:xfrm>
          <a:custGeom>
            <a:avLst/>
            <a:gdLst/>
            <a:ahLst/>
            <a:cxnLst/>
            <a:rect l="l" t="t" r="r" b="b"/>
            <a:pathLst>
              <a:path h="315594">
                <a:moveTo>
                  <a:pt x="0" y="0"/>
                </a:moveTo>
                <a:lnTo>
                  <a:pt x="0" y="31527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object 13"/>
          <p:cNvSpPr txBox="1"/>
          <p:nvPr/>
        </p:nvSpPr>
        <p:spPr>
          <a:xfrm>
            <a:off x="9224751" y="2288711"/>
            <a:ext cx="1143635" cy="391160"/>
          </a:xfrm>
          <a:prstGeom prst="rect">
            <a:avLst/>
          </a:prstGeom>
        </p:spPr>
        <p:txBody>
          <a:bodyPr vert="horz" wrap="square" lIns="0" tIns="22860" rIns="0" bIns="0" rtlCol="0">
            <a:spAutoFit/>
          </a:bodyPr>
          <a:lstStyle/>
          <a:p>
            <a:pPr marL="12700" marR="5080" lvl="0" indent="101600" algn="l" defTabSz="914367" rtl="0" eaLnBrk="1" fontAlgn="auto" latinLnBrk="0" hangingPunct="1">
              <a:lnSpc>
                <a:spcPts val="1420"/>
              </a:lnSpc>
              <a:spcBef>
                <a:spcPts val="180"/>
              </a:spcBef>
              <a:spcAft>
                <a:spcPts val="0"/>
              </a:spcAft>
              <a:buClrTx/>
              <a:buSzTx/>
              <a:buFontTx/>
              <a:buNone/>
              <a:tabLst/>
              <a:defRPr/>
            </a:pPr>
            <a:r>
              <a:rPr kumimoji="0" sz="1200" b="0" i="0" u="none" strike="noStrike" kern="1200" cap="none" spc="-20" normalizeH="0" baseline="0" noProof="0">
                <a:ln>
                  <a:noFill/>
                </a:ln>
                <a:solidFill>
                  <a:srgbClr val="000000"/>
                </a:solidFill>
                <a:effectLst/>
                <a:uLnTx/>
                <a:uFillTx/>
                <a:latin typeface="Calibri"/>
                <a:ea typeface="+mn-ea"/>
                <a:cs typeface="Calibri"/>
              </a:rPr>
              <a:t>/dev/sev-guest SNP_GET_REPORT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14" name="object 14"/>
          <p:cNvSpPr/>
          <p:nvPr/>
        </p:nvSpPr>
        <p:spPr>
          <a:xfrm>
            <a:off x="9799774" y="3863841"/>
            <a:ext cx="0" cy="405765"/>
          </a:xfrm>
          <a:custGeom>
            <a:avLst/>
            <a:gdLst/>
            <a:ahLst/>
            <a:cxnLst/>
            <a:rect l="l" t="t" r="r" b="b"/>
            <a:pathLst>
              <a:path h="405764">
                <a:moveTo>
                  <a:pt x="0" y="0"/>
                </a:moveTo>
                <a:lnTo>
                  <a:pt x="0" y="40516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 name="object 15"/>
          <p:cNvGrpSpPr/>
          <p:nvPr/>
        </p:nvGrpSpPr>
        <p:grpSpPr>
          <a:xfrm>
            <a:off x="9748229" y="4448516"/>
            <a:ext cx="103505" cy="405765"/>
            <a:chOff x="9748229" y="4448516"/>
            <a:chExt cx="103505" cy="405765"/>
          </a:xfrm>
        </p:grpSpPr>
        <p:sp>
          <p:nvSpPr>
            <p:cNvPr id="16" name="object 16"/>
            <p:cNvSpPr/>
            <p:nvPr/>
          </p:nvSpPr>
          <p:spPr>
            <a:xfrm>
              <a:off x="9799774" y="4448516"/>
              <a:ext cx="0" cy="314960"/>
            </a:xfrm>
            <a:custGeom>
              <a:avLst/>
              <a:gdLst/>
              <a:ahLst/>
              <a:cxnLst/>
              <a:rect l="l" t="t" r="r" b="b"/>
              <a:pathLst>
                <a:path h="314960">
                  <a:moveTo>
                    <a:pt x="0" y="0"/>
                  </a:moveTo>
                  <a:lnTo>
                    <a:pt x="0" y="314916"/>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object 17"/>
            <p:cNvSpPr/>
            <p:nvPr/>
          </p:nvSpPr>
          <p:spPr>
            <a:xfrm>
              <a:off x="9748229" y="4750549"/>
              <a:ext cx="103505" cy="103505"/>
            </a:xfrm>
            <a:custGeom>
              <a:avLst/>
              <a:gdLst/>
              <a:ahLst/>
              <a:cxnLst/>
              <a:rect l="l" t="t" r="r" b="b"/>
              <a:pathLst>
                <a:path w="103504" h="103504">
                  <a:moveTo>
                    <a:pt x="103071" y="0"/>
                  </a:moveTo>
                  <a:lnTo>
                    <a:pt x="0" y="0"/>
                  </a:lnTo>
                  <a:lnTo>
                    <a:pt x="51545" y="103127"/>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object 18"/>
          <p:cNvSpPr txBox="1"/>
          <p:nvPr/>
        </p:nvSpPr>
        <p:spPr>
          <a:xfrm>
            <a:off x="9100935" y="4239528"/>
            <a:ext cx="1397635" cy="211454"/>
          </a:xfrm>
          <a:prstGeom prst="rect">
            <a:avLst/>
          </a:prstGeom>
        </p:spPr>
        <p:txBody>
          <a:bodyPr vert="horz" wrap="square" lIns="0" tIns="14604" rIns="0" bIns="0" rtlCol="0">
            <a:spAutoFit/>
          </a:bodyPr>
          <a:lstStyle/>
          <a:p>
            <a:pPr marL="12700" marR="0" lvl="0" indent="0" algn="l" defTabSz="914367" rtl="0" eaLnBrk="1" fontAlgn="auto" latinLnBrk="0" hangingPunct="1">
              <a:lnSpc>
                <a:spcPct val="100000"/>
              </a:lnSpc>
              <a:spcBef>
                <a:spcPts val="114"/>
              </a:spcBef>
              <a:spcAft>
                <a:spcPts val="0"/>
              </a:spcAft>
              <a:buClrTx/>
              <a:buSzTx/>
              <a:buFontTx/>
              <a:buNone/>
              <a:tabLst/>
              <a:defRPr/>
            </a:pPr>
            <a:r>
              <a:rPr kumimoji="0" sz="1200" b="0" i="0" u="none" strike="noStrike" kern="1200" cap="none" spc="-10" normalizeH="0" baseline="0" noProof="0">
                <a:ln>
                  <a:noFill/>
                </a:ln>
                <a:solidFill>
                  <a:srgbClr val="000000"/>
                </a:solidFill>
                <a:effectLst/>
                <a:uLnTx/>
                <a:uFillTx/>
                <a:latin typeface="Calibri"/>
                <a:ea typeface="+mn-ea"/>
                <a:cs typeface="Calibri"/>
              </a:rPr>
              <a:t>SNP_GUEST_REQUEST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2" name="TextBox 1">
            <a:extLst>
              <a:ext uri="{FF2B5EF4-FFF2-40B4-BE49-F238E27FC236}">
                <a16:creationId xmlns:a16="http://schemas.microsoft.com/office/drawing/2014/main" id="{AB67E73A-A2AF-86D6-5BF9-D4B82F12847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Retrieving Attestation Reports</a:t>
            </a:r>
          </a:p>
        </p:txBody>
      </p:sp>
      <p:pic>
        <p:nvPicPr>
          <p:cNvPr id="3" name="bg object 16">
            <a:extLst>
              <a:ext uri="{FF2B5EF4-FFF2-40B4-BE49-F238E27FC236}">
                <a16:creationId xmlns:a16="http://schemas.microsoft.com/office/drawing/2014/main" id="{581F92D5-5316-04D1-F346-1C0210D637C5}"/>
              </a:ext>
            </a:extLst>
          </p:cNvPr>
          <p:cNvPicPr/>
          <p:nvPr/>
        </p:nvPicPr>
        <p:blipFill>
          <a:blip r:embed="rId3" cstate="print"/>
          <a:stretch>
            <a:fillRect/>
          </a:stretch>
        </p:blipFill>
        <p:spPr>
          <a:xfrm>
            <a:off x="10882883" y="6393179"/>
            <a:ext cx="1155192" cy="329184"/>
          </a:xfrm>
          <a:prstGeom prst="rect">
            <a:avLst/>
          </a:prstGeom>
        </p:spPr>
      </p:pic>
      <p:sp>
        <p:nvSpPr>
          <p:cNvPr id="20" name="TextBox 19">
            <a:extLst>
              <a:ext uri="{FF2B5EF4-FFF2-40B4-BE49-F238E27FC236}">
                <a16:creationId xmlns:a16="http://schemas.microsoft.com/office/drawing/2014/main" id="{24610A10-143B-CF04-346E-F54E065D71E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9047382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Introducing Confidential Computing</a:t>
            </a:r>
          </a:p>
        </p:txBody>
      </p:sp>
    </p:spTree>
    <p:extLst>
      <p:ext uri="{BB962C8B-B14F-4D97-AF65-F5344CB8AC3E}">
        <p14:creationId xmlns:p14="http://schemas.microsoft.com/office/powerpoint/2010/main" val="1392229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3845560" cy="3722370"/>
          </a:xfrm>
          <a:prstGeom prst="rect">
            <a:avLst/>
          </a:prstGeom>
        </p:spPr>
        <p:txBody>
          <a:bodyPr vert="horz" wrap="square" lIns="0" tIns="57150" rIns="0" bIns="0" rtlCol="0">
            <a:spAutoFit/>
          </a:bodyPr>
          <a:lstStyle/>
          <a:p>
            <a:pPr marL="240665" indent="-227965">
              <a:lnSpc>
                <a:spcPct val="100000"/>
              </a:lnSpc>
              <a:spcBef>
                <a:spcPts val="450"/>
              </a:spcBef>
              <a:buClr>
                <a:srgbClr val="626366"/>
              </a:buClr>
              <a:buSzPct val="88888"/>
              <a:buChar char="•"/>
              <a:tabLst>
                <a:tab pos="240665" algn="l"/>
                <a:tab pos="241300" algn="l"/>
              </a:tabLst>
            </a:pPr>
            <a:r>
              <a:rPr sz="1800" spc="-35">
                <a:latin typeface="Arial"/>
                <a:cs typeface="Arial"/>
              </a:rPr>
              <a:t>REPORT_DATA</a:t>
            </a:r>
            <a:r>
              <a:rPr sz="1800" spc="-114">
                <a:latin typeface="Arial"/>
                <a:cs typeface="Arial"/>
              </a:rPr>
              <a:t> </a:t>
            </a:r>
            <a:r>
              <a:rPr sz="1800">
                <a:latin typeface="Arial"/>
                <a:cs typeface="Arial"/>
              </a:rPr>
              <a:t>provided</a:t>
            </a:r>
            <a:r>
              <a:rPr sz="1800" spc="10">
                <a:latin typeface="Arial"/>
                <a:cs typeface="Arial"/>
              </a:rPr>
              <a:t> </a:t>
            </a:r>
            <a:r>
              <a:rPr sz="1800">
                <a:latin typeface="Arial"/>
                <a:cs typeface="Arial"/>
              </a:rPr>
              <a:t>by</a:t>
            </a:r>
            <a:r>
              <a:rPr sz="1800" spc="5">
                <a:latin typeface="Arial"/>
                <a:cs typeface="Arial"/>
              </a:rPr>
              <a:t> </a:t>
            </a:r>
            <a:r>
              <a:rPr sz="1800" spc="-20">
                <a:latin typeface="Arial"/>
                <a:cs typeface="Arial"/>
              </a:rPr>
              <a:t>guest</a:t>
            </a:r>
            <a:endParaRPr sz="1800">
              <a:latin typeface="Arial"/>
              <a:cs typeface="Arial"/>
            </a:endParaRPr>
          </a:p>
          <a:p>
            <a:pPr marL="469265" lvl="1" indent="-228600">
              <a:lnSpc>
                <a:spcPct val="100000"/>
              </a:lnSpc>
              <a:spcBef>
                <a:spcPts val="309"/>
              </a:spcBef>
              <a:buClr>
                <a:srgbClr val="626366"/>
              </a:buClr>
              <a:buSzPct val="90625"/>
              <a:buChar char="•"/>
              <a:tabLst>
                <a:tab pos="469265" algn="l"/>
                <a:tab pos="469900" algn="l"/>
              </a:tabLst>
            </a:pPr>
            <a:r>
              <a:rPr sz="1600">
                <a:latin typeface="Arial"/>
                <a:cs typeface="Arial"/>
              </a:rPr>
              <a:t>64</a:t>
            </a:r>
            <a:r>
              <a:rPr sz="1600" spc="-40">
                <a:latin typeface="Arial"/>
                <a:cs typeface="Arial"/>
              </a:rPr>
              <a:t> </a:t>
            </a:r>
            <a:r>
              <a:rPr sz="1600">
                <a:latin typeface="Arial"/>
                <a:cs typeface="Arial"/>
              </a:rPr>
              <a:t>btyte</a:t>
            </a:r>
            <a:r>
              <a:rPr sz="1600" spc="-10">
                <a:latin typeface="Arial"/>
                <a:cs typeface="Arial"/>
              </a:rPr>
              <a:t> field</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Not</a:t>
            </a:r>
            <a:r>
              <a:rPr sz="1600" spc="-20">
                <a:latin typeface="Arial"/>
                <a:cs typeface="Arial"/>
              </a:rPr>
              <a:t> </a:t>
            </a:r>
            <a:r>
              <a:rPr sz="1600" spc="-10">
                <a:latin typeface="Arial"/>
                <a:cs typeface="Arial"/>
              </a:rPr>
              <a:t>interpreted</a:t>
            </a:r>
            <a:r>
              <a:rPr sz="1600" spc="-5">
                <a:latin typeface="Arial"/>
                <a:cs typeface="Arial"/>
              </a:rPr>
              <a:t> </a:t>
            </a:r>
            <a:r>
              <a:rPr sz="1600">
                <a:latin typeface="Arial"/>
                <a:cs typeface="Arial"/>
              </a:rPr>
              <a:t>by</a:t>
            </a:r>
            <a:r>
              <a:rPr sz="1600" spc="-20">
                <a:latin typeface="Arial"/>
                <a:cs typeface="Arial"/>
              </a:rPr>
              <a:t> </a:t>
            </a:r>
            <a:r>
              <a:rPr sz="1600" spc="-10">
                <a:latin typeface="Arial"/>
                <a:cs typeface="Arial"/>
              </a:rPr>
              <a:t>firmware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Placed</a:t>
            </a:r>
            <a:r>
              <a:rPr sz="1600" spc="-65">
                <a:latin typeface="Arial"/>
                <a:cs typeface="Arial"/>
              </a:rPr>
              <a:t> </a:t>
            </a:r>
            <a:r>
              <a:rPr sz="1600">
                <a:latin typeface="Arial"/>
                <a:cs typeface="Arial"/>
              </a:rPr>
              <a:t>into</a:t>
            </a:r>
            <a:r>
              <a:rPr sz="1600" spc="-55">
                <a:latin typeface="Arial"/>
                <a:cs typeface="Arial"/>
              </a:rPr>
              <a:t> </a:t>
            </a:r>
            <a:r>
              <a:rPr sz="1600">
                <a:latin typeface="Arial"/>
                <a:cs typeface="Arial"/>
              </a:rPr>
              <a:t>the</a:t>
            </a:r>
            <a:r>
              <a:rPr sz="1600" spc="-40">
                <a:latin typeface="Arial"/>
                <a:cs typeface="Arial"/>
              </a:rPr>
              <a:t> </a:t>
            </a:r>
            <a:r>
              <a:rPr sz="1600">
                <a:latin typeface="Arial"/>
                <a:cs typeface="Arial"/>
              </a:rPr>
              <a:t>attestation</a:t>
            </a:r>
            <a:r>
              <a:rPr sz="1600" spc="-50">
                <a:latin typeface="Arial"/>
                <a:cs typeface="Arial"/>
              </a:rPr>
              <a:t> </a:t>
            </a:r>
            <a:r>
              <a:rPr sz="1600" spc="-10">
                <a:latin typeface="Arial"/>
                <a:cs typeface="Arial"/>
              </a:rPr>
              <a:t>report</a:t>
            </a:r>
            <a:endParaRPr sz="1600">
              <a:latin typeface="Arial"/>
              <a:cs typeface="Arial"/>
            </a:endParaRPr>
          </a:p>
          <a:p>
            <a:pPr marL="240665" indent="-227965">
              <a:lnSpc>
                <a:spcPct val="100000"/>
              </a:lnSpc>
              <a:spcBef>
                <a:spcPts val="590"/>
              </a:spcBef>
              <a:buClr>
                <a:srgbClr val="626366"/>
              </a:buClr>
              <a:buSzPct val="88888"/>
              <a:buChar char="•"/>
              <a:tabLst>
                <a:tab pos="240665" algn="l"/>
                <a:tab pos="241300" algn="l"/>
              </a:tabLst>
            </a:pPr>
            <a:r>
              <a:rPr sz="1800">
                <a:latin typeface="Arial"/>
                <a:cs typeface="Arial"/>
              </a:rPr>
              <a:t>Guest</a:t>
            </a:r>
            <a:r>
              <a:rPr sz="1800" spc="-15">
                <a:latin typeface="Arial"/>
                <a:cs typeface="Arial"/>
              </a:rPr>
              <a:t> </a:t>
            </a:r>
            <a:r>
              <a:rPr sz="1800" spc="-20">
                <a:latin typeface="Arial"/>
                <a:cs typeface="Arial"/>
              </a:rPr>
              <a:t>can…</a:t>
            </a:r>
            <a:endParaRPr sz="1800">
              <a:latin typeface="Arial"/>
              <a:cs typeface="Arial"/>
            </a:endParaRPr>
          </a:p>
          <a:p>
            <a:pPr marL="469265" lvl="1" indent="-228600">
              <a:lnSpc>
                <a:spcPct val="100000"/>
              </a:lnSpc>
              <a:spcBef>
                <a:spcPts val="310"/>
              </a:spcBef>
              <a:buClr>
                <a:srgbClr val="626366"/>
              </a:buClr>
              <a:buSzPct val="90625"/>
              <a:buChar char="•"/>
              <a:tabLst>
                <a:tab pos="469265" algn="l"/>
                <a:tab pos="469900" algn="l"/>
              </a:tabLst>
            </a:pPr>
            <a:r>
              <a:rPr sz="1600">
                <a:latin typeface="Arial"/>
                <a:cs typeface="Arial"/>
              </a:rPr>
              <a:t>Generate</a:t>
            </a:r>
            <a:r>
              <a:rPr sz="1600" spc="-25">
                <a:latin typeface="Arial"/>
                <a:cs typeface="Arial"/>
              </a:rPr>
              <a:t> </a:t>
            </a:r>
            <a:r>
              <a:rPr sz="1600">
                <a:latin typeface="Arial"/>
                <a:cs typeface="Arial"/>
              </a:rPr>
              <a:t>a</a:t>
            </a:r>
            <a:r>
              <a:rPr sz="1600" spc="-50">
                <a:latin typeface="Arial"/>
                <a:cs typeface="Arial"/>
              </a:rPr>
              <a:t> </a:t>
            </a:r>
            <a:r>
              <a:rPr sz="1600">
                <a:latin typeface="Arial"/>
                <a:cs typeface="Arial"/>
              </a:rPr>
              <a:t>key</a:t>
            </a:r>
            <a:r>
              <a:rPr sz="1600" spc="-50">
                <a:latin typeface="Arial"/>
                <a:cs typeface="Arial"/>
              </a:rPr>
              <a:t> </a:t>
            </a:r>
            <a:r>
              <a:rPr sz="1600" spc="-20">
                <a:latin typeface="Arial"/>
                <a:cs typeface="Arial"/>
              </a:rPr>
              <a:t>pair</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Calculate</a:t>
            </a:r>
            <a:r>
              <a:rPr sz="1600" spc="-70">
                <a:latin typeface="Arial"/>
                <a:cs typeface="Arial"/>
              </a:rPr>
              <a:t> </a:t>
            </a:r>
            <a:r>
              <a:rPr sz="1600">
                <a:latin typeface="Arial"/>
                <a:cs typeface="Arial"/>
              </a:rPr>
              <a:t>digest</a:t>
            </a:r>
            <a:r>
              <a:rPr sz="1600" spc="-70">
                <a:latin typeface="Arial"/>
                <a:cs typeface="Arial"/>
              </a:rPr>
              <a:t> </a:t>
            </a:r>
            <a:r>
              <a:rPr sz="1600">
                <a:latin typeface="Arial"/>
                <a:cs typeface="Arial"/>
              </a:rPr>
              <a:t>of</a:t>
            </a:r>
            <a:r>
              <a:rPr sz="1600" spc="-50">
                <a:latin typeface="Arial"/>
                <a:cs typeface="Arial"/>
              </a:rPr>
              <a:t> </a:t>
            </a:r>
            <a:r>
              <a:rPr sz="1600">
                <a:latin typeface="Arial"/>
                <a:cs typeface="Arial"/>
              </a:rPr>
              <a:t>public</a:t>
            </a:r>
            <a:r>
              <a:rPr sz="1600" spc="-60">
                <a:latin typeface="Arial"/>
                <a:cs typeface="Arial"/>
              </a:rPr>
              <a:t> </a:t>
            </a:r>
            <a:r>
              <a:rPr sz="1600" spc="-25">
                <a:latin typeface="Arial"/>
                <a:cs typeface="Arial"/>
              </a:rPr>
              <a:t>key</a:t>
            </a:r>
            <a:endParaRPr sz="1600">
              <a:latin typeface="Arial"/>
              <a:cs typeface="Arial"/>
            </a:endParaRPr>
          </a:p>
          <a:p>
            <a:pPr marL="469265" lvl="1" indent="-228600">
              <a:lnSpc>
                <a:spcPct val="100000"/>
              </a:lnSpc>
              <a:spcBef>
                <a:spcPts val="305"/>
              </a:spcBef>
              <a:buClr>
                <a:srgbClr val="626366"/>
              </a:buClr>
              <a:buSzPct val="90625"/>
              <a:buChar char="•"/>
              <a:tabLst>
                <a:tab pos="469265" algn="l"/>
                <a:tab pos="469900" algn="l"/>
              </a:tabLst>
            </a:pPr>
            <a:r>
              <a:rPr sz="1600">
                <a:latin typeface="Arial"/>
                <a:cs typeface="Arial"/>
              </a:rPr>
              <a:t>Place</a:t>
            </a:r>
            <a:r>
              <a:rPr sz="1600" spc="-50">
                <a:latin typeface="Arial"/>
                <a:cs typeface="Arial"/>
              </a:rPr>
              <a:t> </a:t>
            </a:r>
            <a:r>
              <a:rPr sz="1600">
                <a:latin typeface="Arial"/>
                <a:cs typeface="Arial"/>
              </a:rPr>
              <a:t>digest</a:t>
            </a:r>
            <a:r>
              <a:rPr sz="1600" spc="-50">
                <a:latin typeface="Arial"/>
                <a:cs typeface="Arial"/>
              </a:rPr>
              <a:t> </a:t>
            </a:r>
            <a:r>
              <a:rPr sz="1600">
                <a:latin typeface="Arial"/>
                <a:cs typeface="Arial"/>
              </a:rPr>
              <a:t>in</a:t>
            </a:r>
            <a:r>
              <a:rPr sz="1600" spc="-45">
                <a:latin typeface="Arial"/>
                <a:cs typeface="Arial"/>
              </a:rPr>
              <a:t> </a:t>
            </a:r>
            <a:r>
              <a:rPr sz="1600" spc="-10">
                <a:latin typeface="Arial"/>
                <a:cs typeface="Arial"/>
              </a:rPr>
              <a:t>REPORT_DATA</a:t>
            </a:r>
            <a:endParaRPr sz="1600">
              <a:latin typeface="Arial"/>
              <a:cs typeface="Arial"/>
            </a:endParaRPr>
          </a:p>
          <a:p>
            <a:pPr marL="469265" marR="73025" lvl="1" indent="-228600">
              <a:lnSpc>
                <a:spcPct val="100000"/>
              </a:lnSpc>
              <a:spcBef>
                <a:spcPts val="300"/>
              </a:spcBef>
              <a:buClr>
                <a:srgbClr val="626366"/>
              </a:buClr>
              <a:buSzPct val="90625"/>
              <a:buChar char="•"/>
              <a:tabLst>
                <a:tab pos="469265" algn="l"/>
                <a:tab pos="469900" algn="l"/>
              </a:tabLst>
            </a:pPr>
            <a:r>
              <a:rPr sz="1600">
                <a:latin typeface="Arial"/>
                <a:cs typeface="Arial"/>
              </a:rPr>
              <a:t>Send</a:t>
            </a:r>
            <a:r>
              <a:rPr sz="1600" spc="-35">
                <a:latin typeface="Arial"/>
                <a:cs typeface="Arial"/>
              </a:rPr>
              <a:t> </a:t>
            </a:r>
            <a:r>
              <a:rPr sz="1600">
                <a:latin typeface="Arial"/>
                <a:cs typeface="Arial"/>
              </a:rPr>
              <a:t>report</a:t>
            </a:r>
            <a:r>
              <a:rPr sz="1600" spc="-25">
                <a:latin typeface="Arial"/>
                <a:cs typeface="Arial"/>
              </a:rPr>
              <a:t> </a:t>
            </a:r>
            <a:r>
              <a:rPr sz="1600">
                <a:latin typeface="Arial"/>
                <a:cs typeface="Arial"/>
              </a:rPr>
              <a:t>and</a:t>
            </a:r>
            <a:r>
              <a:rPr sz="1600" spc="-25">
                <a:latin typeface="Arial"/>
                <a:cs typeface="Arial"/>
              </a:rPr>
              <a:t> </a:t>
            </a:r>
            <a:r>
              <a:rPr sz="1600">
                <a:latin typeface="Arial"/>
                <a:cs typeface="Arial"/>
              </a:rPr>
              <a:t>public</a:t>
            </a:r>
            <a:r>
              <a:rPr sz="1600" spc="-55">
                <a:latin typeface="Arial"/>
                <a:cs typeface="Arial"/>
              </a:rPr>
              <a:t> </a:t>
            </a:r>
            <a:r>
              <a:rPr sz="1600">
                <a:latin typeface="Arial"/>
                <a:cs typeface="Arial"/>
              </a:rPr>
              <a:t>key</a:t>
            </a:r>
            <a:r>
              <a:rPr sz="1600" spc="-35">
                <a:latin typeface="Arial"/>
                <a:cs typeface="Arial"/>
              </a:rPr>
              <a:t> </a:t>
            </a:r>
            <a:r>
              <a:rPr sz="1600">
                <a:latin typeface="Arial"/>
                <a:cs typeface="Arial"/>
              </a:rPr>
              <a:t>to</a:t>
            </a:r>
            <a:r>
              <a:rPr sz="1600" spc="-25">
                <a:latin typeface="Arial"/>
                <a:cs typeface="Arial"/>
              </a:rPr>
              <a:t> </a:t>
            </a:r>
            <a:r>
              <a:rPr sz="1600" spc="-10">
                <a:latin typeface="Arial"/>
                <a:cs typeface="Arial"/>
              </a:rPr>
              <a:t>relying </a:t>
            </a:r>
            <a:r>
              <a:rPr sz="1600">
                <a:latin typeface="Arial"/>
                <a:cs typeface="Arial"/>
              </a:rPr>
              <a:t>party</a:t>
            </a:r>
            <a:r>
              <a:rPr sz="1600" spc="-25">
                <a:latin typeface="Arial"/>
                <a:cs typeface="Arial"/>
              </a:rPr>
              <a:t> </a:t>
            </a:r>
            <a:r>
              <a:rPr sz="1600">
                <a:latin typeface="Arial"/>
                <a:cs typeface="Arial"/>
              </a:rPr>
              <a:t>to</a:t>
            </a:r>
            <a:r>
              <a:rPr sz="1600" spc="-25">
                <a:latin typeface="Arial"/>
                <a:cs typeface="Arial"/>
              </a:rPr>
              <a:t> use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45">
                <a:latin typeface="Arial"/>
                <a:cs typeface="Arial"/>
              </a:rPr>
              <a:t> </a:t>
            </a:r>
            <a:r>
              <a:rPr sz="1600">
                <a:latin typeface="Arial"/>
                <a:cs typeface="Arial"/>
              </a:rPr>
              <a:t>could</a:t>
            </a:r>
            <a:r>
              <a:rPr sz="1600" spc="-60">
                <a:latin typeface="Arial"/>
                <a:cs typeface="Arial"/>
              </a:rPr>
              <a:t> </a:t>
            </a:r>
            <a:r>
              <a:rPr sz="1600">
                <a:latin typeface="Arial"/>
                <a:cs typeface="Arial"/>
              </a:rPr>
              <a:t>establish</a:t>
            </a:r>
            <a:r>
              <a:rPr sz="1600" spc="-70">
                <a:latin typeface="Arial"/>
                <a:cs typeface="Arial"/>
              </a:rPr>
              <a:t> </a:t>
            </a:r>
            <a:r>
              <a:rPr sz="1600">
                <a:latin typeface="Arial"/>
                <a:cs typeface="Arial"/>
              </a:rPr>
              <a:t>trusted</a:t>
            </a:r>
            <a:r>
              <a:rPr sz="1600" spc="-25">
                <a:latin typeface="Arial"/>
                <a:cs typeface="Arial"/>
              </a:rPr>
              <a:t> </a:t>
            </a:r>
            <a:r>
              <a:rPr sz="1600" spc="-10">
                <a:latin typeface="Arial"/>
                <a:cs typeface="Arial"/>
              </a:rPr>
              <a:t>channel</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35">
                <a:latin typeface="Arial"/>
                <a:cs typeface="Arial"/>
              </a:rPr>
              <a:t> </a:t>
            </a:r>
            <a:r>
              <a:rPr sz="1600">
                <a:latin typeface="Arial"/>
                <a:cs typeface="Arial"/>
              </a:rPr>
              <a:t>could</a:t>
            </a:r>
            <a:r>
              <a:rPr sz="1600" spc="-50">
                <a:latin typeface="Arial"/>
                <a:cs typeface="Arial"/>
              </a:rPr>
              <a:t> </a:t>
            </a:r>
            <a:r>
              <a:rPr sz="1600">
                <a:latin typeface="Arial"/>
                <a:cs typeface="Arial"/>
              </a:rPr>
              <a:t>chain</a:t>
            </a:r>
            <a:r>
              <a:rPr sz="1600" spc="-50">
                <a:latin typeface="Arial"/>
                <a:cs typeface="Arial"/>
              </a:rPr>
              <a:t> </a:t>
            </a:r>
            <a:r>
              <a:rPr sz="1600">
                <a:latin typeface="Arial"/>
                <a:cs typeface="Arial"/>
              </a:rPr>
              <a:t>trust</a:t>
            </a:r>
            <a:r>
              <a:rPr sz="1600" spc="-15">
                <a:latin typeface="Arial"/>
                <a:cs typeface="Arial"/>
              </a:rPr>
              <a:t> </a:t>
            </a:r>
            <a:r>
              <a:rPr sz="1600">
                <a:latin typeface="Arial"/>
                <a:cs typeface="Arial"/>
              </a:rPr>
              <a:t>to</a:t>
            </a:r>
            <a:r>
              <a:rPr sz="1600" spc="-25">
                <a:latin typeface="Arial"/>
                <a:cs typeface="Arial"/>
              </a:rPr>
              <a:t> </a:t>
            </a:r>
            <a:r>
              <a:rPr sz="1600">
                <a:latin typeface="Arial"/>
                <a:cs typeface="Arial"/>
              </a:rPr>
              <a:t>a</a:t>
            </a:r>
            <a:r>
              <a:rPr sz="1600" spc="-40">
                <a:latin typeface="Arial"/>
                <a:cs typeface="Arial"/>
              </a:rPr>
              <a:t> </a:t>
            </a:r>
            <a:r>
              <a:rPr sz="1600">
                <a:latin typeface="Arial"/>
                <a:cs typeface="Arial"/>
              </a:rPr>
              <a:t>virtual</a:t>
            </a:r>
            <a:r>
              <a:rPr sz="1600" spc="-55">
                <a:latin typeface="Arial"/>
                <a:cs typeface="Arial"/>
              </a:rPr>
              <a:t> </a:t>
            </a:r>
            <a:r>
              <a:rPr sz="1600" spc="-25">
                <a:latin typeface="Arial"/>
                <a:cs typeface="Arial"/>
              </a:rPr>
              <a:t>TPM</a:t>
            </a:r>
            <a:endParaRPr sz="1600">
              <a:latin typeface="Arial"/>
              <a:cs typeface="Arial"/>
            </a:endParaRPr>
          </a:p>
          <a:p>
            <a:pPr marL="469265">
              <a:lnSpc>
                <a:spcPct val="100000"/>
              </a:lnSpc>
            </a:pPr>
            <a:r>
              <a:rPr sz="1600">
                <a:latin typeface="Arial"/>
                <a:cs typeface="Arial"/>
              </a:rPr>
              <a:t>in</a:t>
            </a:r>
            <a:r>
              <a:rPr sz="1600" spc="-20">
                <a:latin typeface="Arial"/>
                <a:cs typeface="Arial"/>
              </a:rPr>
              <a:t> </a:t>
            </a:r>
            <a:r>
              <a:rPr sz="1600" spc="-10">
                <a:latin typeface="Arial"/>
                <a:cs typeface="Arial"/>
              </a:rPr>
              <a:t>guest</a:t>
            </a:r>
            <a:endParaRPr sz="1600">
              <a:latin typeface="Arial"/>
              <a:cs typeface="Arial"/>
            </a:endParaRPr>
          </a:p>
        </p:txBody>
      </p:sp>
      <p:graphicFrame>
        <p:nvGraphicFramePr>
          <p:cNvPr id="5" name="object 5"/>
          <p:cNvGraphicFramePr>
            <a:graphicFrameLocks noGrp="1"/>
          </p:cNvGraphicFramePr>
          <p:nvPr/>
        </p:nvGraphicFramePr>
        <p:xfrm>
          <a:off x="6885364" y="2489540"/>
          <a:ext cx="3106420" cy="2936875"/>
        </p:xfrm>
        <a:graphic>
          <a:graphicData uri="http://schemas.openxmlformats.org/drawingml/2006/table">
            <a:tbl>
              <a:tblPr firstRow="1" bandRow="1">
                <a:tableStyleId>{2D5ABB26-0587-4C30-8999-92F81FD0307C}</a:tableStyleId>
              </a:tblPr>
              <a:tblGrid>
                <a:gridCol w="1918970">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tblGrid>
              <a:tr h="757555">
                <a:tc>
                  <a:txBody>
                    <a:bodyPr/>
                    <a:lstStyle/>
                    <a:p>
                      <a:pPr algn="ctr">
                        <a:lnSpc>
                          <a:spcPct val="100000"/>
                        </a:lnSpc>
                        <a:spcBef>
                          <a:spcPts val="415"/>
                        </a:spcBef>
                      </a:pPr>
                      <a:r>
                        <a:rPr sz="1300" b="1">
                          <a:latin typeface="Calibri"/>
                          <a:cs typeface="Calibri"/>
                        </a:rPr>
                        <a:t>Attestation</a:t>
                      </a:r>
                      <a:r>
                        <a:rPr sz="1300" b="1" spc="135">
                          <a:latin typeface="Calibri"/>
                          <a:cs typeface="Calibri"/>
                        </a:rPr>
                        <a:t> </a:t>
                      </a:r>
                      <a:r>
                        <a:rPr sz="1300" b="1" spc="-10">
                          <a:latin typeface="Calibri"/>
                          <a:cs typeface="Calibri"/>
                        </a:rPr>
                        <a:t>Report</a:t>
                      </a:r>
                      <a:endParaRPr sz="1300">
                        <a:latin typeface="Calibri"/>
                        <a:cs typeface="Calibri"/>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rowSpan="2">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0"/>
                  </a:ext>
                </a:extLst>
              </a:tr>
              <a:tr h="136525">
                <a:tc rowSpan="2">
                  <a:txBody>
                    <a:bodyPr/>
                    <a:lstStyle/>
                    <a:p>
                      <a:pPr marL="449580">
                        <a:lnSpc>
                          <a:spcPct val="100000"/>
                        </a:lnSpc>
                        <a:spcBef>
                          <a:spcPts val="180"/>
                        </a:spcBef>
                      </a:pPr>
                      <a:r>
                        <a:rPr sz="1300" spc="-10">
                          <a:latin typeface="Calibri"/>
                          <a:cs typeface="Calibri"/>
                        </a:rPr>
                        <a:t>REPORT_DATA</a:t>
                      </a:r>
                      <a:endParaRPr sz="13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1"/>
                  </a:ext>
                </a:extLst>
              </a:tr>
              <a:tr h="136525">
                <a:tc vMerge="1">
                  <a:txBody>
                    <a:bodyPr/>
                    <a:lstStyle/>
                    <a:p>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rowSpan="3">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2"/>
                  </a:ext>
                </a:extLst>
              </a:tr>
              <a:tr h="1282700">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3"/>
                  </a:ext>
                </a:extLst>
              </a:tr>
              <a:tr h="623570">
                <a:tc>
                  <a:txBody>
                    <a:bodyPr/>
                    <a:lstStyle/>
                    <a:p>
                      <a:pPr>
                        <a:lnSpc>
                          <a:spcPct val="100000"/>
                        </a:lnSpc>
                        <a:spcBef>
                          <a:spcPts val="45"/>
                        </a:spcBef>
                      </a:pPr>
                      <a:endParaRPr sz="1350" dirty="0">
                        <a:latin typeface="Times New Roman"/>
                        <a:cs typeface="Times New Roman"/>
                      </a:endParaRPr>
                    </a:p>
                    <a:p>
                      <a:pPr algn="ctr">
                        <a:lnSpc>
                          <a:spcPct val="100000"/>
                        </a:lnSpc>
                      </a:pPr>
                      <a:r>
                        <a:rPr sz="1300" dirty="0">
                          <a:latin typeface="Calibri"/>
                          <a:cs typeface="Calibri"/>
                        </a:rPr>
                        <a:t>VCEK</a:t>
                      </a:r>
                      <a:r>
                        <a:rPr sz="1300" spc="40" dirty="0">
                          <a:latin typeface="Calibri"/>
                          <a:cs typeface="Calibri"/>
                        </a:rPr>
                        <a:t> </a:t>
                      </a:r>
                      <a:r>
                        <a:rPr sz="1300" spc="-10" dirty="0">
                          <a:latin typeface="Calibri"/>
                          <a:cs typeface="Calibri"/>
                        </a:rPr>
                        <a:t>Signature</a:t>
                      </a:r>
                      <a:endParaRPr sz="1300" dirty="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4"/>
                  </a:ext>
                </a:extLst>
              </a:tr>
            </a:tbl>
          </a:graphicData>
        </a:graphic>
      </p:graphicFrame>
      <p:sp>
        <p:nvSpPr>
          <p:cNvPr id="6" name="object 6"/>
          <p:cNvSpPr txBox="1"/>
          <p:nvPr/>
        </p:nvSpPr>
        <p:spPr>
          <a:xfrm>
            <a:off x="4972779" y="1464498"/>
            <a:ext cx="1055370" cy="791845"/>
          </a:xfrm>
          <a:prstGeom prst="rect">
            <a:avLst/>
          </a:prstGeom>
          <a:solidFill>
            <a:srgbClr val="F1DCDA"/>
          </a:solidFill>
          <a:ln w="12692">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R="6350" algn="ctr">
              <a:lnSpc>
                <a:spcPct val="100000"/>
              </a:lnSpc>
            </a:pPr>
            <a:r>
              <a:rPr sz="1300" spc="-25">
                <a:latin typeface="Calibri"/>
                <a:cs typeface="Calibri"/>
              </a:rPr>
              <a:t>AMD</a:t>
            </a:r>
            <a:endParaRPr sz="1300">
              <a:latin typeface="Calibri"/>
              <a:cs typeface="Calibri"/>
            </a:endParaRPr>
          </a:p>
          <a:p>
            <a:pPr marR="4445" algn="ctr">
              <a:lnSpc>
                <a:spcPct val="100000"/>
              </a:lnSpc>
              <a:spcBef>
                <a:spcPts val="40"/>
              </a:spcBef>
            </a:pPr>
            <a:r>
              <a:rPr sz="1300">
                <a:latin typeface="Calibri"/>
                <a:cs typeface="Calibri"/>
              </a:rPr>
              <a:t>Root</a:t>
            </a:r>
            <a:r>
              <a:rPr sz="1300" spc="75">
                <a:latin typeface="Calibri"/>
                <a:cs typeface="Calibri"/>
              </a:rPr>
              <a:t> </a:t>
            </a:r>
            <a:r>
              <a:rPr sz="1300" spc="-25">
                <a:latin typeface="Calibri"/>
                <a:cs typeface="Calibri"/>
              </a:rPr>
              <a:t>CA</a:t>
            </a:r>
            <a:endParaRPr sz="1300">
              <a:latin typeface="Calibri"/>
              <a:cs typeface="Calibri"/>
            </a:endParaRPr>
          </a:p>
        </p:txBody>
      </p:sp>
      <p:sp>
        <p:nvSpPr>
          <p:cNvPr id="7" name="object 7"/>
          <p:cNvSpPr txBox="1"/>
          <p:nvPr/>
        </p:nvSpPr>
        <p:spPr>
          <a:xfrm>
            <a:off x="4972779" y="2615749"/>
            <a:ext cx="1055370" cy="791845"/>
          </a:xfrm>
          <a:prstGeom prst="rect">
            <a:avLst/>
          </a:prstGeom>
          <a:solidFill>
            <a:srgbClr val="F1DCDA"/>
          </a:solidFill>
          <a:ln w="12692">
            <a:solidFill>
              <a:srgbClr val="000000"/>
            </a:solidFill>
          </a:ln>
        </p:spPr>
        <p:txBody>
          <a:bodyPr vert="horz" wrap="square" lIns="0" tIns="5080" rIns="0" bIns="0" rtlCol="0">
            <a:spAutoFit/>
          </a:bodyPr>
          <a:lstStyle/>
          <a:p>
            <a:pPr>
              <a:lnSpc>
                <a:spcPct val="100000"/>
              </a:lnSpc>
              <a:spcBef>
                <a:spcPts val="40"/>
              </a:spcBef>
            </a:pPr>
            <a:endParaRPr sz="1150" dirty="0">
              <a:latin typeface="Times New Roman"/>
              <a:cs typeface="Times New Roman"/>
            </a:endParaRPr>
          </a:p>
          <a:p>
            <a:pPr marL="280670" marR="290195" indent="67945">
              <a:lnSpc>
                <a:spcPct val="102800"/>
              </a:lnSpc>
            </a:pPr>
            <a:r>
              <a:rPr sz="1300" spc="-25" dirty="0">
                <a:latin typeface="Calibri"/>
                <a:cs typeface="Calibri"/>
              </a:rPr>
              <a:t>AMD </a:t>
            </a:r>
            <a:r>
              <a:rPr sz="1300" dirty="0">
                <a:latin typeface="Calibri"/>
                <a:cs typeface="Calibri"/>
              </a:rPr>
              <a:t>SEV</a:t>
            </a:r>
            <a:r>
              <a:rPr sz="1300" spc="15" dirty="0">
                <a:latin typeface="Calibri"/>
                <a:cs typeface="Calibri"/>
              </a:rPr>
              <a:t> </a:t>
            </a:r>
            <a:r>
              <a:rPr sz="1300" spc="-25" dirty="0">
                <a:latin typeface="Calibri"/>
                <a:cs typeface="Calibri"/>
              </a:rPr>
              <a:t>CA</a:t>
            </a:r>
            <a:endParaRPr sz="1300" dirty="0">
              <a:latin typeface="Calibri"/>
              <a:cs typeface="Calibri"/>
            </a:endParaRPr>
          </a:p>
        </p:txBody>
      </p:sp>
      <p:sp>
        <p:nvSpPr>
          <p:cNvPr id="8" name="object 8"/>
          <p:cNvSpPr txBox="1"/>
          <p:nvPr/>
        </p:nvSpPr>
        <p:spPr>
          <a:xfrm>
            <a:off x="4972779" y="3767068"/>
            <a:ext cx="1055370" cy="791845"/>
          </a:xfrm>
          <a:prstGeom prst="rect">
            <a:avLst/>
          </a:prstGeom>
          <a:solidFill>
            <a:srgbClr val="F1DCDA"/>
          </a:solidFill>
          <a:ln w="12692">
            <a:solidFill>
              <a:srgbClr val="000000"/>
            </a:solidFill>
          </a:ln>
        </p:spPr>
        <p:txBody>
          <a:bodyPr vert="horz" wrap="square" lIns="0" tIns="6350" rIns="0" bIns="0" rtlCol="0">
            <a:spAutoFit/>
          </a:bodyPr>
          <a:lstStyle/>
          <a:p>
            <a:pPr>
              <a:lnSpc>
                <a:spcPct val="100000"/>
              </a:lnSpc>
              <a:spcBef>
                <a:spcPts val="50"/>
              </a:spcBef>
            </a:pPr>
            <a:endParaRPr sz="1900">
              <a:latin typeface="Times New Roman"/>
              <a:cs typeface="Times New Roman"/>
            </a:endParaRPr>
          </a:p>
          <a:p>
            <a:pPr marL="343535">
              <a:lnSpc>
                <a:spcPct val="100000"/>
              </a:lnSpc>
            </a:pPr>
            <a:r>
              <a:rPr sz="1300" spc="-20">
                <a:latin typeface="Calibri"/>
                <a:cs typeface="Calibri"/>
              </a:rPr>
              <a:t>VCEK</a:t>
            </a:r>
            <a:endParaRPr sz="1300">
              <a:latin typeface="Calibri"/>
              <a:cs typeface="Calibri"/>
            </a:endParaRPr>
          </a:p>
        </p:txBody>
      </p:sp>
      <p:grpSp>
        <p:nvGrpSpPr>
          <p:cNvPr id="9" name="object 9"/>
          <p:cNvGrpSpPr/>
          <p:nvPr/>
        </p:nvGrpSpPr>
        <p:grpSpPr>
          <a:xfrm>
            <a:off x="5453800" y="2517124"/>
            <a:ext cx="93345" cy="99060"/>
            <a:chOff x="5453800" y="2517124"/>
            <a:chExt cx="93345" cy="99060"/>
          </a:xfrm>
        </p:grpSpPr>
        <p:sp>
          <p:nvSpPr>
            <p:cNvPr id="10" name="object 10"/>
            <p:cNvSpPr/>
            <p:nvPr/>
          </p:nvSpPr>
          <p:spPr>
            <a:xfrm>
              <a:off x="5500457" y="2517124"/>
              <a:ext cx="0" cy="17145"/>
            </a:xfrm>
            <a:custGeom>
              <a:avLst/>
              <a:gdLst/>
              <a:ahLst/>
              <a:cxnLst/>
              <a:rect l="l" t="t" r="r" b="b"/>
              <a:pathLst>
                <a:path h="17144">
                  <a:moveTo>
                    <a:pt x="0" y="0"/>
                  </a:moveTo>
                  <a:lnTo>
                    <a:pt x="0" y="16922"/>
                  </a:lnTo>
                </a:path>
              </a:pathLst>
            </a:custGeom>
            <a:ln w="4020">
              <a:solidFill>
                <a:srgbClr val="000000"/>
              </a:solidFill>
            </a:ln>
          </p:spPr>
          <p:txBody>
            <a:bodyPr wrap="square" lIns="0" tIns="0" rIns="0" bIns="0" rtlCol="0"/>
            <a:lstStyle/>
            <a:p>
              <a:endParaRPr/>
            </a:p>
          </p:txBody>
        </p:sp>
        <p:sp>
          <p:nvSpPr>
            <p:cNvPr id="11" name="object 11"/>
            <p:cNvSpPr/>
            <p:nvPr/>
          </p:nvSpPr>
          <p:spPr>
            <a:xfrm>
              <a:off x="5453800" y="2522539"/>
              <a:ext cx="93345" cy="93345"/>
            </a:xfrm>
            <a:custGeom>
              <a:avLst/>
              <a:gdLst/>
              <a:ahLst/>
              <a:cxnLst/>
              <a:rect l="l" t="t" r="r" b="b"/>
              <a:pathLst>
                <a:path w="93345" h="93344">
                  <a:moveTo>
                    <a:pt x="93331" y="0"/>
                  </a:moveTo>
                  <a:lnTo>
                    <a:pt x="0" y="0"/>
                  </a:lnTo>
                  <a:lnTo>
                    <a:pt x="46657" y="93244"/>
                  </a:lnTo>
                  <a:lnTo>
                    <a:pt x="93331" y="0"/>
                  </a:lnTo>
                  <a:close/>
                </a:path>
              </a:pathLst>
            </a:custGeom>
            <a:solidFill>
              <a:srgbClr val="000000"/>
            </a:solidFill>
          </p:spPr>
          <p:txBody>
            <a:bodyPr wrap="square" lIns="0" tIns="0" rIns="0" bIns="0" rtlCol="0"/>
            <a:lstStyle/>
            <a:p>
              <a:endParaRPr/>
            </a:p>
          </p:txBody>
        </p:sp>
      </p:grpSp>
      <p:sp>
        <p:nvSpPr>
          <p:cNvPr id="12" name="object 12"/>
          <p:cNvSpPr/>
          <p:nvPr/>
        </p:nvSpPr>
        <p:spPr>
          <a:xfrm>
            <a:off x="5500456" y="2256007"/>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sp>
        <p:nvSpPr>
          <p:cNvPr id="13" name="object 13"/>
          <p:cNvSpPr txBox="1"/>
          <p:nvPr/>
        </p:nvSpPr>
        <p:spPr>
          <a:xfrm>
            <a:off x="5254724" y="2320643"/>
            <a:ext cx="486409" cy="194310"/>
          </a:xfrm>
          <a:prstGeom prst="rect">
            <a:avLst/>
          </a:prstGeom>
        </p:spPr>
        <p:txBody>
          <a:bodyPr vert="horz" wrap="square" lIns="0" tIns="13335" rIns="0" bIns="0" rtlCol="0">
            <a:spAutoFit/>
          </a:bodyPr>
          <a:lstStyle/>
          <a:p>
            <a:pPr marL="12700">
              <a:lnSpc>
                <a:spcPct val="100000"/>
              </a:lnSpc>
              <a:spcBef>
                <a:spcPts val="105"/>
              </a:spcBef>
            </a:pPr>
            <a:r>
              <a:rPr sz="1100" spc="-10">
                <a:latin typeface="Calibri"/>
                <a:cs typeface="Calibri"/>
              </a:rPr>
              <a:t>Certifies</a:t>
            </a:r>
            <a:endParaRPr sz="1100">
              <a:latin typeface="Calibri"/>
              <a:cs typeface="Calibri"/>
            </a:endParaRPr>
          </a:p>
        </p:txBody>
      </p:sp>
      <p:sp>
        <p:nvSpPr>
          <p:cNvPr id="14" name="object 14"/>
          <p:cNvSpPr/>
          <p:nvPr/>
        </p:nvSpPr>
        <p:spPr>
          <a:xfrm>
            <a:off x="5500457" y="3407258"/>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grpSp>
        <p:nvGrpSpPr>
          <p:cNvPr id="15" name="object 15"/>
          <p:cNvGrpSpPr/>
          <p:nvPr/>
        </p:nvGrpSpPr>
        <p:grpSpPr>
          <a:xfrm>
            <a:off x="5453800" y="3668375"/>
            <a:ext cx="93345" cy="99060"/>
            <a:chOff x="5453800" y="3668375"/>
            <a:chExt cx="93345" cy="99060"/>
          </a:xfrm>
        </p:grpSpPr>
        <p:sp>
          <p:nvSpPr>
            <p:cNvPr id="16" name="object 16"/>
            <p:cNvSpPr/>
            <p:nvPr/>
          </p:nvSpPr>
          <p:spPr>
            <a:xfrm>
              <a:off x="5500457" y="3668375"/>
              <a:ext cx="0" cy="17145"/>
            </a:xfrm>
            <a:custGeom>
              <a:avLst/>
              <a:gdLst/>
              <a:ahLst/>
              <a:cxnLst/>
              <a:rect l="l" t="t" r="r" b="b"/>
              <a:pathLst>
                <a:path h="17145">
                  <a:moveTo>
                    <a:pt x="0" y="0"/>
                  </a:moveTo>
                  <a:lnTo>
                    <a:pt x="0" y="17091"/>
                  </a:lnTo>
                </a:path>
              </a:pathLst>
            </a:custGeom>
            <a:ln w="4020">
              <a:solidFill>
                <a:srgbClr val="000000"/>
              </a:solidFill>
            </a:ln>
          </p:spPr>
          <p:txBody>
            <a:bodyPr wrap="square" lIns="0" tIns="0" rIns="0" bIns="0" rtlCol="0"/>
            <a:lstStyle/>
            <a:p>
              <a:endParaRPr/>
            </a:p>
          </p:txBody>
        </p:sp>
        <p:sp>
          <p:nvSpPr>
            <p:cNvPr id="17" name="object 17"/>
            <p:cNvSpPr/>
            <p:nvPr/>
          </p:nvSpPr>
          <p:spPr>
            <a:xfrm>
              <a:off x="5453800" y="3673790"/>
              <a:ext cx="93345" cy="93345"/>
            </a:xfrm>
            <a:custGeom>
              <a:avLst/>
              <a:gdLst/>
              <a:ahLst/>
              <a:cxnLst/>
              <a:rect l="l" t="t" r="r" b="b"/>
              <a:pathLst>
                <a:path w="93345" h="93345">
                  <a:moveTo>
                    <a:pt x="93331" y="0"/>
                  </a:moveTo>
                  <a:lnTo>
                    <a:pt x="0" y="0"/>
                  </a:lnTo>
                  <a:lnTo>
                    <a:pt x="46657" y="93277"/>
                  </a:lnTo>
                  <a:lnTo>
                    <a:pt x="93331"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5254724" y="3476040"/>
            <a:ext cx="486409"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Certifies</a:t>
            </a:r>
            <a:endParaRPr sz="1100">
              <a:latin typeface="Calibri"/>
              <a:cs typeface="Calibri"/>
            </a:endParaRPr>
          </a:p>
        </p:txBody>
      </p:sp>
      <p:grpSp>
        <p:nvGrpSpPr>
          <p:cNvPr id="19" name="object 19"/>
          <p:cNvGrpSpPr/>
          <p:nvPr/>
        </p:nvGrpSpPr>
        <p:grpSpPr>
          <a:xfrm>
            <a:off x="5498446" y="4556566"/>
            <a:ext cx="1393825" cy="647065"/>
            <a:chOff x="5498446" y="4556566"/>
            <a:chExt cx="1393825" cy="647065"/>
          </a:xfrm>
        </p:grpSpPr>
        <p:sp>
          <p:nvSpPr>
            <p:cNvPr id="20" name="object 20"/>
            <p:cNvSpPr/>
            <p:nvPr/>
          </p:nvSpPr>
          <p:spPr>
            <a:xfrm>
              <a:off x="5500457" y="4558576"/>
              <a:ext cx="1310005" cy="563880"/>
            </a:xfrm>
            <a:custGeom>
              <a:avLst/>
              <a:gdLst/>
              <a:ahLst/>
              <a:cxnLst/>
              <a:rect l="l" t="t" r="r" b="b"/>
              <a:pathLst>
                <a:path w="1310004" h="563879">
                  <a:moveTo>
                    <a:pt x="0" y="0"/>
                  </a:moveTo>
                  <a:lnTo>
                    <a:pt x="0" y="563644"/>
                  </a:lnTo>
                  <a:lnTo>
                    <a:pt x="1309515" y="563644"/>
                  </a:lnTo>
                </a:path>
              </a:pathLst>
            </a:custGeom>
            <a:ln w="4020">
              <a:solidFill>
                <a:srgbClr val="000000"/>
              </a:solidFill>
            </a:ln>
          </p:spPr>
          <p:txBody>
            <a:bodyPr wrap="square" lIns="0" tIns="0" rIns="0" bIns="0" rtlCol="0"/>
            <a:lstStyle/>
            <a:p>
              <a:endParaRPr/>
            </a:p>
          </p:txBody>
        </p:sp>
        <p:sp>
          <p:nvSpPr>
            <p:cNvPr id="21" name="object 21"/>
            <p:cNvSpPr/>
            <p:nvPr/>
          </p:nvSpPr>
          <p:spPr>
            <a:xfrm>
              <a:off x="6798295" y="5075548"/>
              <a:ext cx="93980" cy="93345"/>
            </a:xfrm>
            <a:custGeom>
              <a:avLst/>
              <a:gdLst/>
              <a:ahLst/>
              <a:cxnLst/>
              <a:rect l="l" t="t" r="r" b="b"/>
              <a:pathLst>
                <a:path w="93979" h="93345">
                  <a:moveTo>
                    <a:pt x="0" y="0"/>
                  </a:moveTo>
                  <a:lnTo>
                    <a:pt x="0" y="93328"/>
                  </a:lnTo>
                  <a:lnTo>
                    <a:pt x="93415" y="46672"/>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5773682" y="5040993"/>
              <a:ext cx="281305" cy="162560"/>
            </a:xfrm>
            <a:custGeom>
              <a:avLst/>
              <a:gdLst/>
              <a:ahLst/>
              <a:cxnLst/>
              <a:rect l="l" t="t" r="r" b="b"/>
              <a:pathLst>
                <a:path w="281304" h="162560">
                  <a:moveTo>
                    <a:pt x="281076" y="0"/>
                  </a:moveTo>
                  <a:lnTo>
                    <a:pt x="0" y="0"/>
                  </a:lnTo>
                  <a:lnTo>
                    <a:pt x="0" y="162456"/>
                  </a:lnTo>
                  <a:lnTo>
                    <a:pt x="281076" y="162456"/>
                  </a:lnTo>
                  <a:lnTo>
                    <a:pt x="281076"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5756497" y="5015921"/>
            <a:ext cx="308610"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Signs</a:t>
            </a:r>
            <a:endParaRPr sz="1100">
              <a:latin typeface="Calibri"/>
              <a:cs typeface="Calibri"/>
            </a:endParaRPr>
          </a:p>
        </p:txBody>
      </p:sp>
      <p:sp>
        <p:nvSpPr>
          <p:cNvPr id="24" name="object 24"/>
          <p:cNvSpPr txBox="1"/>
          <p:nvPr/>
        </p:nvSpPr>
        <p:spPr>
          <a:xfrm>
            <a:off x="10080036" y="2994682"/>
            <a:ext cx="1055370" cy="791845"/>
          </a:xfrm>
          <a:prstGeom prst="rect">
            <a:avLst/>
          </a:prstGeom>
          <a:solidFill>
            <a:srgbClr val="F1DCDA"/>
          </a:solidFill>
          <a:ln w="12692">
            <a:solidFill>
              <a:srgbClr val="000000"/>
            </a:solidFill>
          </a:ln>
        </p:spPr>
        <p:txBody>
          <a:bodyPr vert="horz" wrap="square" lIns="0" tIns="5715" rIns="0" bIns="0" rtlCol="0">
            <a:spAutoFit/>
          </a:bodyPr>
          <a:lstStyle/>
          <a:p>
            <a:pPr>
              <a:lnSpc>
                <a:spcPct val="100000"/>
              </a:lnSpc>
              <a:spcBef>
                <a:spcPts val="45"/>
              </a:spcBef>
            </a:pPr>
            <a:endParaRPr sz="1150">
              <a:latin typeface="Times New Roman"/>
              <a:cs typeface="Times New Roman"/>
            </a:endParaRPr>
          </a:p>
          <a:p>
            <a:pPr marL="273050" marR="260350" indent="56515">
              <a:lnSpc>
                <a:spcPct val="102899"/>
              </a:lnSpc>
              <a:spcBef>
                <a:spcPts val="5"/>
              </a:spcBef>
            </a:pPr>
            <a:r>
              <a:rPr sz="1300" spc="-10">
                <a:latin typeface="Calibri"/>
                <a:cs typeface="Calibri"/>
              </a:rPr>
              <a:t>Guest Keypair</a:t>
            </a:r>
            <a:endParaRPr sz="1300">
              <a:latin typeface="Calibri"/>
              <a:cs typeface="Calibri"/>
            </a:endParaRPr>
          </a:p>
        </p:txBody>
      </p:sp>
      <p:sp>
        <p:nvSpPr>
          <p:cNvPr id="25" name="object 25"/>
          <p:cNvSpPr/>
          <p:nvPr/>
        </p:nvSpPr>
        <p:spPr>
          <a:xfrm>
            <a:off x="9986620" y="3343797"/>
            <a:ext cx="93980" cy="93345"/>
          </a:xfrm>
          <a:custGeom>
            <a:avLst/>
            <a:gdLst/>
            <a:ahLst/>
            <a:cxnLst/>
            <a:rect l="l" t="t" r="r" b="b"/>
            <a:pathLst>
              <a:path w="93979" h="93345">
                <a:moveTo>
                  <a:pt x="0" y="0"/>
                </a:moveTo>
                <a:lnTo>
                  <a:pt x="0" y="93244"/>
                </a:lnTo>
                <a:lnTo>
                  <a:pt x="93415" y="46706"/>
                </a:lnTo>
                <a:lnTo>
                  <a:pt x="0" y="0"/>
                </a:lnTo>
                <a:close/>
              </a:path>
            </a:pathLst>
          </a:custGeom>
          <a:solidFill>
            <a:srgbClr val="000000"/>
          </a:solidFill>
        </p:spPr>
        <p:txBody>
          <a:bodyPr wrap="square" lIns="0" tIns="0" rIns="0" bIns="0" rtlCol="0"/>
          <a:lstStyle/>
          <a:p>
            <a:endParaRPr/>
          </a:p>
        </p:txBody>
      </p:sp>
      <p:grpSp>
        <p:nvGrpSpPr>
          <p:cNvPr id="26" name="object 26"/>
          <p:cNvGrpSpPr/>
          <p:nvPr/>
        </p:nvGrpSpPr>
        <p:grpSpPr>
          <a:xfrm>
            <a:off x="11135366" y="3343797"/>
            <a:ext cx="944880" cy="93980"/>
            <a:chOff x="11135366" y="3343797"/>
            <a:chExt cx="944880" cy="93980"/>
          </a:xfrm>
        </p:grpSpPr>
        <p:sp>
          <p:nvSpPr>
            <p:cNvPr id="27" name="object 27"/>
            <p:cNvSpPr/>
            <p:nvPr/>
          </p:nvSpPr>
          <p:spPr>
            <a:xfrm>
              <a:off x="11135366" y="3390504"/>
              <a:ext cx="862965" cy="0"/>
            </a:xfrm>
            <a:custGeom>
              <a:avLst/>
              <a:gdLst/>
              <a:ahLst/>
              <a:cxnLst/>
              <a:rect l="l" t="t" r="r" b="b"/>
              <a:pathLst>
                <a:path w="862965">
                  <a:moveTo>
                    <a:pt x="0" y="0"/>
                  </a:moveTo>
                  <a:lnTo>
                    <a:pt x="862743" y="0"/>
                  </a:lnTo>
                </a:path>
              </a:pathLst>
            </a:custGeom>
            <a:ln w="4020">
              <a:solidFill>
                <a:srgbClr val="000000"/>
              </a:solidFill>
            </a:ln>
          </p:spPr>
          <p:txBody>
            <a:bodyPr wrap="square" lIns="0" tIns="0" rIns="0" bIns="0" rtlCol="0"/>
            <a:lstStyle/>
            <a:p>
              <a:endParaRPr/>
            </a:p>
          </p:txBody>
        </p:sp>
        <p:sp>
          <p:nvSpPr>
            <p:cNvPr id="28" name="object 28"/>
            <p:cNvSpPr/>
            <p:nvPr/>
          </p:nvSpPr>
          <p:spPr>
            <a:xfrm>
              <a:off x="11986432" y="3343797"/>
              <a:ext cx="93345" cy="93980"/>
            </a:xfrm>
            <a:custGeom>
              <a:avLst/>
              <a:gdLst/>
              <a:ahLst/>
              <a:cxnLst/>
              <a:rect l="l" t="t" r="r" b="b"/>
              <a:pathLst>
                <a:path w="93345" h="93979">
                  <a:moveTo>
                    <a:pt x="0" y="0"/>
                  </a:moveTo>
                  <a:lnTo>
                    <a:pt x="0" y="93413"/>
                  </a:lnTo>
                  <a:lnTo>
                    <a:pt x="93246" y="46706"/>
                  </a:lnTo>
                  <a:lnTo>
                    <a:pt x="0" y="0"/>
                  </a:lnTo>
                  <a:close/>
                </a:path>
              </a:pathLst>
            </a:custGeom>
            <a:solidFill>
              <a:srgbClr val="000000"/>
            </a:solidFill>
          </p:spPr>
          <p:txBody>
            <a:bodyPr wrap="square" lIns="0" tIns="0" rIns="0" bIns="0" rtlCol="0"/>
            <a:lstStyle/>
            <a:p>
              <a:endParaRPr/>
            </a:p>
          </p:txBody>
        </p:sp>
      </p:grpSp>
      <p:sp>
        <p:nvSpPr>
          <p:cNvPr id="2" name="TextBox 1">
            <a:extLst>
              <a:ext uri="{FF2B5EF4-FFF2-40B4-BE49-F238E27FC236}">
                <a16:creationId xmlns:a16="http://schemas.microsoft.com/office/drawing/2014/main" id="{5843DE24-0CE5-D5A5-FFFD-23B866D8BCC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Binding Guest Credentials to Attestation Report</a:t>
            </a:r>
          </a:p>
        </p:txBody>
      </p:sp>
      <p:pic>
        <p:nvPicPr>
          <p:cNvPr id="3" name="bg object 16">
            <a:extLst>
              <a:ext uri="{FF2B5EF4-FFF2-40B4-BE49-F238E27FC236}">
                <a16:creationId xmlns:a16="http://schemas.microsoft.com/office/drawing/2014/main" id="{FE9F8989-C461-D75D-2BB1-6F526A75C569}"/>
              </a:ext>
            </a:extLst>
          </p:cNvPr>
          <p:cNvPicPr/>
          <p:nvPr/>
        </p:nvPicPr>
        <p:blipFill>
          <a:blip r:embed="rId3" cstate="print"/>
          <a:stretch>
            <a:fillRect/>
          </a:stretch>
        </p:blipFill>
        <p:spPr>
          <a:xfrm>
            <a:off x="10882883" y="6393179"/>
            <a:ext cx="1155192" cy="32918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E6CF-6D2F-1CB6-25E1-7C290C85589A}"/>
              </a:ext>
            </a:extLst>
          </p:cNvPr>
          <p:cNvSpPr>
            <a:spLocks noGrp="1"/>
          </p:cNvSpPr>
          <p:nvPr>
            <p:ph type="title"/>
          </p:nvPr>
        </p:nvSpPr>
        <p:spPr/>
        <p:txBody>
          <a:bodyPr/>
          <a:lstStyle/>
          <a:p>
            <a:r>
              <a:rPr lang="en-US" dirty="0"/>
              <a:t>Project VirTEE</a:t>
            </a:r>
          </a:p>
        </p:txBody>
      </p:sp>
      <p:sp>
        <p:nvSpPr>
          <p:cNvPr id="4" name="object 4">
            <a:extLst>
              <a:ext uri="{FF2B5EF4-FFF2-40B4-BE49-F238E27FC236}">
                <a16:creationId xmlns:a16="http://schemas.microsoft.com/office/drawing/2014/main" id="{7BE737A1-445C-5BFB-7613-C8F18C04C9D6}"/>
              </a:ext>
            </a:extLst>
          </p:cNvPr>
          <p:cNvSpPr txBox="1"/>
          <p:nvPr/>
        </p:nvSpPr>
        <p:spPr>
          <a:xfrm>
            <a:off x="588263" y="1130476"/>
            <a:ext cx="9948046" cy="904094"/>
          </a:xfrm>
          <a:prstGeom prst="rect">
            <a:avLst/>
          </a:prstGeom>
        </p:spPr>
        <p:txBody>
          <a:bodyPr vert="horz" wrap="square" lIns="0" tIns="57150" rIns="0" bIns="0" rtlCol="0">
            <a:spAutoFit/>
          </a:bodyPr>
          <a:lstStyle/>
          <a:p>
            <a:pPr marL="12700">
              <a:lnSpc>
                <a:spcPct val="100000"/>
              </a:lnSpc>
              <a:spcBef>
                <a:spcPts val="590"/>
              </a:spcBef>
              <a:buClr>
                <a:srgbClr val="626366"/>
              </a:buClr>
              <a:buSzPct val="88888"/>
              <a:tabLst>
                <a:tab pos="240665" algn="l"/>
                <a:tab pos="241300" algn="l"/>
              </a:tabLst>
            </a:pPr>
            <a:r>
              <a:rPr sz="1800" dirty="0">
                <a:cs typeface="Arial"/>
                <a:hlinkClick r:id="rId3"/>
              </a:rPr>
              <a:t>https://github.com/virtee/</a:t>
            </a:r>
            <a:r>
              <a:rPr lang="fr-FR" dirty="0">
                <a:cs typeface="Arial"/>
                <a:hlinkClick r:id="rId3"/>
              </a:rPr>
              <a:t>snpguest</a:t>
            </a:r>
            <a:r>
              <a:rPr lang="fr-FR" dirty="0">
                <a:cs typeface="Arial"/>
              </a:rPr>
              <a:t> </a:t>
            </a:r>
            <a:endParaRPr lang="en-US" sz="1800" dirty="0">
              <a:cs typeface="Arial"/>
            </a:endParaRPr>
          </a:p>
          <a:p>
            <a:pPr marL="469265" lvl="1" indent="-228600">
              <a:lnSpc>
                <a:spcPct val="100000"/>
              </a:lnSpc>
              <a:spcBef>
                <a:spcPts val="309"/>
              </a:spcBef>
              <a:buClr>
                <a:srgbClr val="626366"/>
              </a:buClr>
              <a:buSzPct val="90625"/>
              <a:buChar char="•"/>
              <a:tabLst>
                <a:tab pos="469265" algn="l"/>
                <a:tab pos="469900" algn="l"/>
              </a:tabLst>
            </a:pPr>
            <a:r>
              <a:rPr lang="en-US" sz="1600" dirty="0">
                <a:cs typeface="Arial"/>
              </a:rPr>
              <a:t>Rust</a:t>
            </a:r>
            <a:r>
              <a:rPr lang="en-US" sz="1600" spc="-50" dirty="0">
                <a:cs typeface="Arial"/>
              </a:rPr>
              <a:t> </a:t>
            </a:r>
            <a:r>
              <a:rPr lang="en-US" sz="1600" dirty="0">
                <a:cs typeface="Arial"/>
              </a:rPr>
              <a:t>library</a:t>
            </a:r>
            <a:r>
              <a:rPr lang="en-US" sz="1600" spc="-40" dirty="0">
                <a:cs typeface="Arial"/>
              </a:rPr>
              <a:t> </a:t>
            </a:r>
            <a:r>
              <a:rPr lang="en-US" sz="1600" dirty="0">
                <a:cs typeface="Arial"/>
              </a:rPr>
              <a:t>and</a:t>
            </a:r>
            <a:r>
              <a:rPr lang="en-US" sz="1600" spc="-35" dirty="0">
                <a:cs typeface="Arial"/>
              </a:rPr>
              <a:t> </a:t>
            </a:r>
            <a:r>
              <a:rPr lang="en-US" sz="1600" dirty="0">
                <a:cs typeface="Arial"/>
              </a:rPr>
              <a:t>Multitool</a:t>
            </a:r>
            <a:r>
              <a:rPr lang="en-US" sz="1600" spc="-50" dirty="0">
                <a:cs typeface="Arial"/>
              </a:rPr>
              <a:t> </a:t>
            </a:r>
            <a:r>
              <a:rPr lang="en-US" sz="1600" dirty="0">
                <a:cs typeface="Arial"/>
              </a:rPr>
              <a:t>for</a:t>
            </a:r>
            <a:r>
              <a:rPr lang="en-US" sz="1600" spc="-105" dirty="0">
                <a:cs typeface="Arial"/>
              </a:rPr>
              <a:t> </a:t>
            </a:r>
            <a:r>
              <a:rPr lang="en-US" sz="1600" dirty="0">
                <a:cs typeface="Arial"/>
              </a:rPr>
              <a:t>AMD</a:t>
            </a:r>
            <a:r>
              <a:rPr lang="en-US" sz="1600" spc="-45" dirty="0">
                <a:cs typeface="Arial"/>
              </a:rPr>
              <a:t> </a:t>
            </a:r>
            <a:r>
              <a:rPr lang="en-US" sz="1600" dirty="0">
                <a:cs typeface="Arial"/>
              </a:rPr>
              <a:t>SEV-SNP</a:t>
            </a:r>
          </a:p>
          <a:p>
            <a:pPr marL="469265" lvl="1" indent="-228600">
              <a:lnSpc>
                <a:spcPct val="100000"/>
              </a:lnSpc>
              <a:spcBef>
                <a:spcPts val="309"/>
              </a:spcBef>
              <a:buClr>
                <a:srgbClr val="626366"/>
              </a:buClr>
              <a:buSzPct val="90625"/>
              <a:buChar char="•"/>
              <a:tabLst>
                <a:tab pos="469265" algn="l"/>
                <a:tab pos="469900" algn="l"/>
              </a:tabLst>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AE5ED97F-BE3F-80C0-1D13-216B403B99D6}"/>
              </a:ext>
            </a:extLst>
          </p:cNvPr>
          <p:cNvPicPr>
            <a:picLocks noChangeAspect="1"/>
          </p:cNvPicPr>
          <p:nvPr/>
        </p:nvPicPr>
        <p:blipFill>
          <a:blip r:embed="rId5"/>
          <a:stretch>
            <a:fillRect/>
          </a:stretch>
        </p:blipFill>
        <p:spPr>
          <a:xfrm>
            <a:off x="1088643" y="3857172"/>
            <a:ext cx="3622185" cy="2911679"/>
          </a:xfrm>
          <a:prstGeom prst="rect">
            <a:avLst/>
          </a:prstGeom>
        </p:spPr>
      </p:pic>
      <p:sp>
        <p:nvSpPr>
          <p:cNvPr id="14" name="TextBox 13">
            <a:extLst>
              <a:ext uri="{FF2B5EF4-FFF2-40B4-BE49-F238E27FC236}">
                <a16:creationId xmlns:a16="http://schemas.microsoft.com/office/drawing/2014/main" id="{8D23DD6E-258E-2260-73FF-BEE7A1C90C97}"/>
              </a:ext>
            </a:extLst>
          </p:cNvPr>
          <p:cNvSpPr txBox="1"/>
          <p:nvPr/>
        </p:nvSpPr>
        <p:spPr>
          <a:xfrm>
            <a:off x="985961" y="2416237"/>
            <a:ext cx="3724867" cy="1169551"/>
          </a:xfrm>
          <a:prstGeom prst="rect">
            <a:avLst/>
          </a:prstGeom>
          <a:noFill/>
        </p:spPr>
        <p:txBody>
          <a:bodyPr wrap="square">
            <a:spAutoFit/>
          </a:bodyPr>
          <a:lstStyle/>
          <a:p>
            <a:pPr algn="justLow"/>
            <a:r>
              <a:rPr lang="en-US" sz="1400" dirty="0">
                <a:latin typeface="+mj-lt"/>
              </a:rPr>
              <a:t>Standard Attestation: </a:t>
            </a:r>
            <a:r>
              <a:rPr lang="en-US" sz="1400" dirty="0"/>
              <a:t>Guest owners may request a standard attestation report. This process involves pulling the certificate-chain from the AMD Key Distribution Server (KDS) in accordance with the </a:t>
            </a:r>
            <a:r>
              <a:rPr lang="en-US" sz="1400" dirty="0">
                <a:hlinkClick r:id="rId6"/>
              </a:rPr>
              <a:t>VCEK Specification</a:t>
            </a:r>
            <a:r>
              <a:rPr lang="en-US" sz="1400" dirty="0"/>
              <a:t>.</a:t>
            </a:r>
          </a:p>
        </p:txBody>
      </p:sp>
      <p:sp>
        <p:nvSpPr>
          <p:cNvPr id="16" name="TextBox 15">
            <a:extLst>
              <a:ext uri="{FF2B5EF4-FFF2-40B4-BE49-F238E27FC236}">
                <a16:creationId xmlns:a16="http://schemas.microsoft.com/office/drawing/2014/main" id="{2B117FDE-2F06-0F70-5E44-39ACC4928C3E}"/>
              </a:ext>
            </a:extLst>
          </p:cNvPr>
          <p:cNvSpPr txBox="1"/>
          <p:nvPr/>
        </p:nvSpPr>
        <p:spPr>
          <a:xfrm>
            <a:off x="6715481" y="2416237"/>
            <a:ext cx="4560853" cy="1384995"/>
          </a:xfrm>
          <a:prstGeom prst="rect">
            <a:avLst/>
          </a:prstGeom>
          <a:noFill/>
        </p:spPr>
        <p:txBody>
          <a:bodyPr wrap="square">
            <a:spAutoFit/>
          </a:bodyPr>
          <a:lstStyle/>
          <a:p>
            <a:pPr algn="justLow"/>
            <a:r>
              <a:rPr lang="en-US" sz="1400" dirty="0">
                <a:latin typeface="+mj-lt"/>
              </a:rPr>
              <a:t>Extended Attestation: </a:t>
            </a:r>
            <a:r>
              <a:rPr lang="en-US" sz="1400" dirty="0"/>
              <a:t>Guest owners may request an extended attestation report. In this case, </a:t>
            </a:r>
            <a:r>
              <a:rPr lang="en-US" sz="1400" dirty="0" err="1"/>
              <a:t>virTEE</a:t>
            </a:r>
            <a:r>
              <a:rPr lang="en-US" sz="1400" dirty="0"/>
              <a:t> takes over the task of storing certificate-chains in the hypervisor memory. This eliminates the need for manual requests to the AMD KDS, reduces dependence on external operations.</a:t>
            </a:r>
          </a:p>
        </p:txBody>
      </p:sp>
      <p:pic>
        <p:nvPicPr>
          <p:cNvPr id="20" name="Picture 19">
            <a:extLst>
              <a:ext uri="{FF2B5EF4-FFF2-40B4-BE49-F238E27FC236}">
                <a16:creationId xmlns:a16="http://schemas.microsoft.com/office/drawing/2014/main" id="{8D899CAF-670F-9997-0A66-FE8F9F769496}"/>
              </a:ext>
            </a:extLst>
          </p:cNvPr>
          <p:cNvPicPr>
            <a:picLocks noChangeAspect="1"/>
          </p:cNvPicPr>
          <p:nvPr/>
        </p:nvPicPr>
        <p:blipFill>
          <a:blip r:embed="rId7"/>
          <a:stretch>
            <a:fillRect/>
          </a:stretch>
        </p:blipFill>
        <p:spPr>
          <a:xfrm>
            <a:off x="6715481" y="3857172"/>
            <a:ext cx="4560853" cy="2911679"/>
          </a:xfrm>
          <a:prstGeom prst="rect">
            <a:avLst/>
          </a:prstGeom>
        </p:spPr>
      </p:pic>
    </p:spTree>
    <p:extLst>
      <p:ext uri="{BB962C8B-B14F-4D97-AF65-F5344CB8AC3E}">
        <p14:creationId xmlns:p14="http://schemas.microsoft.com/office/powerpoint/2010/main" val="2714136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AB9B90-9849-3DDA-219B-8C8E7145B1C0}"/>
              </a:ext>
            </a:extLst>
          </p:cNvPr>
          <p:cNvSpPr/>
          <p:nvPr/>
        </p:nvSpPr>
        <p:spPr>
          <a:xfrm>
            <a:off x="10746659" y="6277896"/>
            <a:ext cx="1297858" cy="580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extBox 11">
            <a:extLst>
              <a:ext uri="{FF2B5EF4-FFF2-40B4-BE49-F238E27FC236}">
                <a16:creationId xmlns:a16="http://schemas.microsoft.com/office/drawing/2014/main" id="{84588481-3E21-1FB8-0C18-8D0198FE033B}"/>
              </a:ext>
            </a:extLst>
          </p:cNvPr>
          <p:cNvSpPr txBox="1"/>
          <p:nvPr/>
        </p:nvSpPr>
        <p:spPr>
          <a:xfrm>
            <a:off x="423019" y="6277896"/>
            <a:ext cx="6439897" cy="369332"/>
          </a:xfrm>
          <a:prstGeom prst="rect">
            <a:avLst/>
          </a:prstGeom>
          <a:noFill/>
        </p:spPr>
        <p:txBody>
          <a:bodyPr wrap="square">
            <a:spAutoFit/>
          </a:bodyPr>
          <a:lstStyle/>
          <a:p>
            <a:r>
              <a:rPr lang="fr-FR" dirty="0">
                <a:hlinkClick r:id="rId3"/>
              </a:rPr>
              <a:t>https://www.amd.com/en/developer/sev.html</a:t>
            </a:r>
            <a:r>
              <a:rPr lang="fr-FR" dirty="0"/>
              <a:t> </a:t>
            </a:r>
          </a:p>
        </p:txBody>
      </p:sp>
      <p:graphicFrame>
        <p:nvGraphicFramePr>
          <p:cNvPr id="20" name="Table 19">
            <a:extLst>
              <a:ext uri="{FF2B5EF4-FFF2-40B4-BE49-F238E27FC236}">
                <a16:creationId xmlns:a16="http://schemas.microsoft.com/office/drawing/2014/main" id="{7A322402-86CE-4E31-9C14-37CFA4E45C4E}"/>
              </a:ext>
            </a:extLst>
          </p:cNvPr>
          <p:cNvGraphicFramePr>
            <a:graphicFrameLocks noGrp="1"/>
          </p:cNvGraphicFramePr>
          <p:nvPr/>
        </p:nvGraphicFramePr>
        <p:xfrm>
          <a:off x="575563" y="1330806"/>
          <a:ext cx="10677602" cy="4616969"/>
        </p:xfrm>
        <a:graphic>
          <a:graphicData uri="http://schemas.openxmlformats.org/drawingml/2006/table">
            <a:tbl>
              <a:tblPr>
                <a:tableStyleId>{D7AC3CCA-C797-4891-BE02-D94E43425B78}</a:tableStyleId>
              </a:tblPr>
              <a:tblGrid>
                <a:gridCol w="4677612">
                  <a:extLst>
                    <a:ext uri="{9D8B030D-6E8A-4147-A177-3AD203B41FA5}">
                      <a16:colId xmlns:a16="http://schemas.microsoft.com/office/drawing/2014/main" val="356077641"/>
                    </a:ext>
                  </a:extLst>
                </a:gridCol>
                <a:gridCol w="5999990">
                  <a:extLst>
                    <a:ext uri="{9D8B030D-6E8A-4147-A177-3AD203B41FA5}">
                      <a16:colId xmlns:a16="http://schemas.microsoft.com/office/drawing/2014/main" val="2749807088"/>
                    </a:ext>
                  </a:extLst>
                </a:gridCol>
              </a:tblGrid>
              <a:tr h="228759">
                <a:tc>
                  <a:txBody>
                    <a:bodyPr/>
                    <a:lstStyle/>
                    <a:p>
                      <a:pPr algn="l"/>
                      <a:r>
                        <a:rPr lang="fr-FR" sz="1400" b="1" dirty="0">
                          <a:effectLst/>
                        </a:rPr>
                        <a:t>Link</a:t>
                      </a:r>
                    </a:p>
                  </a:txBody>
                  <a:tcPr marL="57190" marR="57190" marT="28595" marB="28595"/>
                </a:tc>
                <a:tc>
                  <a:txBody>
                    <a:bodyPr/>
                    <a:lstStyle/>
                    <a:p>
                      <a:pPr algn="l"/>
                      <a:r>
                        <a:rPr lang="fr-FR" sz="1400" b="1" dirty="0">
                          <a:effectLst/>
                        </a:rPr>
                        <a:t>Description</a:t>
                      </a:r>
                    </a:p>
                  </a:txBody>
                  <a:tcPr marL="57190" marR="57190" marT="28595" marB="28595"/>
                </a:tc>
                <a:extLst>
                  <a:ext uri="{0D108BD9-81ED-4DB2-BD59-A6C34878D82A}">
                    <a16:rowId xmlns:a16="http://schemas.microsoft.com/office/drawing/2014/main" val="2423266762"/>
                  </a:ext>
                </a:extLst>
              </a:tr>
              <a:tr h="571897">
                <a:tc>
                  <a:txBody>
                    <a:bodyPr/>
                    <a:lstStyle/>
                    <a:p>
                      <a:r>
                        <a:rPr lang="fr-FR" sz="1100" u="none" strike="noStrike">
                          <a:solidFill>
                            <a:srgbClr val="0051C6"/>
                          </a:solidFill>
                          <a:effectLst/>
                          <a:hlinkClick r:id="rId4"/>
                        </a:rPr>
                        <a:t>https://github.com/AMDESE/AMDSEV</a:t>
                      </a:r>
                      <a:endParaRPr lang="fr-FR" sz="1100">
                        <a:effectLst/>
                      </a:endParaRPr>
                    </a:p>
                  </a:txBody>
                  <a:tcPr marL="57190" marR="57190" marT="28595" marB="28595"/>
                </a:tc>
                <a:tc>
                  <a:txBody>
                    <a:bodyPr/>
                    <a:lstStyle/>
                    <a:p>
                      <a:r>
                        <a:rPr lang="en-US" sz="1100" dirty="0">
                          <a:effectLst/>
                        </a:rPr>
                        <a:t>Setup scripts useful for running SEV guests. Site also hosts Linux open source code under development (note SEV support has been accepted in upstream projects)</a:t>
                      </a:r>
                    </a:p>
                  </a:txBody>
                  <a:tcPr marL="57190" marR="57190" marT="28595" marB="28595"/>
                </a:tc>
                <a:extLst>
                  <a:ext uri="{0D108BD9-81ED-4DB2-BD59-A6C34878D82A}">
                    <a16:rowId xmlns:a16="http://schemas.microsoft.com/office/drawing/2014/main" val="3846723146"/>
                  </a:ext>
                </a:extLst>
              </a:tr>
              <a:tr h="228759">
                <a:tc>
                  <a:txBody>
                    <a:bodyPr/>
                    <a:lstStyle/>
                    <a:p>
                      <a:r>
                        <a:rPr lang="en-US" sz="1100" u="none" strike="noStrike">
                          <a:solidFill>
                            <a:srgbClr val="0051C6"/>
                          </a:solidFill>
                          <a:effectLst/>
                          <a:hlinkClick r:id="rId5"/>
                        </a:rPr>
                        <a:t>Using AMD Secure Memory Encryption with Oracle Linux</a:t>
                      </a:r>
                      <a:endParaRPr lang="en-US" sz="1100">
                        <a:effectLst/>
                      </a:endParaRPr>
                    </a:p>
                  </a:txBody>
                  <a:tcPr marL="57190" marR="57190" marT="28595" marB="28595"/>
                </a:tc>
                <a:tc>
                  <a:txBody>
                    <a:bodyPr/>
                    <a:lstStyle/>
                    <a:p>
                      <a:r>
                        <a:rPr lang="en-US" sz="1100">
                          <a:effectLst/>
                        </a:rPr>
                        <a:t>Oracle UEK support for SME and SEV.</a:t>
                      </a:r>
                    </a:p>
                  </a:txBody>
                  <a:tcPr marL="57190" marR="57190" marT="28595" marB="28595"/>
                </a:tc>
                <a:extLst>
                  <a:ext uri="{0D108BD9-81ED-4DB2-BD59-A6C34878D82A}">
                    <a16:rowId xmlns:a16="http://schemas.microsoft.com/office/drawing/2014/main" val="554613408"/>
                  </a:ext>
                </a:extLst>
              </a:tr>
              <a:tr h="571897">
                <a:tc>
                  <a:txBody>
                    <a:bodyPr/>
                    <a:lstStyle/>
                    <a:p>
                      <a:r>
                        <a:rPr lang="en-US" sz="1100" u="none" strike="noStrike">
                          <a:solidFill>
                            <a:srgbClr val="0051C6"/>
                          </a:solidFill>
                          <a:effectLst/>
                          <a:hlinkClick r:id="rId6"/>
                        </a:rPr>
                        <a:t>SUSE: AMD Secure Encrypted Virtualization (AMD-SEV) Guide</a:t>
                      </a:r>
                      <a:endParaRPr lang="en-US" sz="1100">
                        <a:effectLst/>
                      </a:endParaRPr>
                    </a:p>
                  </a:txBody>
                  <a:tcPr marL="57190" marR="57190" marT="28595" marB="28595"/>
                </a:tc>
                <a:tc>
                  <a:txBody>
                    <a:bodyPr/>
                    <a:lstStyle/>
                    <a:p>
                      <a:r>
                        <a:rPr lang="en-US" sz="1100" dirty="0">
                          <a:effectLst/>
                        </a:rPr>
                        <a:t>Provides a basic understanding of how SEV works, how to enable and configure it, and some of the limitations and restrictions that its use causes as compared to non-encrypted virtualization.</a:t>
                      </a:r>
                    </a:p>
                  </a:txBody>
                  <a:tcPr marL="57190" marR="57190" marT="28595" marB="28595"/>
                </a:tc>
                <a:extLst>
                  <a:ext uri="{0D108BD9-81ED-4DB2-BD59-A6C34878D82A}">
                    <a16:rowId xmlns:a16="http://schemas.microsoft.com/office/drawing/2014/main" val="927302206"/>
                  </a:ext>
                </a:extLst>
              </a:tr>
              <a:tr h="228759">
                <a:tc>
                  <a:txBody>
                    <a:bodyPr/>
                    <a:lstStyle/>
                    <a:p>
                      <a:r>
                        <a:rPr lang="fr-FR" sz="1100" u="none" strike="noStrike">
                          <a:solidFill>
                            <a:srgbClr val="0051C6"/>
                          </a:solidFill>
                          <a:effectLst/>
                          <a:hlinkClick r:id="rId7"/>
                        </a:rPr>
                        <a:t>ask_ark_naples.cert</a:t>
                      </a:r>
                      <a:endParaRPr lang="fr-FR" sz="1100">
                        <a:effectLst/>
                      </a:endParaRPr>
                    </a:p>
                  </a:txBody>
                  <a:tcPr marL="57190" marR="57190" marT="28595" marB="28595"/>
                </a:tc>
                <a:tc>
                  <a:txBody>
                    <a:bodyPr/>
                    <a:lstStyle/>
                    <a:p>
                      <a:r>
                        <a:rPr lang="en-US" sz="1100">
                          <a:effectLst/>
                        </a:rPr>
                        <a:t>ASK/ARK certificates for EPYC 7xx1 (Naples)</a:t>
                      </a:r>
                    </a:p>
                  </a:txBody>
                  <a:tcPr marL="57190" marR="57190" marT="28595" marB="28595"/>
                </a:tc>
                <a:extLst>
                  <a:ext uri="{0D108BD9-81ED-4DB2-BD59-A6C34878D82A}">
                    <a16:rowId xmlns:a16="http://schemas.microsoft.com/office/drawing/2014/main" val="2253895583"/>
                  </a:ext>
                </a:extLst>
              </a:tr>
              <a:tr h="228759">
                <a:tc>
                  <a:txBody>
                    <a:bodyPr/>
                    <a:lstStyle/>
                    <a:p>
                      <a:r>
                        <a:rPr lang="fr-FR" sz="1100" u="none" strike="noStrike">
                          <a:solidFill>
                            <a:srgbClr val="0051C6"/>
                          </a:solidFill>
                          <a:effectLst/>
                          <a:hlinkClick r:id="rId8"/>
                        </a:rPr>
                        <a:t>ask_ark_rome.cert</a:t>
                      </a:r>
                      <a:endParaRPr lang="fr-FR" sz="1100">
                        <a:effectLst/>
                      </a:endParaRPr>
                    </a:p>
                  </a:txBody>
                  <a:tcPr marL="57190" marR="57190" marT="28595" marB="28595"/>
                </a:tc>
                <a:tc>
                  <a:txBody>
                    <a:bodyPr/>
                    <a:lstStyle/>
                    <a:p>
                      <a:r>
                        <a:rPr lang="en-US" sz="1100">
                          <a:effectLst/>
                        </a:rPr>
                        <a:t>ASK/ARK certificates for EPYC 7xx2 (Rome)</a:t>
                      </a:r>
                    </a:p>
                  </a:txBody>
                  <a:tcPr marL="57190" marR="57190" marT="28595" marB="28595"/>
                </a:tc>
                <a:extLst>
                  <a:ext uri="{0D108BD9-81ED-4DB2-BD59-A6C34878D82A}">
                    <a16:rowId xmlns:a16="http://schemas.microsoft.com/office/drawing/2014/main" val="2525696804"/>
                  </a:ext>
                </a:extLst>
              </a:tr>
              <a:tr h="228759">
                <a:tc>
                  <a:txBody>
                    <a:bodyPr/>
                    <a:lstStyle/>
                    <a:p>
                      <a:r>
                        <a:rPr lang="fr-FR" sz="1100" u="none" strike="noStrike">
                          <a:solidFill>
                            <a:srgbClr val="0051C6"/>
                          </a:solidFill>
                          <a:effectLst/>
                          <a:hlinkClick r:id="rId9"/>
                        </a:rPr>
                        <a:t>ask_ark_milan.cert</a:t>
                      </a:r>
                      <a:endParaRPr lang="fr-FR" sz="1100">
                        <a:effectLst/>
                      </a:endParaRPr>
                    </a:p>
                  </a:txBody>
                  <a:tcPr marL="57190" marR="57190" marT="28595" marB="28595"/>
                </a:tc>
                <a:tc>
                  <a:txBody>
                    <a:bodyPr/>
                    <a:lstStyle/>
                    <a:p>
                      <a:r>
                        <a:rPr lang="en-US" sz="1100">
                          <a:effectLst/>
                        </a:rPr>
                        <a:t>ASK/ARK certificates for EPYC 7xx3 (Milan)</a:t>
                      </a:r>
                    </a:p>
                  </a:txBody>
                  <a:tcPr marL="57190" marR="57190" marT="28595" marB="28595"/>
                </a:tc>
                <a:extLst>
                  <a:ext uri="{0D108BD9-81ED-4DB2-BD59-A6C34878D82A}">
                    <a16:rowId xmlns:a16="http://schemas.microsoft.com/office/drawing/2014/main" val="3373273030"/>
                  </a:ext>
                </a:extLst>
              </a:tr>
              <a:tr h="228759">
                <a:tc>
                  <a:txBody>
                    <a:bodyPr/>
                    <a:lstStyle/>
                    <a:p>
                      <a:r>
                        <a:rPr lang="fr-FR" sz="1100" u="none" strike="noStrike">
                          <a:solidFill>
                            <a:srgbClr val="0051C6"/>
                          </a:solidFill>
                          <a:effectLst/>
                          <a:hlinkClick r:id="rId10"/>
                        </a:rPr>
                        <a:t>ask_ark_genoa.cert</a:t>
                      </a:r>
                      <a:endParaRPr lang="fr-FR" sz="1100">
                        <a:effectLst/>
                      </a:endParaRPr>
                    </a:p>
                  </a:txBody>
                  <a:tcPr marL="57190" marR="57190" marT="28595" marB="28595"/>
                </a:tc>
                <a:tc>
                  <a:txBody>
                    <a:bodyPr/>
                    <a:lstStyle/>
                    <a:p>
                      <a:r>
                        <a:rPr lang="en-US" sz="1100">
                          <a:effectLst/>
                        </a:rPr>
                        <a:t>ASK/ARK certificates for EPYC 9xx4 (Genoa)</a:t>
                      </a:r>
                    </a:p>
                  </a:txBody>
                  <a:tcPr marL="57190" marR="57190" marT="28595" marB="28595"/>
                </a:tc>
                <a:extLst>
                  <a:ext uri="{0D108BD9-81ED-4DB2-BD59-A6C34878D82A}">
                    <a16:rowId xmlns:a16="http://schemas.microsoft.com/office/drawing/2014/main" val="3204023101"/>
                  </a:ext>
                </a:extLst>
              </a:tr>
              <a:tr h="400328">
                <a:tc>
                  <a:txBody>
                    <a:bodyPr/>
                    <a:lstStyle/>
                    <a:p>
                      <a:r>
                        <a:rPr lang="pt-BR" sz="1100" u="none" strike="noStrike">
                          <a:solidFill>
                            <a:srgbClr val="0051C6"/>
                          </a:solidFill>
                          <a:effectLst/>
                          <a:hlinkClick r:id="rId11"/>
                        </a:rPr>
                        <a:t>amd_sev_fam17h_model01h_0.17.48.zip</a:t>
                      </a:r>
                      <a:endParaRPr lang="pt-BR" sz="1100">
                        <a:effectLst/>
                      </a:endParaRPr>
                    </a:p>
                  </a:txBody>
                  <a:tcPr marL="57190" marR="57190" marT="28595" marB="28595"/>
                </a:tc>
                <a:tc>
                  <a:txBody>
                    <a:bodyPr/>
                    <a:lstStyle/>
                    <a:p>
                      <a:r>
                        <a:rPr lang="fr-FR" sz="1100">
                          <a:effectLst/>
                        </a:rPr>
                        <a:t>SEV Firmware | SEV firmware 0.17.48 [hex 00.11.30] for EPYC 7xx1 (Naples)</a:t>
                      </a:r>
                    </a:p>
                  </a:txBody>
                  <a:tcPr marL="57190" marR="57190" marT="28595" marB="28595"/>
                </a:tc>
                <a:extLst>
                  <a:ext uri="{0D108BD9-81ED-4DB2-BD59-A6C34878D82A}">
                    <a16:rowId xmlns:a16="http://schemas.microsoft.com/office/drawing/2014/main" val="565660347"/>
                  </a:ext>
                </a:extLst>
              </a:tr>
              <a:tr h="400328">
                <a:tc>
                  <a:txBody>
                    <a:bodyPr/>
                    <a:lstStyle/>
                    <a:p>
                      <a:r>
                        <a:rPr lang="fr-FR" sz="1100" u="none" strike="noStrike">
                          <a:solidFill>
                            <a:srgbClr val="0051C6"/>
                          </a:solidFill>
                          <a:effectLst/>
                          <a:hlinkClick r:id="rId12"/>
                        </a:rPr>
                        <a:t>amd_sev_fam17h_model3xh_0.24.15.zip</a:t>
                      </a:r>
                      <a:endParaRPr lang="fr-FR" sz="1100">
                        <a:effectLst/>
                      </a:endParaRPr>
                    </a:p>
                  </a:txBody>
                  <a:tcPr marL="57190" marR="57190" marT="28595" marB="28595"/>
                </a:tc>
                <a:tc>
                  <a:txBody>
                    <a:bodyPr/>
                    <a:lstStyle/>
                    <a:p>
                      <a:r>
                        <a:rPr lang="fr-FR" sz="1100">
                          <a:effectLst/>
                        </a:rPr>
                        <a:t>SEV Firmware | SEV firmware 0.24.15 [hex 00.18.0F] for EPYC 7xx2 (Rome)</a:t>
                      </a:r>
                    </a:p>
                  </a:txBody>
                  <a:tcPr marL="57190" marR="57190" marT="28595" marB="28595"/>
                </a:tc>
                <a:extLst>
                  <a:ext uri="{0D108BD9-81ED-4DB2-BD59-A6C34878D82A}">
                    <a16:rowId xmlns:a16="http://schemas.microsoft.com/office/drawing/2014/main" val="3762673925"/>
                  </a:ext>
                </a:extLst>
              </a:tr>
              <a:tr h="400328">
                <a:tc>
                  <a:txBody>
                    <a:bodyPr/>
                    <a:lstStyle/>
                    <a:p>
                      <a:r>
                        <a:rPr lang="fr-FR" sz="1100" u="none" strike="noStrike">
                          <a:solidFill>
                            <a:srgbClr val="0051C6"/>
                          </a:solidFill>
                          <a:effectLst/>
                          <a:hlinkClick r:id="rId13"/>
                        </a:rPr>
                        <a:t>amd_sev_fam19h_model0xh_1.54.01.zip</a:t>
                      </a:r>
                      <a:endParaRPr lang="fr-FR" sz="1100">
                        <a:effectLst/>
                      </a:endParaRPr>
                    </a:p>
                  </a:txBody>
                  <a:tcPr marL="57190" marR="57190" marT="28595" marB="28595"/>
                </a:tc>
                <a:tc>
                  <a:txBody>
                    <a:bodyPr/>
                    <a:lstStyle/>
                    <a:p>
                      <a:r>
                        <a:rPr lang="fr-FR" sz="1100">
                          <a:effectLst/>
                        </a:rPr>
                        <a:t>SEV Firmware | SEV firmware 1.54.01 [hex 1.36.01] for EPYC 7xx3 (Milan)</a:t>
                      </a:r>
                    </a:p>
                  </a:txBody>
                  <a:tcPr marL="57190" marR="57190" marT="28595" marB="28595"/>
                </a:tc>
                <a:extLst>
                  <a:ext uri="{0D108BD9-81ED-4DB2-BD59-A6C34878D82A}">
                    <a16:rowId xmlns:a16="http://schemas.microsoft.com/office/drawing/2014/main" val="3331755862"/>
                  </a:ext>
                </a:extLst>
              </a:tr>
              <a:tr h="400328">
                <a:tc>
                  <a:txBody>
                    <a:bodyPr/>
                    <a:lstStyle/>
                    <a:p>
                      <a:r>
                        <a:rPr lang="fr-FR" sz="1100" u="none" strike="noStrike">
                          <a:solidFill>
                            <a:srgbClr val="0051C6"/>
                          </a:solidFill>
                          <a:effectLst/>
                          <a:hlinkClick r:id="rId14"/>
                        </a:rPr>
                        <a:t>CEK certificate web page</a:t>
                      </a:r>
                      <a:endParaRPr lang="fr-FR" sz="1100">
                        <a:effectLst/>
                      </a:endParaRPr>
                    </a:p>
                  </a:txBody>
                  <a:tcPr marL="57190" marR="57190" marT="28595" marB="28595"/>
                </a:tc>
                <a:tc>
                  <a:txBody>
                    <a:bodyPr/>
                    <a:lstStyle/>
                    <a:p>
                      <a:r>
                        <a:rPr lang="en-US" sz="1100">
                          <a:effectLst/>
                        </a:rPr>
                        <a:t>Interactive tool for obtaining CEK certificate. Also available as https://kdsintf.amd.com/cek/id/&lt;GetIDValue&gt;</a:t>
                      </a:r>
                    </a:p>
                  </a:txBody>
                  <a:tcPr marL="57190" marR="57190" marT="28595" marB="28595"/>
                </a:tc>
                <a:extLst>
                  <a:ext uri="{0D108BD9-81ED-4DB2-BD59-A6C34878D82A}">
                    <a16:rowId xmlns:a16="http://schemas.microsoft.com/office/drawing/2014/main" val="2388845797"/>
                  </a:ext>
                </a:extLst>
              </a:tr>
              <a:tr h="228759">
                <a:tc>
                  <a:txBody>
                    <a:bodyPr/>
                    <a:lstStyle/>
                    <a:p>
                      <a:r>
                        <a:rPr lang="fr-FR" sz="1100" u="none" strike="noStrike">
                          <a:solidFill>
                            <a:srgbClr val="0051C6"/>
                          </a:solidFill>
                          <a:effectLst/>
                          <a:hlinkClick r:id="rId15"/>
                        </a:rPr>
                        <a:t>https://github.com/AMDESE/sev-tool</a:t>
                      </a:r>
                      <a:endParaRPr lang="fr-FR" sz="1100">
                        <a:effectLst/>
                      </a:endParaRPr>
                    </a:p>
                  </a:txBody>
                  <a:tcPr marL="57190" marR="57190" marT="28595" marB="28595"/>
                </a:tc>
                <a:tc>
                  <a:txBody>
                    <a:bodyPr/>
                    <a:lstStyle/>
                    <a:p>
                      <a:r>
                        <a:rPr lang="en-US" sz="1100">
                          <a:effectLst/>
                        </a:rPr>
                        <a:t>AMD SEV Tool for managing SEV platform certificates</a:t>
                      </a:r>
                    </a:p>
                  </a:txBody>
                  <a:tcPr marL="57190" marR="57190" marT="28595" marB="28595"/>
                </a:tc>
                <a:extLst>
                  <a:ext uri="{0D108BD9-81ED-4DB2-BD59-A6C34878D82A}">
                    <a16:rowId xmlns:a16="http://schemas.microsoft.com/office/drawing/2014/main" val="629532295"/>
                  </a:ext>
                </a:extLst>
              </a:tr>
              <a:tr h="228759">
                <a:tc>
                  <a:txBody>
                    <a:bodyPr/>
                    <a:lstStyle/>
                    <a:p>
                      <a:r>
                        <a:rPr lang="fr-FR" sz="1100" u="none" strike="noStrike" dirty="0">
                          <a:solidFill>
                            <a:srgbClr val="0051C6"/>
                          </a:solidFill>
                          <a:effectLst/>
                          <a:hlinkClick r:id="rId16"/>
                        </a:rPr>
                        <a:t>https://github.com/AMDESE/runtime</a:t>
                      </a:r>
                      <a:endParaRPr lang="fr-FR" sz="1100" dirty="0">
                        <a:effectLst/>
                      </a:endParaRPr>
                    </a:p>
                  </a:txBody>
                  <a:tcPr marL="57190" marR="57190" marT="28595" marB="28595"/>
                </a:tc>
                <a:tc>
                  <a:txBody>
                    <a:bodyPr/>
                    <a:lstStyle/>
                    <a:p>
                      <a:r>
                        <a:rPr lang="fr-FR" sz="1100" dirty="0">
                          <a:effectLst/>
                        </a:rPr>
                        <a:t>SEV runtime for Kata Containers</a:t>
                      </a:r>
                    </a:p>
                  </a:txBody>
                  <a:tcPr marL="57190" marR="57190" marT="28595" marB="28595"/>
                </a:tc>
                <a:extLst>
                  <a:ext uri="{0D108BD9-81ED-4DB2-BD59-A6C34878D82A}">
                    <a16:rowId xmlns:a16="http://schemas.microsoft.com/office/drawing/2014/main" val="1117638193"/>
                  </a:ext>
                </a:extLst>
              </a:tr>
            </a:tbl>
          </a:graphicData>
        </a:graphic>
      </p:graphicFrame>
      <p:sp>
        <p:nvSpPr>
          <p:cNvPr id="7" name="Title 1">
            <a:extLst>
              <a:ext uri="{FF2B5EF4-FFF2-40B4-BE49-F238E27FC236}">
                <a16:creationId xmlns:a16="http://schemas.microsoft.com/office/drawing/2014/main" id="{216E68F5-FE32-0852-43DF-14E1C0ADD9A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fr-FR" dirty="0"/>
              <a:t>AMD SEV-SNP – Links &amp; Downloads</a:t>
            </a:r>
          </a:p>
        </p:txBody>
      </p:sp>
      <p:sp>
        <p:nvSpPr>
          <p:cNvPr id="10" name="Rectangle 9">
            <a:extLst>
              <a:ext uri="{FF2B5EF4-FFF2-40B4-BE49-F238E27FC236}">
                <a16:creationId xmlns:a16="http://schemas.microsoft.com/office/drawing/2014/main" id="{A3EF1622-FD80-EEED-A72E-67D4A2010E26}"/>
              </a:ext>
            </a:extLst>
          </p:cNvPr>
          <p:cNvSpPr/>
          <p:nvPr/>
        </p:nvSpPr>
        <p:spPr>
          <a:xfrm>
            <a:off x="575563" y="2930013"/>
            <a:ext cx="10677602" cy="934064"/>
          </a:xfrm>
          <a:prstGeom prst="rect">
            <a:avLst/>
          </a:prstGeom>
          <a:noFill/>
          <a:ln w="25400" cap="flat" cmpd="sng" algn="ctr">
            <a:solidFill>
              <a:srgbClr val="F79646"/>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14787F93-D822-16E1-CBDB-7EDBA94CCD4A}"/>
              </a:ext>
            </a:extLst>
          </p:cNvPr>
          <p:cNvSpPr/>
          <p:nvPr/>
        </p:nvSpPr>
        <p:spPr>
          <a:xfrm>
            <a:off x="575563" y="3903405"/>
            <a:ext cx="10677602" cy="1179871"/>
          </a:xfrm>
          <a:prstGeom prst="rect">
            <a:avLst/>
          </a:prstGeom>
          <a:noFill/>
          <a:ln w="25400" cap="flat" cmpd="sng" algn="ctr">
            <a:solidFill>
              <a:srgbClr val="9BBB59">
                <a:lumMod val="7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588521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br>
              <a:rPr lang="en-US" sz="4400" spc="-25" dirty="0">
                <a:solidFill>
                  <a:schemeClr val="bg1">
                    <a:lumMod val="95000"/>
                  </a:schemeClr>
                </a:solidFill>
                <a:latin typeface="+mj-lt"/>
              </a:rPr>
            </a:br>
            <a:r>
              <a:rPr lang="en-US" sz="4400" spc="-25" dirty="0">
                <a:solidFill>
                  <a:schemeClr val="bg1">
                    <a:lumMod val="95000"/>
                  </a:schemeClr>
                </a:solidFill>
                <a:latin typeface="+mj-lt"/>
              </a:rPr>
              <a:t>Generating and validating attestation report</a:t>
            </a:r>
          </a:p>
        </p:txBody>
      </p:sp>
    </p:spTree>
    <p:extLst>
      <p:ext uri="{BB962C8B-B14F-4D97-AF65-F5344CB8AC3E}">
        <p14:creationId xmlns:p14="http://schemas.microsoft.com/office/powerpoint/2010/main" val="2604066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3200" spc="-25" noProof="1">
                <a:solidFill>
                  <a:schemeClr val="bg1">
                    <a:lumMod val="95000"/>
                  </a:schemeClr>
                </a:solidFill>
                <a:latin typeface="+mj-lt"/>
              </a:rPr>
              <a:t>cvm_attestation.ipynb</a:t>
            </a:r>
            <a:br>
              <a:rPr lang="en-US" sz="3200" spc="-25" noProof="1">
                <a:solidFill>
                  <a:schemeClr val="bg1">
                    <a:lumMod val="95000"/>
                  </a:schemeClr>
                </a:solidFill>
                <a:latin typeface="+mj-lt"/>
              </a:rPr>
            </a:br>
            <a:endParaRPr kumimoji="0" lang="en-US" sz="4400" b="0" i="0" u="none" strike="noStrike" kern="1200" cap="none" spc="-25" normalizeH="0" baseline="0" noProof="1">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Highlighting essential claims extracted from Microsoft Azure Attestation, including details of the Azure confidential VM and its configuration parameters.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Validating the JWT's signature through attestation signature validation using a Python script. This validation involves comparing the calculated SHA-256 hash with the decrypted signature.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a helper application for remote attestation using a web API. This application facilitates the setup and retrieval of attestation by requesting it from the VM and displaying the JWT token.</a:t>
            </a:r>
          </a:p>
        </p:txBody>
      </p:sp>
    </p:spTree>
    <p:extLst>
      <p:ext uri="{BB962C8B-B14F-4D97-AF65-F5344CB8AC3E}">
        <p14:creationId xmlns:p14="http://schemas.microsoft.com/office/powerpoint/2010/main" val="331615062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spc="-25" dirty="0">
                <a:solidFill>
                  <a:schemeClr val="bg1">
                    <a:lumMod val="95000"/>
                  </a:schemeClr>
                </a:solidFill>
                <a:latin typeface="+mj-lt"/>
              </a:rPr>
              <a:t>Hands-on lab</a:t>
            </a:r>
            <a:r>
              <a:rPr kumimoji="0" lang="en-US" sz="40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800" spc="-25" dirty="0">
                <a:solidFill>
                  <a:schemeClr val="bg1">
                    <a:lumMod val="95000"/>
                  </a:schemeClr>
                </a:solidFill>
                <a:latin typeface="+mj-lt"/>
              </a:rPr>
              <a:t>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Manually fetching and verifying a raw </a:t>
            </a:r>
            <a:r>
              <a:rPr lang="en-US" sz="2400" dirty="0" err="1">
                <a:solidFill>
                  <a:srgbClr val="FFFFFF"/>
                </a:solidFill>
                <a:latin typeface="Segoe UI"/>
              </a:rPr>
              <a:t>sev-snp</a:t>
            </a:r>
            <a:r>
              <a:rPr lang="en-US" sz="2400" dirty="0">
                <a:solidFill>
                  <a:srgbClr val="FFFFFF"/>
                </a:solidFill>
                <a:latin typeface="Segoe UI"/>
              </a:rPr>
              <a:t> report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Installing the tpm2-tss firmware </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Extracting the VCEK certificate from a CVM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dirty="0">
                <a:ln>
                  <a:noFill/>
                </a:ln>
                <a:solidFill>
                  <a:srgbClr val="FFFFFF"/>
                </a:solidFill>
                <a:effectLst/>
                <a:uLnTx/>
                <a:uFillTx/>
                <a:latin typeface="Segoe UI"/>
                <a:ea typeface="+mn-ea"/>
                <a:cs typeface="+mn-cs"/>
              </a:rPr>
              <a:t>Usin</a:t>
            </a:r>
            <a:r>
              <a:rPr lang="en-US" sz="2400" dirty="0">
                <a:solidFill>
                  <a:srgbClr val="FFFFFF"/>
                </a:solidFill>
                <a:latin typeface="Segoe UI"/>
              </a:rPr>
              <a:t>g the </a:t>
            </a:r>
            <a:r>
              <a:rPr lang="en-US" sz="2400" dirty="0">
                <a:hlinkClick r:id="rId3"/>
              </a:rPr>
              <a:t>virtee/snpguest</a:t>
            </a:r>
            <a:r>
              <a:rPr lang="en-US" sz="2400" dirty="0">
                <a:solidFill>
                  <a:srgbClr val="FFFFFF"/>
                </a:solidFill>
                <a:latin typeface="Segoe UI"/>
              </a:rPr>
              <a:t> tool </a:t>
            </a:r>
            <a:r>
              <a:rPr lang="en-US" sz="2400" dirty="0">
                <a:solidFill>
                  <a:schemeClr val="bg1"/>
                </a:solidFill>
              </a:rPr>
              <a:t>to validate the report </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04344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6099-E8A6-9C32-65A4-DD25C25BDD8A}"/>
              </a:ext>
            </a:extLst>
          </p:cNvPr>
          <p:cNvSpPr>
            <a:spLocks noGrp="1"/>
          </p:cNvSpPr>
          <p:nvPr>
            <p:ph type="title"/>
          </p:nvPr>
        </p:nvSpPr>
        <p:spPr>
          <a:xfrm>
            <a:off x="588263" y="457200"/>
            <a:ext cx="11018520" cy="492443"/>
          </a:xfrm>
        </p:spPr>
        <p:txBody>
          <a:bodyPr>
            <a:normAutofit fontScale="90000"/>
          </a:bodyPr>
          <a:lstStyle/>
          <a:p>
            <a:pPr defTabSz="914400">
              <a:defRPr/>
            </a:pPr>
            <a:r>
              <a:rPr lang="en-US" sz="3200">
                <a:solidFill>
                  <a:srgbClr val="000000"/>
                </a:solidFill>
                <a:latin typeface="Segoe UI Semibold"/>
                <a:cs typeface="Segoe UI"/>
              </a:rPr>
              <a:t>What is guest attestation for confidential VMs?</a:t>
            </a:r>
          </a:p>
        </p:txBody>
      </p:sp>
      <p:pic>
        <p:nvPicPr>
          <p:cNvPr id="1026" name="Picture 2" descr="Diagram of an attestation request being made in a separate workload.">
            <a:extLst>
              <a:ext uri="{FF2B5EF4-FFF2-40B4-BE49-F238E27FC236}">
                <a16:creationId xmlns:a16="http://schemas.microsoft.com/office/drawing/2014/main" id="{9374D46D-AC80-E216-9DE3-6FA8986E6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96000" y="1852529"/>
            <a:ext cx="5932468" cy="3258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9EF714-5144-C428-B91E-340FCD2339A3}"/>
              </a:ext>
            </a:extLst>
          </p:cNvPr>
          <p:cNvSpPr txBox="1"/>
          <p:nvPr/>
        </p:nvSpPr>
        <p:spPr>
          <a:xfrm>
            <a:off x="534019" y="1102578"/>
            <a:ext cx="5363086" cy="5509200"/>
          </a:xfrm>
          <a:prstGeom prst="rect">
            <a:avLst/>
          </a:prstGeom>
          <a:noFill/>
        </p:spPr>
        <p:txBody>
          <a:bodyPr wrap="square">
            <a:spAutoFit/>
          </a:bodyPr>
          <a:lstStyle/>
          <a:p>
            <a:pPr algn="l"/>
            <a:r>
              <a:rPr lang="en-US" sz="1600" b="1" i="0" dirty="0">
                <a:effectLst/>
                <a:latin typeface="Segoe UI Semibold" panose="020B0702040204020203" pitchFamily="34" charset="0"/>
                <a:cs typeface="Segoe UI Semibold" panose="020B0702040204020203" pitchFamily="34" charset="0"/>
              </a:rPr>
              <a:t>Scenario Overview:</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rPr>
            </a:br>
            <a:r>
              <a:rPr lang="en-US" sz="1600" b="0" i="0" dirty="0">
                <a:effectLst/>
              </a:rPr>
              <a:t>In this specific scenario, attestation requests are isolated in a separate workload. These requests aim to verify if the confidential VM is running on the accurate hardware platform </a:t>
            </a:r>
            <a:r>
              <a:rPr lang="en-US" sz="1600" b="1" i="0" dirty="0">
                <a:effectLst/>
              </a:rPr>
              <a:t>prior to launching any workload</a:t>
            </a:r>
            <a:r>
              <a:rPr lang="en-US" sz="1600" b="0" i="0" dirty="0">
                <a:effectLst/>
              </a:rPr>
              <a:t>.</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The Role of Workload: </a:t>
            </a:r>
            <a:br>
              <a:rPr lang="en-US" sz="1600" b="1" dirty="0">
                <a:latin typeface="+mj-lt"/>
              </a:rPr>
            </a:br>
            <a:r>
              <a:rPr lang="en-US" sz="1600" b="0" i="0" dirty="0">
                <a:effectLst/>
              </a:rPr>
              <a:t>A workload, represented as </a:t>
            </a:r>
            <a:r>
              <a:rPr lang="en-US" sz="1600" b="1" i="0" dirty="0">
                <a:effectLst/>
              </a:rPr>
              <a:t>Platform checker client</a:t>
            </a:r>
            <a:r>
              <a:rPr lang="en-US" sz="1600" b="0" i="0" dirty="0">
                <a:effectLst/>
              </a:rPr>
              <a:t> in the scenario diagram, is required to integrate with the attestation library. This workload runs within the confidential VM and carries out the attestation.</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Attestation Request and Response: </a:t>
            </a:r>
            <a:br>
              <a:rPr lang="en-US" sz="1600" b="1" dirty="0">
                <a:latin typeface="+mj-lt"/>
              </a:rPr>
            </a:br>
            <a:r>
              <a:rPr lang="en-US" sz="1600" b="0" i="0" dirty="0">
                <a:effectLst/>
              </a:rPr>
              <a:t>The platform checker client initiates a request to the </a:t>
            </a:r>
            <a:r>
              <a:rPr lang="en-US" sz="1600" b="1" i="0" dirty="0">
                <a:effectLst/>
              </a:rPr>
              <a:t>attestation library</a:t>
            </a:r>
            <a:r>
              <a:rPr lang="en-US" sz="1600" b="0" i="0" dirty="0">
                <a:effectLst/>
              </a:rPr>
              <a:t>. Post this, the response received is parsed by the workload.</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Final Verification: </a:t>
            </a:r>
            <a:br>
              <a:rPr lang="en-US" sz="1600" b="1" dirty="0">
                <a:latin typeface="+mj-lt"/>
              </a:rPr>
            </a:br>
            <a:r>
              <a:rPr lang="en-US" sz="1600" b="0" i="0" dirty="0">
                <a:effectLst/>
              </a:rPr>
              <a:t>The parsing of the response allows the workload to </a:t>
            </a:r>
            <a:r>
              <a:rPr lang="en-US" sz="1600" b="1" i="0" dirty="0">
                <a:effectLst/>
              </a:rPr>
              <a:t>confirm if the VM </a:t>
            </a:r>
            <a:r>
              <a:rPr lang="en-US" sz="1600" i="0" dirty="0">
                <a:effectLst/>
              </a:rPr>
              <a:t>is operating on the appropriate hardware platform and/or secure boot setting</a:t>
            </a:r>
            <a:r>
              <a:rPr lang="en-US" sz="1600" b="0" i="0" dirty="0">
                <a:effectLst/>
              </a:rPr>
              <a:t>. This verification is critical and must be completed prior to launching the sensitive workload.</a:t>
            </a:r>
          </a:p>
        </p:txBody>
      </p:sp>
      <p:sp>
        <p:nvSpPr>
          <p:cNvPr id="6" name="TextBox 5">
            <a:extLst>
              <a:ext uri="{FF2B5EF4-FFF2-40B4-BE49-F238E27FC236}">
                <a16:creationId xmlns:a16="http://schemas.microsoft.com/office/drawing/2014/main" id="{397B588F-AE03-13F4-1B02-9394A01F6D44}"/>
              </a:ext>
            </a:extLst>
          </p:cNvPr>
          <p:cNvSpPr txBox="1"/>
          <p:nvPr/>
        </p:nvSpPr>
        <p:spPr>
          <a:xfrm>
            <a:off x="6873497" y="5279582"/>
            <a:ext cx="6713350" cy="276999"/>
          </a:xfrm>
          <a:prstGeom prst="rect">
            <a:avLst/>
          </a:prstGeom>
          <a:noFill/>
        </p:spPr>
        <p:txBody>
          <a:bodyPr wrap="square">
            <a:spAutoFit/>
          </a:bodyPr>
          <a:lstStyle/>
          <a:p>
            <a:r>
              <a:rPr lang="fr-FR" sz="1200">
                <a:hlinkClick r:id="rId3"/>
              </a:rPr>
              <a:t>https://github.com/Azure/confidential-computing-cvm-guest-attestation</a:t>
            </a:r>
            <a:r>
              <a:rPr lang="fr-FR" sz="1200"/>
              <a:t> </a:t>
            </a:r>
            <a:endParaRPr lang="en-US" sz="1200"/>
          </a:p>
        </p:txBody>
      </p:sp>
    </p:spTree>
    <p:extLst>
      <p:ext uri="{BB962C8B-B14F-4D97-AF65-F5344CB8AC3E}">
        <p14:creationId xmlns:p14="http://schemas.microsoft.com/office/powerpoint/2010/main" val="21729090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DE214-2F17-288E-22A1-206E7EBB32B0}"/>
              </a:ext>
            </a:extLst>
          </p:cNvPr>
          <p:cNvSpPr>
            <a:spLocks noGrp="1"/>
          </p:cNvSpPr>
          <p:nvPr>
            <p:ph idx="1"/>
          </p:nvPr>
        </p:nvSpPr>
        <p:spPr>
          <a:xfrm>
            <a:off x="593197" y="1238051"/>
            <a:ext cx="11404728" cy="6102129"/>
          </a:xfrm>
        </p:spPr>
        <p:txBody>
          <a:bodyPr>
            <a:normAutofit/>
          </a:bodyPr>
          <a:lstStyle/>
          <a:p>
            <a:pPr marL="0" indent="0">
              <a:buNone/>
            </a:pPr>
            <a:r>
              <a:rPr lang="en-US" sz="1000" noProof="1"/>
              <a:t>{</a:t>
            </a:r>
          </a:p>
          <a:p>
            <a:pPr marL="0" indent="0">
              <a:buNone/>
            </a:pPr>
            <a:r>
              <a:rPr lang="en-US" sz="1000" noProof="1"/>
              <a:t>     "iss": "https://sharedeus2.eus2.test.attest.azure.net",</a:t>
            </a:r>
          </a:p>
          <a:p>
            <a:pPr marL="0" indent="0">
              <a:buNone/>
            </a:pPr>
            <a:r>
              <a:rPr lang="en-US" sz="1000" noProof="1"/>
              <a:t>    "jti": "7afd308c493bac16b980be4f73d479be982306a6790fcf19a68a5f77528b5504",</a:t>
            </a:r>
          </a:p>
          <a:p>
            <a:pPr marL="0" indent="0">
              <a:buNone/>
            </a:pPr>
            <a:r>
              <a:rPr lang="en-US" sz="1000" noProof="1"/>
              <a:t>    "nbf": 1680702867,</a:t>
            </a:r>
          </a:p>
          <a:p>
            <a:pPr marL="0" indent="0">
              <a:lnSpc>
                <a:spcPct val="120000"/>
              </a:lnSpc>
              <a:buNone/>
            </a:pPr>
            <a:r>
              <a:rPr lang="en-US" sz="1000" noProof="1"/>
              <a:t>    "nonce": "13104315944768644014",</a:t>
            </a:r>
          </a:p>
          <a:p>
            <a:pPr marL="0" indent="0">
              <a:buNone/>
            </a:pPr>
            <a:r>
              <a:rPr lang="en-US" sz="900" noProof="1"/>
              <a:t>  </a:t>
            </a:r>
            <a:r>
              <a:rPr lang="en-US" sz="1400" b="1" noProof="1">
                <a:solidFill>
                  <a:schemeClr val="accent6">
                    <a:lumMod val="50000"/>
                  </a:schemeClr>
                </a:solidFill>
              </a:rPr>
              <a:t>  </a:t>
            </a:r>
            <a:r>
              <a:rPr lang="en-US" sz="1400" b="1" noProof="1">
                <a:solidFill>
                  <a:schemeClr val="tx1"/>
                </a:solidFill>
              </a:rPr>
              <a:t>"x-ms-attestation-type": "sevsnpvm",</a:t>
            </a:r>
          </a:p>
          <a:p>
            <a:pPr marL="0" indent="0">
              <a:buNone/>
            </a:pPr>
            <a:r>
              <a:rPr lang="en-US" sz="1000" noProof="1">
                <a:solidFill>
                  <a:schemeClr val="tx1"/>
                </a:solidFill>
              </a:rPr>
              <a:t>    </a:t>
            </a:r>
            <a:r>
              <a:rPr lang="en-US" sz="1400" b="1" noProof="1">
                <a:solidFill>
                  <a:schemeClr val="tx1"/>
                </a:solidFill>
              </a:rPr>
              <a:t>"x-ms-compliance-status": "azure-compliant-uvm",</a:t>
            </a:r>
          </a:p>
          <a:p>
            <a:pPr marL="0" indent="0">
              <a:buNone/>
            </a:pPr>
            <a:r>
              <a:rPr lang="en-US" sz="1000" noProof="1"/>
              <a:t>    "x-ms-policy-hash": "9NY0VnTQ-IiBriBplVUpFbczcDaEBUwsiFYAzHu_gco",</a:t>
            </a:r>
          </a:p>
          <a:p>
            <a:pPr marL="0" indent="0">
              <a:buNone/>
            </a:pPr>
            <a:r>
              <a:rPr lang="en-US" sz="1000" noProof="1"/>
              <a:t>     "x-ms-sevsnpvm-authorkeydigest": "000000000000000000000000000000000000000000000000000000000000000000000000000000000000000000000000",</a:t>
            </a:r>
          </a:p>
          <a:p>
            <a:pPr marL="0" indent="0">
              <a:buNone/>
            </a:pPr>
            <a:r>
              <a:rPr lang="en-US" sz="1000" noProof="1"/>
              <a:t>    "x-ms-sevsnpvm-bootloader-svn": 3,</a:t>
            </a:r>
          </a:p>
          <a:p>
            <a:pPr marL="0" indent="0">
              <a:buNone/>
            </a:pPr>
            <a:r>
              <a:rPr lang="en-US" sz="1000" noProof="1"/>
              <a:t>    "x-ms-sevsnpvm-familyId": "01000000000000000000000000000000",</a:t>
            </a:r>
          </a:p>
          <a:p>
            <a:pPr marL="0" indent="0">
              <a:buNone/>
            </a:pPr>
            <a:r>
              <a:rPr lang="en-US" sz="1000" noProof="1"/>
              <a:t>    "x-ms-sevsnpvm-guestsvn": 2,</a:t>
            </a:r>
          </a:p>
          <a:p>
            <a:pPr marL="0" indent="0">
              <a:buNone/>
            </a:pPr>
            <a:r>
              <a:rPr lang="en-US" sz="1000" noProof="1"/>
              <a:t>    "</a:t>
            </a:r>
            <a:r>
              <a:rPr lang="en-US" sz="1400" b="1" noProof="1">
                <a:solidFill>
                  <a:schemeClr val="accent6">
                    <a:lumMod val="50000"/>
                  </a:schemeClr>
                </a:solidFill>
              </a:rPr>
              <a:t>x-ms-sevsnpvm-hostdata": "42d3ea021f6fbd2e1ce5bc1470ee127673e349b9be815ef87e585a8f8fe2e8d7"</a:t>
            </a:r>
            <a:r>
              <a:rPr lang="en-US" sz="1000" noProof="1"/>
              <a:t>,</a:t>
            </a:r>
          </a:p>
          <a:p>
            <a:pPr marL="0" indent="0">
              <a:buNone/>
            </a:pPr>
            <a:r>
              <a:rPr lang="en-US" sz="1000" noProof="1"/>
              <a:t>    "x-ms-sevsnpvm-idkeydigest": "cf7e12541981e6cafd150b5236785f4364850e2c4963825f9ab1d8091040aea0964bb9a8835f966bdc174d9ad53b4582",</a:t>
            </a:r>
          </a:p>
          <a:p>
            <a:pPr marL="0" indent="0">
              <a:buNone/>
            </a:pPr>
            <a:r>
              <a:rPr lang="en-US" sz="1000" noProof="1"/>
              <a:t>    "x-ms-sevsnpvm-imageId": "02000000000000000000000000000000",</a:t>
            </a:r>
          </a:p>
          <a:p>
            <a:pPr marL="0" indent="0">
              <a:buNone/>
            </a:pPr>
            <a:r>
              <a:rPr lang="en-US" sz="1000" noProof="1"/>
              <a:t>    "x-ms-sevsnpvm-is-debuggable": false,</a:t>
            </a:r>
          </a:p>
          <a:p>
            <a:pPr marL="0" indent="0">
              <a:buNone/>
            </a:pPr>
            <a:r>
              <a:rPr lang="en-US" sz="1000" noProof="1">
                <a:solidFill>
                  <a:schemeClr val="tx1"/>
                </a:solidFill>
              </a:rPr>
              <a:t>    "</a:t>
            </a:r>
            <a:r>
              <a:rPr lang="en-US" sz="1400" b="1" noProof="1">
                <a:solidFill>
                  <a:schemeClr val="tx1"/>
                </a:solidFill>
              </a:rPr>
              <a:t>x-ms-sevsnpvm-launchmeasurement": "a1e1a4b64e8de5c664ceee069010441f74cf039065b5b847e82b9d1a7629aaf33d5591c6b18cee48a4dde481aa88d0fb",</a:t>
            </a:r>
            <a:endParaRPr lang="en-US" sz="1000" noProof="1">
              <a:solidFill>
                <a:schemeClr val="tx1"/>
              </a:solidFill>
            </a:endParaRPr>
          </a:p>
          <a:p>
            <a:pPr marL="0" indent="0">
              <a:buNone/>
            </a:pPr>
            <a:r>
              <a:rPr lang="en-US" sz="1000" noProof="1"/>
              <a:t>    "x-ms-sevsnpvm-migration-allowed": false,</a:t>
            </a:r>
          </a:p>
          <a:p>
            <a:pPr marL="0" indent="0">
              <a:buNone/>
            </a:pPr>
            <a:r>
              <a:rPr lang="en-US" sz="1000" noProof="1"/>
              <a:t>    "</a:t>
            </a:r>
            <a:r>
              <a:rPr lang="en-US" sz="1400" b="1" noProof="1">
                <a:solidFill>
                  <a:schemeClr val="accent3"/>
                </a:solidFill>
              </a:rPr>
              <a:t>x-ms-sevsnpvm-reportdata": "7ab000a323b3c873f5b81bbe584e7c1a26bcf40dc27e00f8e0d144b1ed2d14f10000000000000000000000000000000000000000000000000000000000000000",</a:t>
            </a:r>
            <a:endParaRPr lang="en-US" sz="1000" b="1" noProof="1">
              <a:solidFill>
                <a:schemeClr val="accent3"/>
              </a:solidFill>
            </a:endParaRPr>
          </a:p>
          <a:p>
            <a:pPr marL="0" indent="0">
              <a:buNone/>
            </a:pPr>
            <a:r>
              <a:rPr lang="en-US" sz="1000" noProof="1"/>
              <a:t>    "x-ms-sevsnpvm-reportid": "aaf081e18d64bca741bc5bbcebb6f0493d014b442f030a709979442d4ebcae6a",</a:t>
            </a:r>
          </a:p>
          <a:p>
            <a:pPr marL="0" indent="0">
              <a:buNone/>
            </a:pPr>
            <a:r>
              <a:rPr lang="en-US" sz="1000" noProof="1"/>
              <a:t>}</a:t>
            </a:r>
          </a:p>
        </p:txBody>
      </p:sp>
      <p:sp>
        <p:nvSpPr>
          <p:cNvPr id="5" name="TextBox 4">
            <a:extLst>
              <a:ext uri="{FF2B5EF4-FFF2-40B4-BE49-F238E27FC236}">
                <a16:creationId xmlns:a16="http://schemas.microsoft.com/office/drawing/2014/main" id="{71C9DEB5-0F6A-D291-6FFC-6B0A13FC4591}"/>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example generated by </a:t>
            </a:r>
            <a:br>
              <a:rPr lang="en-US" sz="3200" spc="-50">
                <a:ln w="3175">
                  <a:noFill/>
                </a:ln>
                <a:latin typeface="+mj-lt"/>
                <a:cs typeface="Segoe UI"/>
              </a:rPr>
            </a:br>
            <a:r>
              <a:rPr lang="en-US" sz="3200" spc="-50">
                <a:ln w="3175">
                  <a:noFill/>
                </a:ln>
                <a:latin typeface="+mj-lt"/>
                <a:cs typeface="Segoe UI"/>
              </a:rPr>
              <a:t>Microsoft Azure Attestation</a:t>
            </a:r>
          </a:p>
        </p:txBody>
      </p:sp>
    </p:spTree>
    <p:extLst>
      <p:ext uri="{BB962C8B-B14F-4D97-AF65-F5344CB8AC3E}">
        <p14:creationId xmlns:p14="http://schemas.microsoft.com/office/powerpoint/2010/main" val="10667598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BE434802-635A-FBCC-8CAE-C12DCBFAA213}"/>
              </a:ext>
            </a:extLst>
          </p:cNvPr>
          <p:cNvGraphicFramePr>
            <a:graphicFrameLocks noGrp="1"/>
          </p:cNvGraphicFramePr>
          <p:nvPr>
            <p:ph idx="1"/>
            <p:extLst>
              <p:ext uri="{D42A27DB-BD31-4B8C-83A1-F6EECF244321}">
                <p14:modId xmlns:p14="http://schemas.microsoft.com/office/powerpoint/2010/main" val="4031749601"/>
              </p:ext>
            </p:extLst>
          </p:nvPr>
        </p:nvGraphicFramePr>
        <p:xfrm>
          <a:off x="838200" y="1407104"/>
          <a:ext cx="10515600" cy="4831080"/>
        </p:xfrm>
        <a:graphic>
          <a:graphicData uri="http://schemas.openxmlformats.org/drawingml/2006/table">
            <a:tbl>
              <a:tblPr firstRow="1" bandRow="1">
                <a:tableStyleId>{5C22544A-7EE6-4342-B048-85BDC9FD1C3A}</a:tableStyleId>
              </a:tblPr>
              <a:tblGrid>
                <a:gridCol w="3342564">
                  <a:extLst>
                    <a:ext uri="{9D8B030D-6E8A-4147-A177-3AD203B41FA5}">
                      <a16:colId xmlns:a16="http://schemas.microsoft.com/office/drawing/2014/main" val="1810108333"/>
                    </a:ext>
                  </a:extLst>
                </a:gridCol>
                <a:gridCol w="7173036">
                  <a:extLst>
                    <a:ext uri="{9D8B030D-6E8A-4147-A177-3AD203B41FA5}">
                      <a16:colId xmlns:a16="http://schemas.microsoft.com/office/drawing/2014/main" val="2910995458"/>
                    </a:ext>
                  </a:extLst>
                </a:gridCol>
              </a:tblGrid>
              <a:tr h="182880">
                <a:tc>
                  <a:txBody>
                    <a:bodyPr/>
                    <a:lstStyle/>
                    <a:p>
                      <a:r>
                        <a:rPr lang="en-US" sz="1100"/>
                        <a:t>Name</a:t>
                      </a:r>
                    </a:p>
                  </a:txBody>
                  <a:tcPr/>
                </a:tc>
                <a:tc>
                  <a:txBody>
                    <a:bodyPr/>
                    <a:lstStyle/>
                    <a:p>
                      <a:r>
                        <a:rPr lang="en-US" sz="1100"/>
                        <a:t>Meaning</a:t>
                      </a:r>
                    </a:p>
                  </a:txBody>
                  <a:tcPr/>
                </a:tc>
                <a:extLst>
                  <a:ext uri="{0D108BD9-81ED-4DB2-BD59-A6C34878D82A}">
                    <a16:rowId xmlns:a16="http://schemas.microsoft.com/office/drawing/2014/main" val="277747740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x-ms-sevsnpvm-authorkeydigest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author signing key</a:t>
                      </a:r>
                    </a:p>
                  </a:txBody>
                  <a:tcPr/>
                </a:tc>
                <a:extLst>
                  <a:ext uri="{0D108BD9-81ED-4DB2-BD59-A6C34878D82A}">
                    <a16:rowId xmlns:a16="http://schemas.microsoft.com/office/drawing/2014/main" val="419205055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x-ms-sevsnpvm-bootloader-svn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AMD boot loader security version number (SVN)</a:t>
                      </a:r>
                    </a:p>
                  </a:txBody>
                  <a:tcPr/>
                </a:tc>
                <a:extLst>
                  <a:ext uri="{0D108BD9-81ED-4DB2-BD59-A6C34878D82A}">
                    <a16:rowId xmlns:a16="http://schemas.microsoft.com/office/drawing/2014/main" val="92245958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x-ms-sevsnpvm-familyId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family identification string</a:t>
                      </a:r>
                    </a:p>
                  </a:txBody>
                  <a:tcPr/>
                </a:tc>
                <a:extLst>
                  <a:ext uri="{0D108BD9-81ED-4DB2-BD59-A6C34878D82A}">
                    <a16:rowId xmlns:a16="http://schemas.microsoft.com/office/drawing/2014/main" val="409974987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x-ms-sevsnpvm-guestsvn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security version number (SVN)</a:t>
                      </a:r>
                    </a:p>
                  </a:txBody>
                  <a:tcPr/>
                </a:tc>
                <a:extLst>
                  <a:ext uri="{0D108BD9-81ED-4DB2-BD59-A6C34878D82A}">
                    <a16:rowId xmlns:a16="http://schemas.microsoft.com/office/drawing/2014/main" val="53574009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7030A0"/>
                          </a:solidFill>
                          <a:effectLst/>
                          <a:latin typeface="+mj-lt"/>
                          <a:ea typeface="+mn-ea"/>
                          <a:cs typeface="+mn-cs"/>
                        </a:rPr>
                        <a:t>x-ms-sevsnpvm-hostdata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7030A0"/>
                          </a:solidFill>
                          <a:effectLst/>
                          <a:latin typeface="+mn-lt"/>
                          <a:ea typeface="+mn-ea"/>
                          <a:cs typeface="+mn-cs"/>
                        </a:rPr>
                        <a:t>Arbitrary data defined by the host at VM launch time</a:t>
                      </a:r>
                    </a:p>
                  </a:txBody>
                  <a:tcPr/>
                </a:tc>
                <a:extLst>
                  <a:ext uri="{0D108BD9-81ED-4DB2-BD59-A6C34878D82A}">
                    <a16:rowId xmlns:a16="http://schemas.microsoft.com/office/drawing/2014/main" val="101052526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x-ms-sevsnpvm-idkeydigest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identification signing key</a:t>
                      </a:r>
                    </a:p>
                  </a:txBody>
                  <a:tcPr/>
                </a:tc>
                <a:extLst>
                  <a:ext uri="{0D108BD9-81ED-4DB2-BD59-A6C34878D82A}">
                    <a16:rowId xmlns:a16="http://schemas.microsoft.com/office/drawing/2014/main" val="1264825100"/>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x-ms-sevsnpvm-imageId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image identification</a:t>
                      </a:r>
                    </a:p>
                  </a:txBody>
                  <a:tcPr/>
                </a:tc>
                <a:extLst>
                  <a:ext uri="{0D108BD9-81ED-4DB2-BD59-A6C34878D82A}">
                    <a16:rowId xmlns:a16="http://schemas.microsoft.com/office/drawing/2014/main" val="223286432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x-ms-sevsnpvm-is-debuggable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debugging is enabled</a:t>
                      </a:r>
                    </a:p>
                  </a:txBody>
                  <a:tcPr/>
                </a:tc>
                <a:extLst>
                  <a:ext uri="{0D108BD9-81ED-4DB2-BD59-A6C34878D82A}">
                    <a16:rowId xmlns:a16="http://schemas.microsoft.com/office/drawing/2014/main" val="25085896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noProof="1">
                          <a:solidFill>
                            <a:schemeClr val="tx1"/>
                          </a:solidFill>
                          <a:effectLst/>
                          <a:latin typeface="+mn-lt"/>
                          <a:ea typeface="+mn-ea"/>
                          <a:cs typeface="+mn-cs"/>
                        </a:rPr>
                        <a:t>x-ms-sevsnpvm-launchmeasurement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Measurement of the launched guest image</a:t>
                      </a:r>
                    </a:p>
                  </a:txBody>
                  <a:tcPr/>
                </a:tc>
                <a:extLst>
                  <a:ext uri="{0D108BD9-81ED-4DB2-BD59-A6C34878D82A}">
                    <a16:rowId xmlns:a16="http://schemas.microsoft.com/office/drawing/2014/main" val="28577091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x-ms-sevsnpvm-microcode-svn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microcode security version number (SVN)</a:t>
                      </a:r>
                    </a:p>
                  </a:txBody>
                  <a:tcPr/>
                </a:tc>
                <a:extLst>
                  <a:ext uri="{0D108BD9-81ED-4DB2-BD59-A6C34878D82A}">
                    <a16:rowId xmlns:a16="http://schemas.microsoft.com/office/drawing/2014/main" val="419208110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x-ms-sevsnpvm-migration-allowed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migration support is enabled</a:t>
                      </a:r>
                    </a:p>
                  </a:txBody>
                  <a:tcPr/>
                </a:tc>
                <a:extLst>
                  <a:ext uri="{0D108BD9-81ED-4DB2-BD59-A6C34878D82A}">
                    <a16:rowId xmlns:a16="http://schemas.microsoft.com/office/drawing/2014/main" val="130983676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00B050"/>
                          </a:solidFill>
                          <a:effectLst/>
                          <a:latin typeface="+mj-lt"/>
                          <a:ea typeface="+mn-ea"/>
                          <a:cs typeface="+mn-cs"/>
                        </a:rPr>
                        <a:t>x-ms-sevsnpvm-reportdata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00B050"/>
                          </a:solidFill>
                          <a:effectLst/>
                          <a:latin typeface="+mn-lt"/>
                          <a:ea typeface="+mn-ea"/>
                          <a:cs typeface="+mn-cs"/>
                        </a:rPr>
                        <a:t>CVM: Data passed by HCL to include with report, to verify that transfer key and VM configuration are correct</a:t>
                      </a:r>
                    </a:p>
                  </a:txBody>
                  <a:tcPr/>
                </a:tc>
                <a:extLst>
                  <a:ext uri="{0D108BD9-81ED-4DB2-BD59-A6C34878D82A}">
                    <a16:rowId xmlns:a16="http://schemas.microsoft.com/office/drawing/2014/main" val="19510604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x-ms-sevsnpvm-reportid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Report ID of the guest</a:t>
                      </a:r>
                    </a:p>
                  </a:txBody>
                  <a:tcPr/>
                </a:tc>
                <a:extLst>
                  <a:ext uri="{0D108BD9-81ED-4DB2-BD59-A6C34878D82A}">
                    <a16:rowId xmlns:a16="http://schemas.microsoft.com/office/drawing/2014/main" val="42306122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x-ms-sevsnpvm-smt-allowed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SMT is enabled on the host</a:t>
                      </a:r>
                    </a:p>
                  </a:txBody>
                  <a:tcPr/>
                </a:tc>
                <a:extLst>
                  <a:ext uri="{0D108BD9-81ED-4DB2-BD59-A6C34878D82A}">
                    <a16:rowId xmlns:a16="http://schemas.microsoft.com/office/drawing/2014/main" val="144844579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x-ms-sevsnpvm-snpfw-svn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firmware security version number (SVN)</a:t>
                      </a:r>
                    </a:p>
                  </a:txBody>
                  <a:tcPr/>
                </a:tc>
                <a:extLst>
                  <a:ext uri="{0D108BD9-81ED-4DB2-BD59-A6C34878D82A}">
                    <a16:rowId xmlns:a16="http://schemas.microsoft.com/office/drawing/2014/main" val="215562381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x-ms-sevsnpvm-tee-svn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trusted execution environment (TEE) security version number (SVN)</a:t>
                      </a:r>
                    </a:p>
                  </a:txBody>
                  <a:tcPr/>
                </a:tc>
                <a:extLst>
                  <a:ext uri="{0D108BD9-81ED-4DB2-BD59-A6C34878D82A}">
                    <a16:rowId xmlns:a16="http://schemas.microsoft.com/office/drawing/2014/main" val="16077688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x-ms-sevsnpvm-vmpl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VMPL that generated this report (0 for HCL)</a:t>
                      </a:r>
                    </a:p>
                  </a:txBody>
                  <a:tcPr/>
                </a:tc>
                <a:extLst>
                  <a:ext uri="{0D108BD9-81ED-4DB2-BD59-A6C34878D82A}">
                    <a16:rowId xmlns:a16="http://schemas.microsoft.com/office/drawing/2014/main" val="2780589337"/>
                  </a:ext>
                </a:extLst>
              </a:tr>
            </a:tbl>
          </a:graphicData>
        </a:graphic>
      </p:graphicFrame>
      <p:sp>
        <p:nvSpPr>
          <p:cNvPr id="3" name="TextBox 2">
            <a:extLst>
              <a:ext uri="{FF2B5EF4-FFF2-40B4-BE49-F238E27FC236}">
                <a16:creationId xmlns:a16="http://schemas.microsoft.com/office/drawing/2014/main" id="{4348C4DD-885C-2751-F6A4-E554135B0BB1}"/>
              </a:ext>
            </a:extLst>
          </p:cNvPr>
          <p:cNvSpPr txBox="1"/>
          <p:nvPr/>
        </p:nvSpPr>
        <p:spPr>
          <a:xfrm>
            <a:off x="838200" y="6416721"/>
            <a:ext cx="10515600" cy="369332"/>
          </a:xfrm>
          <a:prstGeom prst="rect">
            <a:avLst/>
          </a:prstGeom>
          <a:noFill/>
        </p:spPr>
        <p:txBody>
          <a:bodyPr wrap="square" rtlCol="0">
            <a:spAutoFit/>
          </a:bodyPr>
          <a:lstStyle/>
          <a:p>
            <a:r>
              <a:rPr lang="en-US"/>
              <a:t>Note: Definitions based on Azure “confidential VM” use of SEV-SNP attestation</a:t>
            </a:r>
          </a:p>
        </p:txBody>
      </p:sp>
      <p:sp>
        <p:nvSpPr>
          <p:cNvPr id="4" name="TextBox 3">
            <a:extLst>
              <a:ext uri="{FF2B5EF4-FFF2-40B4-BE49-F238E27FC236}">
                <a16:creationId xmlns:a16="http://schemas.microsoft.com/office/drawing/2014/main" id="{E7E0A247-7E0C-7169-A79D-99AF6E1A790A}"/>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evidence from Microsoft Azure Attestation</a:t>
            </a:r>
          </a:p>
        </p:txBody>
      </p:sp>
    </p:spTree>
    <p:extLst>
      <p:ext uri="{BB962C8B-B14F-4D97-AF65-F5344CB8AC3E}">
        <p14:creationId xmlns:p14="http://schemas.microsoft.com/office/powerpoint/2010/main" val="3963975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0D97F25-B28B-F8DD-5ABD-241AA0745C22}"/>
              </a:ext>
            </a:extLst>
          </p:cNvPr>
          <p:cNvGraphicFramePr>
            <a:graphicFrameLocks noGrp="1"/>
          </p:cNvGraphicFramePr>
          <p:nvPr>
            <p:extLst>
              <p:ext uri="{D42A27DB-BD31-4B8C-83A1-F6EECF244321}">
                <p14:modId xmlns:p14="http://schemas.microsoft.com/office/powerpoint/2010/main" val="2487035466"/>
              </p:ext>
            </p:extLst>
          </p:nvPr>
        </p:nvGraphicFramePr>
        <p:xfrm>
          <a:off x="877580" y="1003203"/>
          <a:ext cx="10678228" cy="5500551"/>
        </p:xfrm>
        <a:graphic>
          <a:graphicData uri="http://schemas.openxmlformats.org/drawingml/2006/table">
            <a:tbl>
              <a:tblPr firstRow="1" bandRow="1">
                <a:tableStyleId>{5C22544A-7EE6-4342-B048-85BDC9FD1C3A}</a:tableStyleId>
              </a:tblPr>
              <a:tblGrid>
                <a:gridCol w="2753709">
                  <a:extLst>
                    <a:ext uri="{9D8B030D-6E8A-4147-A177-3AD203B41FA5}">
                      <a16:colId xmlns:a16="http://schemas.microsoft.com/office/drawing/2014/main" val="3137511285"/>
                    </a:ext>
                  </a:extLst>
                </a:gridCol>
                <a:gridCol w="2538338">
                  <a:extLst>
                    <a:ext uri="{9D8B030D-6E8A-4147-A177-3AD203B41FA5}">
                      <a16:colId xmlns:a16="http://schemas.microsoft.com/office/drawing/2014/main" val="3299524402"/>
                    </a:ext>
                  </a:extLst>
                </a:gridCol>
                <a:gridCol w="2538338">
                  <a:extLst>
                    <a:ext uri="{9D8B030D-6E8A-4147-A177-3AD203B41FA5}">
                      <a16:colId xmlns:a16="http://schemas.microsoft.com/office/drawing/2014/main" val="1931219178"/>
                    </a:ext>
                  </a:extLst>
                </a:gridCol>
                <a:gridCol w="2847843">
                  <a:extLst>
                    <a:ext uri="{9D8B030D-6E8A-4147-A177-3AD203B41FA5}">
                      <a16:colId xmlns:a16="http://schemas.microsoft.com/office/drawing/2014/main" val="3216230942"/>
                    </a:ext>
                  </a:extLst>
                </a:gridCol>
              </a:tblGrid>
              <a:tr h="499269">
                <a:tc>
                  <a:txBody>
                    <a:bodyPr/>
                    <a:lstStyle/>
                    <a:p>
                      <a:r>
                        <a:rPr lang="en-US"/>
                        <a:t>Claim</a:t>
                      </a:r>
                    </a:p>
                  </a:txBody>
                  <a:tcPr/>
                </a:tc>
                <a:tc>
                  <a:txBody>
                    <a:bodyPr/>
                    <a:lstStyle/>
                    <a:p>
                      <a:r>
                        <a:rPr lang="en-US"/>
                        <a:t>Description</a:t>
                      </a:r>
                    </a:p>
                  </a:txBody>
                  <a:tcPr/>
                </a:tc>
                <a:tc>
                  <a:txBody>
                    <a:bodyPr/>
                    <a:lstStyle/>
                    <a:p>
                      <a:r>
                        <a:rPr lang="en-US"/>
                        <a:t>Usage and verification</a:t>
                      </a:r>
                    </a:p>
                  </a:txBody>
                  <a:tcPr/>
                </a:tc>
                <a:tc>
                  <a:txBody>
                    <a:bodyPr/>
                    <a:lstStyle/>
                    <a:p>
                      <a:r>
                        <a:rPr lang="en-US"/>
                        <a:t>Data size/example</a:t>
                      </a:r>
                    </a:p>
                  </a:txBody>
                  <a:tcPr/>
                </a:tc>
                <a:extLst>
                  <a:ext uri="{0D108BD9-81ED-4DB2-BD59-A6C34878D82A}">
                    <a16:rowId xmlns:a16="http://schemas.microsoft.com/office/drawing/2014/main" val="2338819370"/>
                  </a:ext>
                </a:extLst>
              </a:tr>
              <a:tr h="713242">
                <a:tc>
                  <a:txBody>
                    <a:bodyPr/>
                    <a:lstStyle/>
                    <a:p>
                      <a:r>
                        <a:rPr lang="en-US" sz="1800" b="0" i="0" kern="1200" noProof="1">
                          <a:solidFill>
                            <a:schemeClr val="dk1"/>
                          </a:solidFill>
                          <a:effectLst/>
                          <a:latin typeface="+mn-lt"/>
                          <a:ea typeface="+mn-ea"/>
                          <a:cs typeface="+mn-cs"/>
                        </a:rPr>
                        <a:t>x-ms-attestation-type</a:t>
                      </a:r>
                      <a:endParaRPr lang="en-US" sz="1800" noProof="1"/>
                    </a:p>
                  </a:txBody>
                  <a:tcPr/>
                </a:tc>
                <a:tc>
                  <a:txBody>
                    <a:bodyPr/>
                    <a:lstStyle/>
                    <a:p>
                      <a:r>
                        <a:rPr lang="en-US"/>
                        <a:t>Type of processor</a:t>
                      </a:r>
                    </a:p>
                  </a:txBody>
                  <a:tcPr/>
                </a:tc>
                <a:tc>
                  <a:txBody>
                    <a:bodyPr/>
                    <a:lstStyle/>
                    <a:p>
                      <a:r>
                        <a:rPr lang="en-US"/>
                        <a:t>Is it running on a genuine AMD </a:t>
                      </a:r>
                      <a:r>
                        <a:rPr lang="en-US" noProof="1"/>
                        <a:t>sev-snp </a:t>
                      </a:r>
                      <a:r>
                        <a:rPr lang="en-US"/>
                        <a:t>hardware? </a:t>
                      </a:r>
                    </a:p>
                  </a:txBody>
                  <a:tcPr/>
                </a:tc>
                <a:tc>
                  <a:txBody>
                    <a:bodyPr/>
                    <a:lstStyle/>
                    <a:p>
                      <a:r>
                        <a:rPr lang="en-US" sz="1800" kern="1200" noProof="1">
                          <a:solidFill>
                            <a:schemeClr val="dk1"/>
                          </a:solidFill>
                          <a:effectLst/>
                          <a:latin typeface="+mn-lt"/>
                          <a:ea typeface="+mn-ea"/>
                          <a:cs typeface="+mn-cs"/>
                        </a:rPr>
                        <a:t>sevsnpvm</a:t>
                      </a:r>
                      <a:endParaRPr lang="en-US" noProof="1"/>
                    </a:p>
                  </a:txBody>
                  <a:tcPr/>
                </a:tc>
                <a:extLst>
                  <a:ext uri="{0D108BD9-81ED-4DB2-BD59-A6C34878D82A}">
                    <a16:rowId xmlns:a16="http://schemas.microsoft.com/office/drawing/2014/main" val="3757299497"/>
                  </a:ext>
                </a:extLst>
              </a:tr>
              <a:tr h="499269">
                <a:tc>
                  <a:txBody>
                    <a:bodyPr/>
                    <a:lstStyle/>
                    <a:p>
                      <a:r>
                        <a:rPr lang="en-US" sz="1800" b="0" i="0" kern="1200" noProof="1">
                          <a:solidFill>
                            <a:schemeClr val="dk1"/>
                          </a:solidFill>
                          <a:effectLst/>
                          <a:latin typeface="+mn-lt"/>
                          <a:ea typeface="+mn-ea"/>
                          <a:cs typeface="+mn-cs"/>
                        </a:rPr>
                        <a:t>x-ms-compliance-status</a:t>
                      </a:r>
                      <a:endParaRPr lang="en-US" sz="1800" noProof="1"/>
                    </a:p>
                  </a:txBody>
                  <a:tcPr/>
                </a:tc>
                <a:tc>
                  <a:txBody>
                    <a:bodyPr/>
                    <a:lstStyle/>
                    <a:p>
                      <a:r>
                        <a:rPr lang="en-US"/>
                        <a:t>Type of vm</a:t>
                      </a:r>
                    </a:p>
                  </a:txBody>
                  <a:tcPr/>
                </a:tc>
                <a:tc>
                  <a:txBody>
                    <a:bodyPr/>
                    <a:lstStyle/>
                    <a:p>
                      <a:r>
                        <a:rPr lang="en-US"/>
                        <a:t>Is it an azure compliant </a:t>
                      </a:r>
                      <a:r>
                        <a:rPr lang="en-US" noProof="1"/>
                        <a:t>confidential vm</a:t>
                      </a:r>
                      <a:r>
                        <a:rPr lang="en-US"/>
                        <a:t>?</a:t>
                      </a:r>
                    </a:p>
                  </a:txBody>
                  <a:tcPr/>
                </a:tc>
                <a:tc>
                  <a:txBody>
                    <a:bodyPr/>
                    <a:lstStyle/>
                    <a:p>
                      <a:r>
                        <a:rPr lang="en-US" sz="1800" kern="1200" noProof="1">
                          <a:solidFill>
                            <a:schemeClr val="dk1"/>
                          </a:solidFill>
                          <a:effectLst/>
                          <a:latin typeface="+mn-lt"/>
                          <a:ea typeface="+mn-ea"/>
                          <a:cs typeface="+mn-cs"/>
                        </a:rPr>
                        <a:t>azure-compliant-cvm</a:t>
                      </a:r>
                      <a:endParaRPr lang="en-US" noProof="1"/>
                    </a:p>
                  </a:txBody>
                  <a:tcPr/>
                </a:tc>
                <a:extLst>
                  <a:ext uri="{0D108BD9-81ED-4DB2-BD59-A6C34878D82A}">
                    <a16:rowId xmlns:a16="http://schemas.microsoft.com/office/drawing/2014/main" val="1295146816"/>
                  </a:ext>
                </a:extLst>
              </a:tr>
              <a:tr h="654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spc="0" baseline="0" noProof="1">
                          <a:solidFill>
                            <a:schemeClr val="accent6">
                              <a:lumMod val="50000"/>
                            </a:schemeClr>
                          </a:solidFill>
                          <a:latin typeface="+mn-lt"/>
                          <a:ea typeface="+mn-ea"/>
                          <a:cs typeface="Segoe UI" panose="020B0502040204020203" pitchFamily="34" charset="0"/>
                        </a:rPr>
                        <a:t>x-ms-sevsnpvm-hostdata</a:t>
                      </a:r>
                      <a:endParaRPr lang="en-US" sz="1800" noProof="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sha256 hash digest of the security policy</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Is the workload what I expect it to be?</a:t>
                      </a:r>
                    </a:p>
                  </a:txBody>
                  <a:tcPr/>
                </a:tc>
                <a:tc>
                  <a:txBody>
                    <a:bodyPr/>
                    <a:lstStyle/>
                    <a:p>
                      <a:r>
                        <a:rPr lang="en-US" sz="1800" kern="1200">
                          <a:solidFill>
                            <a:srgbClr val="7030A0"/>
                          </a:solidFill>
                          <a:effectLst/>
                          <a:latin typeface="+mn-lt"/>
                          <a:ea typeface="+mn-ea"/>
                          <a:cs typeface="+mn-cs"/>
                        </a:rPr>
                        <a:t>256 bits</a:t>
                      </a:r>
                    </a:p>
                  </a:txBody>
                  <a:tcPr/>
                </a:tc>
                <a:extLst>
                  <a:ext uri="{0D108BD9-81ED-4DB2-BD59-A6C34878D82A}">
                    <a16:rowId xmlns:a16="http://schemas.microsoft.com/office/drawing/2014/main" val="898348330"/>
                  </a:ext>
                </a:extLst>
              </a:tr>
              <a:tr h="89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noProof="1">
                          <a:effectLst/>
                        </a:rPr>
                        <a:t>x-ms-sevsnpvm-</a:t>
                      </a:r>
                      <a:r>
                        <a:rPr lang="en-US" sz="1800" b="1" i="0" noProof="1">
                          <a:effectLst/>
                        </a:rPr>
                        <a:t>launchmeasurement</a:t>
                      </a:r>
                      <a:endParaRPr lang="en-US" sz="1800"/>
                    </a:p>
                  </a:txBody>
                  <a:tcPr/>
                </a:tc>
                <a:tc>
                  <a:txBody>
                    <a:bodyPr/>
                    <a:lstStyle/>
                    <a:p>
                      <a:pPr lvl="0"/>
                      <a:r>
                        <a:rPr lang="en-US" sz="1800" kern="1200">
                          <a:solidFill>
                            <a:schemeClr val="dk1"/>
                          </a:solidFill>
                          <a:effectLst/>
                          <a:latin typeface="+mn-lt"/>
                          <a:ea typeface="+mn-ea"/>
                          <a:cs typeface="+mn-cs"/>
                        </a:rPr>
                        <a:t>sha-384 digest of utility VM’s launch measurement</a:t>
                      </a:r>
                      <a:endParaRPr lang="en-US"/>
                    </a:p>
                  </a:txBody>
                  <a:tcPr/>
                </a:tc>
                <a:tc>
                  <a:txBody>
                    <a:bodyPr/>
                    <a:lstStyle/>
                    <a:p>
                      <a:r>
                        <a:rPr lang="en-US"/>
                        <a:t>Is the initial state of the memory, correct?</a:t>
                      </a:r>
                    </a:p>
                  </a:txBody>
                  <a:tcPr/>
                </a:tc>
                <a:tc>
                  <a:txBody>
                    <a:bodyPr/>
                    <a:lstStyle/>
                    <a:p>
                      <a:r>
                        <a:rPr lang="en-US"/>
                        <a:t>384 bits</a:t>
                      </a:r>
                    </a:p>
                  </a:txBody>
                  <a:tcPr/>
                </a:tc>
                <a:extLst>
                  <a:ext uri="{0D108BD9-81ED-4DB2-BD59-A6C34878D82A}">
                    <a16:rowId xmlns:a16="http://schemas.microsoft.com/office/drawing/2014/main" val="2197842238"/>
                  </a:ext>
                </a:extLst>
              </a:tr>
              <a:tr h="1355159">
                <a:tc>
                  <a:txBody>
                    <a:bodyPr/>
                    <a:lstStyle/>
                    <a:p>
                      <a:r>
                        <a:rPr lang="en-US" sz="1800" b="1" kern="1200" noProof="1">
                          <a:solidFill>
                            <a:srgbClr val="00B050"/>
                          </a:solidFill>
                          <a:effectLst/>
                          <a:latin typeface="+mn-lt"/>
                          <a:ea typeface="+mn-ea"/>
                          <a:cs typeface="+mn-cs"/>
                        </a:rPr>
                        <a:t>x-ms-sevsnpvm-reportdata</a:t>
                      </a:r>
                      <a:endParaRPr lang="en-US" sz="1800" b="1" noProof="1">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When the guest asks for a report, it supplies 512 bits of arbitrary data to be included in the report as ReportData.</a:t>
                      </a:r>
                      <a:endParaRPr lang="en-US">
                        <a:solidFill>
                          <a:srgbClr val="7030A0"/>
                        </a:solidFill>
                      </a:endParaRPr>
                    </a:p>
                  </a:txBody>
                  <a:tcPr/>
                </a:tc>
                <a:tc>
                  <a:txBody>
                    <a:bodyPr/>
                    <a:lstStyle/>
                    <a:p>
                      <a:r>
                        <a:rPr lang="en-US"/>
                        <a:t>Is the data provided by the hypervisor at launch, correct?</a:t>
                      </a:r>
                    </a:p>
                  </a:txBody>
                  <a:tcPr/>
                </a:tc>
                <a:tc>
                  <a:txBody>
                    <a:bodyPr/>
                    <a:lstStyle/>
                    <a:p>
                      <a:r>
                        <a:rPr lang="en-US" dirty="0"/>
                        <a:t>512 bits</a:t>
                      </a:r>
                    </a:p>
                  </a:txBody>
                  <a:tcPr/>
                </a:tc>
                <a:extLst>
                  <a:ext uri="{0D108BD9-81ED-4DB2-BD59-A6C34878D82A}">
                    <a16:rowId xmlns:a16="http://schemas.microsoft.com/office/drawing/2014/main" val="1095448302"/>
                  </a:ext>
                </a:extLst>
              </a:tr>
            </a:tbl>
          </a:graphicData>
        </a:graphic>
      </p:graphicFrame>
      <p:sp>
        <p:nvSpPr>
          <p:cNvPr id="5" name="TextBox 4">
            <a:extLst>
              <a:ext uri="{FF2B5EF4-FFF2-40B4-BE49-F238E27FC236}">
                <a16:creationId xmlns:a16="http://schemas.microsoft.com/office/drawing/2014/main" id="{190E5B50-645F-B8DB-4D35-FD767221DE7D}"/>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Attestation claim details</a:t>
            </a:r>
          </a:p>
        </p:txBody>
      </p:sp>
    </p:spTree>
    <p:extLst>
      <p:ext uri="{BB962C8B-B14F-4D97-AF65-F5344CB8AC3E}">
        <p14:creationId xmlns:p14="http://schemas.microsoft.com/office/powerpoint/2010/main" val="202053797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769610" y="2755563"/>
            <a:ext cx="3511013" cy="115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Customers are increasingly looking</a:t>
            </a:r>
            <a:br>
              <a:rPr lang="en-US" sz="1568" kern="0">
                <a:gradFill>
                  <a:gsLst>
                    <a:gs pos="96842">
                      <a:srgbClr val="000000"/>
                    </a:gs>
                    <a:gs pos="85263">
                      <a:srgbClr val="000000"/>
                    </a:gs>
                  </a:gsLst>
                  <a:lin ang="2700000" scaled="1"/>
                </a:gradFill>
                <a:latin typeface="Segoe UI"/>
                <a:cs typeface="Arial" panose="020B0604020202020204" pitchFamily="34" charset="0"/>
              </a:rPr>
            </a:br>
            <a:r>
              <a:rPr lang="en-US" sz="1568" kern="0">
                <a:gradFill>
                  <a:gsLst>
                    <a:gs pos="96842">
                      <a:srgbClr val="000000"/>
                    </a:gs>
                    <a:gs pos="85263">
                      <a:srgbClr val="000000"/>
                    </a:gs>
                  </a:gsLst>
                  <a:lin ang="2700000" scaled="1"/>
                </a:gradFill>
                <a:latin typeface="Segoe UI"/>
                <a:cs typeface="Arial" panose="020B0604020202020204" pitchFamily="34" charset="0"/>
              </a:rPr>
              <a:t>for ways to trust as little as possible</a:t>
            </a:r>
          </a:p>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Many workloads will not move to cloud due to lack of trust</a:t>
            </a:r>
          </a:p>
        </p:txBody>
      </p:sp>
      <p:sp>
        <p:nvSpPr>
          <p:cNvPr id="8" name="Oval 7">
            <a:extLst>
              <a:ext uri="{FF2B5EF4-FFF2-40B4-BE49-F238E27FC236}">
                <a16:creationId xmlns:a16="http://schemas.microsoft.com/office/drawing/2014/main" id="{C30DBFC4-3295-4262-BA8B-8EAC0D4EC132}"/>
              </a:ext>
            </a:extLst>
          </p:cNvPr>
          <p:cNvSpPr/>
          <p:nvPr/>
        </p:nvSpPr>
        <p:spPr bwMode="auto">
          <a:xfrm>
            <a:off x="6817224" y="1700427"/>
            <a:ext cx="3344895" cy="334489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25">
              <a:defRPr/>
            </a:pPr>
            <a:r>
              <a:rPr lang="en-US" sz="1961" b="1">
                <a:solidFill>
                  <a:srgbClr val="000000"/>
                </a:solidFill>
                <a:latin typeface="Segoe UI Semibold"/>
              </a:rPr>
              <a:t>Full control</a:t>
            </a:r>
            <a:br>
              <a:rPr lang="en-US" sz="1961" b="1">
                <a:solidFill>
                  <a:srgbClr val="000000"/>
                </a:solidFill>
                <a:latin typeface="Segoe UI Semibold"/>
              </a:rPr>
            </a:br>
            <a:r>
              <a:rPr lang="en-US" sz="1961" b="1">
                <a:solidFill>
                  <a:srgbClr val="000000"/>
                </a:solidFill>
                <a:latin typeface="Segoe UI Semibold"/>
              </a:rPr>
              <a:t>over the data lifecycle</a:t>
            </a:r>
          </a:p>
        </p:txBody>
      </p:sp>
      <p:sp>
        <p:nvSpPr>
          <p:cNvPr id="5" name="Oval 4">
            <a:extLst>
              <a:ext uri="{FF2B5EF4-FFF2-40B4-BE49-F238E27FC236}">
                <a16:creationId xmlns:a16="http://schemas.microsoft.com/office/drawing/2014/main" id="{12678513-1E8C-4763-A213-8B5B32E7A38C}"/>
              </a:ext>
            </a:extLst>
          </p:cNvPr>
          <p:cNvSpPr/>
          <p:nvPr/>
        </p:nvSpPr>
        <p:spPr bwMode="auto">
          <a:xfrm>
            <a:off x="7706125" y="91714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Preventing unauthorized access</a:t>
            </a:r>
          </a:p>
        </p:txBody>
      </p:sp>
      <p:sp>
        <p:nvSpPr>
          <p:cNvPr id="22" name="Oval 21">
            <a:extLst>
              <a:ext uri="{FF2B5EF4-FFF2-40B4-BE49-F238E27FC236}">
                <a16:creationId xmlns:a16="http://schemas.microsoft.com/office/drawing/2014/main" id="{CF113450-DB7F-491A-AB99-F6F73AC86A33}"/>
              </a:ext>
            </a:extLst>
          </p:cNvPr>
          <p:cNvSpPr/>
          <p:nvPr/>
        </p:nvSpPr>
        <p:spPr bwMode="auto">
          <a:xfrm>
            <a:off x="9581277"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Regulations</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and compliance</a:t>
            </a:r>
          </a:p>
        </p:txBody>
      </p:sp>
      <p:sp>
        <p:nvSpPr>
          <p:cNvPr id="23" name="Oval 22">
            <a:extLst>
              <a:ext uri="{FF2B5EF4-FFF2-40B4-BE49-F238E27FC236}">
                <a16:creationId xmlns:a16="http://schemas.microsoft.com/office/drawing/2014/main" id="{175D445C-79C3-458C-8DE8-B9CB353F817F}"/>
              </a:ext>
            </a:extLst>
          </p:cNvPr>
          <p:cNvSpPr/>
          <p:nvPr/>
        </p:nvSpPr>
        <p:spPr bwMode="auto">
          <a:xfrm>
            <a:off x="5748220"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Untrusted collaboration</a:t>
            </a:r>
          </a:p>
        </p:txBody>
      </p:sp>
      <p:sp>
        <p:nvSpPr>
          <p:cNvPr id="24" name="Oval 23">
            <a:extLst>
              <a:ext uri="{FF2B5EF4-FFF2-40B4-BE49-F238E27FC236}">
                <a16:creationId xmlns:a16="http://schemas.microsoft.com/office/drawing/2014/main" id="{6E8155D8-5A8A-4603-B69E-954736C8874E}"/>
              </a:ext>
            </a:extLst>
          </p:cNvPr>
          <p:cNvSpPr/>
          <p:nvPr/>
        </p:nvSpPr>
        <p:spPr bwMode="auto">
          <a:xfrm>
            <a:off x="7706125" y="430363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Subpoena-proof</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services</a:t>
            </a:r>
          </a:p>
        </p:txBody>
      </p:sp>
      <p:sp>
        <p:nvSpPr>
          <p:cNvPr id="6" name="TextBox 5">
            <a:extLst>
              <a:ext uri="{FF2B5EF4-FFF2-40B4-BE49-F238E27FC236}">
                <a16:creationId xmlns:a16="http://schemas.microsoft.com/office/drawing/2014/main" id="{52683633-5112-2C02-911B-65788575F85F}"/>
              </a:ext>
            </a:extLst>
          </p:cNvPr>
          <p:cNvSpPr txBox="1"/>
          <p:nvPr/>
        </p:nvSpPr>
        <p:spPr>
          <a:xfrm>
            <a:off x="577881" y="136399"/>
            <a:ext cx="10837371"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Customer motivations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789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50"/>
                                        <p:tgtEl>
                                          <p:spTgt spid="16"/>
                                        </p:tgtEl>
                                      </p:cBhvr>
                                    </p:animEffect>
                                  </p:childTnLst>
                                </p:cTn>
                              </p:par>
                              <p:par>
                                <p:cTn id="8" presetID="42" presetClass="path" presetSubtype="0" decel="100000" fill="hold" grpId="1" nodeType="withEffect">
                                  <p:stCondLst>
                                    <p:cond delay="100"/>
                                  </p:stCondLst>
                                  <p:childTnLst>
                                    <p:animMotion origin="layout" path="M 1.04161E-6 -3.01407E-6 L 1.04161E-6 0.02565 " pathEditMode="relative" rAng="0" ptsTypes="AA">
                                      <p:cBhvr>
                                        <p:cTn id="9" dur="450" spd="-100000" fill="hold"/>
                                        <p:tgtEl>
                                          <p:spTgt spid="16"/>
                                        </p:tgtEl>
                                        <p:attrNameLst>
                                          <p:attrName>ppt_x</p:attrName>
                                          <p:attrName>ppt_y</p:attrName>
                                        </p:attrNameLst>
                                      </p:cBhvr>
                                      <p:rCtr x="0" y="1271"/>
                                    </p:animMotion>
                                  </p:childTnLst>
                                </p:cTn>
                              </p:par>
                              <p:par>
                                <p:cTn id="10" presetID="1" presetClass="entr" presetSubtype="0" fill="hold" grpId="0" nodeType="withEffect">
                                  <p:stCondLst>
                                    <p:cond delay="200"/>
                                  </p:stCondLst>
                                  <p:childTnLst>
                                    <p:set>
                                      <p:cBhvr>
                                        <p:cTn id="11" dur="1" fill="hold">
                                          <p:stCondLst>
                                            <p:cond delay="499"/>
                                          </p:stCondLst>
                                        </p:cTn>
                                        <p:tgtEl>
                                          <p:spTgt spid="8"/>
                                        </p:tgtEl>
                                        <p:attrNameLst>
                                          <p:attrName>style.visibility</p:attrName>
                                        </p:attrNameLst>
                                      </p:cBhvr>
                                      <p:to>
                                        <p:strVal val="visible"/>
                                      </p:to>
                                    </p:set>
                                  </p:childTnLst>
                                </p:cTn>
                              </p:par>
                              <p:par>
                                <p:cTn id="12" presetID="6" presetClass="emph" presetSubtype="0" accel="100000" autoRev="1" fill="hold" grpId="1" nodeType="withEffect">
                                  <p:stCondLst>
                                    <p:cond delay="200"/>
                                  </p:stCondLst>
                                  <p:childTnLst>
                                    <p:animScale>
                                      <p:cBhvr>
                                        <p:cTn id="13" dur="500" fill="hold"/>
                                        <p:tgtEl>
                                          <p:spTgt spid="8"/>
                                        </p:tgtEl>
                                      </p:cBhvr>
                                      <p:by x="0" y="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
                                        </p:tgtEl>
                                        <p:attrNameLst>
                                          <p:attrName>style.visibility</p:attrName>
                                        </p:attrNameLst>
                                      </p:cBhvr>
                                      <p:to>
                                        <p:strVal val="visible"/>
                                      </p:to>
                                    </p:set>
                                  </p:childTnLst>
                                </p:cTn>
                              </p:par>
                              <p:par>
                                <p:cTn id="18" presetID="6" presetClass="emph" presetSubtype="0" accel="100000" autoRev="1" fill="hold" grpId="1" nodeType="withEffect">
                                  <p:stCondLst>
                                    <p:cond delay="0"/>
                                  </p:stCondLst>
                                  <p:childTnLst>
                                    <p:animScale>
                                      <p:cBhvr>
                                        <p:cTn id="19" dur="500" fill="hold"/>
                                        <p:tgtEl>
                                          <p:spTgt spid="5"/>
                                        </p:tgtEl>
                                      </p:cBhvr>
                                      <p:by x="0" y="0"/>
                                    </p:animScale>
                                  </p:childTnLst>
                                </p:cTn>
                              </p:par>
                              <p:par>
                                <p:cTn id="20" presetID="1" presetClass="entr" presetSubtype="0" fill="hold" grpId="0" nodeType="withEffect">
                                  <p:stCondLst>
                                    <p:cond delay="200"/>
                                  </p:stCondLst>
                                  <p:childTnLst>
                                    <p:set>
                                      <p:cBhvr>
                                        <p:cTn id="21" dur="1" fill="hold">
                                          <p:stCondLst>
                                            <p:cond delay="499"/>
                                          </p:stCondLst>
                                        </p:cTn>
                                        <p:tgtEl>
                                          <p:spTgt spid="22"/>
                                        </p:tgtEl>
                                        <p:attrNameLst>
                                          <p:attrName>style.visibility</p:attrName>
                                        </p:attrNameLst>
                                      </p:cBhvr>
                                      <p:to>
                                        <p:strVal val="visible"/>
                                      </p:to>
                                    </p:set>
                                  </p:childTnLst>
                                </p:cTn>
                              </p:par>
                              <p:par>
                                <p:cTn id="22" presetID="6" presetClass="emph" presetSubtype="0" accel="100000" autoRev="1" fill="hold" grpId="1" nodeType="withEffect">
                                  <p:stCondLst>
                                    <p:cond delay="200"/>
                                  </p:stCondLst>
                                  <p:childTnLst>
                                    <p:animScale>
                                      <p:cBhvr>
                                        <p:cTn id="23" dur="500" fill="hold"/>
                                        <p:tgtEl>
                                          <p:spTgt spid="22"/>
                                        </p:tgtEl>
                                      </p:cBhvr>
                                      <p:by x="0" y="0"/>
                                    </p:animScale>
                                  </p:childTnLst>
                                </p:cTn>
                              </p:par>
                              <p:par>
                                <p:cTn id="24" presetID="1" presetClass="entr" presetSubtype="0" fill="hold" grpId="0" nodeType="withEffect">
                                  <p:stCondLst>
                                    <p:cond delay="300"/>
                                  </p:stCondLst>
                                  <p:childTnLst>
                                    <p:set>
                                      <p:cBhvr>
                                        <p:cTn id="25" dur="1" fill="hold">
                                          <p:stCondLst>
                                            <p:cond delay="499"/>
                                          </p:stCondLst>
                                        </p:cTn>
                                        <p:tgtEl>
                                          <p:spTgt spid="24"/>
                                        </p:tgtEl>
                                        <p:attrNameLst>
                                          <p:attrName>style.visibility</p:attrName>
                                        </p:attrNameLst>
                                      </p:cBhvr>
                                      <p:to>
                                        <p:strVal val="visible"/>
                                      </p:to>
                                    </p:set>
                                  </p:childTnLst>
                                </p:cTn>
                              </p:par>
                              <p:par>
                                <p:cTn id="26" presetID="6" presetClass="emph" presetSubtype="0" accel="100000" autoRev="1" fill="hold" grpId="1" nodeType="withEffect">
                                  <p:stCondLst>
                                    <p:cond delay="300"/>
                                  </p:stCondLst>
                                  <p:childTnLst>
                                    <p:animScale>
                                      <p:cBhvr>
                                        <p:cTn id="27" dur="500" fill="hold"/>
                                        <p:tgtEl>
                                          <p:spTgt spid="24"/>
                                        </p:tgtEl>
                                      </p:cBhvr>
                                      <p:by x="0" y="0"/>
                                    </p:animScale>
                                  </p:childTnLst>
                                </p:cTn>
                              </p:par>
                              <p:par>
                                <p:cTn id="28" presetID="1" presetClass="entr" presetSubtype="0" fill="hold" grpId="0" nodeType="withEffect">
                                  <p:stCondLst>
                                    <p:cond delay="400"/>
                                  </p:stCondLst>
                                  <p:childTnLst>
                                    <p:set>
                                      <p:cBhvr>
                                        <p:cTn id="29" dur="1" fill="hold">
                                          <p:stCondLst>
                                            <p:cond delay="499"/>
                                          </p:stCondLst>
                                        </p:cTn>
                                        <p:tgtEl>
                                          <p:spTgt spid="23"/>
                                        </p:tgtEl>
                                        <p:attrNameLst>
                                          <p:attrName>style.visibility</p:attrName>
                                        </p:attrNameLst>
                                      </p:cBhvr>
                                      <p:to>
                                        <p:strVal val="visible"/>
                                      </p:to>
                                    </p:set>
                                  </p:childTnLst>
                                </p:cTn>
                              </p:par>
                              <p:par>
                                <p:cTn id="30" presetID="6" presetClass="emph" presetSubtype="0" accel="100000" autoRev="1" fill="hold" grpId="1" nodeType="withEffect">
                                  <p:stCondLst>
                                    <p:cond delay="400"/>
                                  </p:stCondLst>
                                  <p:childTnLst>
                                    <p:animScale>
                                      <p:cBhvr>
                                        <p:cTn id="31" dur="500" fill="hold"/>
                                        <p:tgtEl>
                                          <p:spTgt spid="2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8" grpId="0" animBg="1"/>
      <p:bldP spid="8" grpId="1" animBg="1"/>
      <p:bldP spid="5" grpId="0" animBg="1"/>
      <p:bldP spid="5" grpId="1" animBg="1"/>
      <p:bldP spid="22" grpId="0" animBg="1"/>
      <p:bldP spid="22" grpId="1" animBg="1"/>
      <p:bldP spid="23" grpId="0" animBg="1"/>
      <p:bldP spid="23" grpId="1" animBg="1"/>
      <p:bldP spid="24" grpId="0" animBg="1"/>
      <p:bldP spid="2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SON Web Token Introduction - jwt.io">
            <a:extLst>
              <a:ext uri="{FF2B5EF4-FFF2-40B4-BE49-F238E27FC236}">
                <a16:creationId xmlns:a16="http://schemas.microsoft.com/office/drawing/2014/main" id="{F78A169F-1716-C1DC-6F08-41870B1B3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8504" y="1247785"/>
            <a:ext cx="4244054" cy="48180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41C849-6220-38D5-BCF1-577798C51378}"/>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Validating JSON Web Tokens (JWT)</a:t>
            </a:r>
            <a:endParaRPr lang="en-US" sz="3200" spc="-50">
              <a:ln w="3175">
                <a:noFill/>
              </a:ln>
              <a:latin typeface="+mj-lt"/>
              <a:cs typeface="Segoe UI"/>
            </a:endParaRPr>
          </a:p>
        </p:txBody>
      </p:sp>
      <p:grpSp>
        <p:nvGrpSpPr>
          <p:cNvPr id="27" name="Group 26">
            <a:extLst>
              <a:ext uri="{FF2B5EF4-FFF2-40B4-BE49-F238E27FC236}">
                <a16:creationId xmlns:a16="http://schemas.microsoft.com/office/drawing/2014/main" id="{A2479231-9B52-50DC-22F7-1C05E9ADFBE0}"/>
              </a:ext>
            </a:extLst>
          </p:cNvPr>
          <p:cNvGrpSpPr/>
          <p:nvPr/>
        </p:nvGrpSpPr>
        <p:grpSpPr>
          <a:xfrm>
            <a:off x="5261584" y="2228034"/>
            <a:ext cx="5946166" cy="4232666"/>
            <a:chOff x="1736850" y="521472"/>
            <a:chExt cx="8169151" cy="5815055"/>
          </a:xfrm>
        </p:grpSpPr>
        <p:sp>
          <p:nvSpPr>
            <p:cNvPr id="16" name="Rectangle 15">
              <a:extLst>
                <a:ext uri="{FF2B5EF4-FFF2-40B4-BE49-F238E27FC236}">
                  <a16:creationId xmlns:a16="http://schemas.microsoft.com/office/drawing/2014/main" id="{311A46A1-0D5F-6197-6F61-C948C7259001}"/>
                </a:ext>
              </a:extLst>
            </p:cNvPr>
            <p:cNvSpPr/>
            <p:nvPr/>
          </p:nvSpPr>
          <p:spPr>
            <a:xfrm>
              <a:off x="1736850" y="1312305"/>
              <a:ext cx="2374900" cy="42333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15AFA0A-B7ED-8105-3EB9-E51D718D161B}"/>
                </a:ext>
              </a:extLst>
            </p:cNvPr>
            <p:cNvSpPr/>
            <p:nvPr/>
          </p:nvSpPr>
          <p:spPr>
            <a:xfrm>
              <a:off x="5278178" y="4627862"/>
              <a:ext cx="4627823" cy="1708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385F66C-8613-EFD9-A0BD-F396D97A8380}"/>
                </a:ext>
              </a:extLst>
            </p:cNvPr>
            <p:cNvSpPr/>
            <p:nvPr/>
          </p:nvSpPr>
          <p:spPr>
            <a:xfrm>
              <a:off x="5278178" y="2613497"/>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BDB6A31-296F-8EC6-470C-DEA9002C760B}"/>
                </a:ext>
              </a:extLst>
            </p:cNvPr>
            <p:cNvSpPr/>
            <p:nvPr/>
          </p:nvSpPr>
          <p:spPr>
            <a:xfrm>
              <a:off x="5278178" y="521472"/>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1A64FBAE-22EE-9310-F2D8-1F95DF610450}"/>
                </a:ext>
              </a:extLst>
            </p:cNvPr>
            <p:cNvPicPr>
              <a:picLocks noChangeAspect="1"/>
            </p:cNvPicPr>
            <p:nvPr/>
          </p:nvPicPr>
          <p:blipFill rotWithShape="1">
            <a:blip r:embed="rId4"/>
            <a:srcRect t="17277" r="20501" b="8049"/>
            <a:stretch/>
          </p:blipFill>
          <p:spPr>
            <a:xfrm>
              <a:off x="5343355" y="594291"/>
              <a:ext cx="4308645" cy="1817298"/>
            </a:xfrm>
            <a:prstGeom prst="rect">
              <a:avLst/>
            </a:prstGeom>
          </p:spPr>
        </p:pic>
        <p:pic>
          <p:nvPicPr>
            <p:cNvPr id="21" name="Picture 20">
              <a:extLst>
                <a:ext uri="{FF2B5EF4-FFF2-40B4-BE49-F238E27FC236}">
                  <a16:creationId xmlns:a16="http://schemas.microsoft.com/office/drawing/2014/main" id="{C9F6D189-C26F-5A89-EFC2-7E6BE26A57B2}"/>
                </a:ext>
              </a:extLst>
            </p:cNvPr>
            <p:cNvPicPr>
              <a:picLocks noChangeAspect="1"/>
            </p:cNvPicPr>
            <p:nvPr/>
          </p:nvPicPr>
          <p:blipFill rotWithShape="1">
            <a:blip r:embed="rId5"/>
            <a:srcRect r="23030"/>
            <a:stretch/>
          </p:blipFill>
          <p:spPr>
            <a:xfrm>
              <a:off x="5577324" y="4753411"/>
              <a:ext cx="4182593" cy="1276359"/>
            </a:xfrm>
            <a:prstGeom prst="rect">
              <a:avLst/>
            </a:prstGeom>
          </p:spPr>
        </p:pic>
        <p:pic>
          <p:nvPicPr>
            <p:cNvPr id="22" name="Picture 21">
              <a:extLst>
                <a:ext uri="{FF2B5EF4-FFF2-40B4-BE49-F238E27FC236}">
                  <a16:creationId xmlns:a16="http://schemas.microsoft.com/office/drawing/2014/main" id="{A1A98665-84AD-4632-8CDD-AD33F221B4A0}"/>
                </a:ext>
              </a:extLst>
            </p:cNvPr>
            <p:cNvPicPr>
              <a:picLocks noChangeAspect="1"/>
            </p:cNvPicPr>
            <p:nvPr/>
          </p:nvPicPr>
          <p:blipFill rotWithShape="1">
            <a:blip r:embed="rId6"/>
            <a:srcRect l="27153" t="8370" r="27432" b="25107"/>
            <a:stretch/>
          </p:blipFill>
          <p:spPr>
            <a:xfrm>
              <a:off x="1945299" y="1416400"/>
              <a:ext cx="1877388" cy="3868329"/>
            </a:xfrm>
            <a:prstGeom prst="rect">
              <a:avLst/>
            </a:prstGeom>
          </p:spPr>
        </p:pic>
        <p:pic>
          <p:nvPicPr>
            <p:cNvPr id="23" name="Content Placeholder 20">
              <a:extLst>
                <a:ext uri="{FF2B5EF4-FFF2-40B4-BE49-F238E27FC236}">
                  <a16:creationId xmlns:a16="http://schemas.microsoft.com/office/drawing/2014/main" id="{C55E0927-02A8-A733-BBCC-ACA530D9925E}"/>
                </a:ext>
              </a:extLst>
            </p:cNvPr>
            <p:cNvPicPr>
              <a:picLocks noChangeAspect="1"/>
            </p:cNvPicPr>
            <p:nvPr/>
          </p:nvPicPr>
          <p:blipFill rotWithShape="1">
            <a:blip r:embed="rId7"/>
            <a:srcRect t="1" r="10115" b="21900"/>
            <a:stretch/>
          </p:blipFill>
          <p:spPr>
            <a:xfrm>
              <a:off x="5517341" y="2733724"/>
              <a:ext cx="4388660" cy="1691403"/>
            </a:xfrm>
            <a:prstGeom prst="rect">
              <a:avLst/>
            </a:prstGeom>
          </p:spPr>
        </p:pic>
        <p:cxnSp>
          <p:nvCxnSpPr>
            <p:cNvPr id="24" name="Straight Arrow Connector 23">
              <a:extLst>
                <a:ext uri="{FF2B5EF4-FFF2-40B4-BE49-F238E27FC236}">
                  <a16:creationId xmlns:a16="http://schemas.microsoft.com/office/drawing/2014/main" id="{DAE09198-413F-4CDB-CD2C-143BE4A196D8}"/>
                </a:ext>
              </a:extLst>
            </p:cNvPr>
            <p:cNvCxnSpPr>
              <a:cxnSpLocks/>
              <a:endCxn id="17" idx="1"/>
            </p:cNvCxnSpPr>
            <p:nvPr/>
          </p:nvCxnSpPr>
          <p:spPr>
            <a:xfrm>
              <a:off x="3810000" y="4979656"/>
              <a:ext cx="1468178" cy="5025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0B98ADA-3B9B-54C3-0F3B-2CC7BB5FA90F}"/>
                </a:ext>
              </a:extLst>
            </p:cNvPr>
            <p:cNvCxnSpPr>
              <a:cxnSpLocks/>
              <a:endCxn id="18" idx="1"/>
            </p:cNvCxnSpPr>
            <p:nvPr/>
          </p:nvCxnSpPr>
          <p:spPr>
            <a:xfrm>
              <a:off x="3810000" y="3429000"/>
              <a:ext cx="1468178" cy="1659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AF5AD9FF-E2A8-8C94-29B4-4711D646FDF5}"/>
                </a:ext>
              </a:extLst>
            </p:cNvPr>
            <p:cNvCxnSpPr>
              <a:cxnSpLocks/>
              <a:endCxn id="19" idx="1"/>
            </p:cNvCxnSpPr>
            <p:nvPr/>
          </p:nvCxnSpPr>
          <p:spPr>
            <a:xfrm flipV="1">
              <a:off x="3810000" y="1502940"/>
              <a:ext cx="1468178" cy="274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8" name="Picture 2">
            <a:extLst>
              <a:ext uri="{FF2B5EF4-FFF2-40B4-BE49-F238E27FC236}">
                <a16:creationId xmlns:a16="http://schemas.microsoft.com/office/drawing/2014/main" id="{8FD6090C-7983-420E-265E-D41DD9F5401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74544" y="4465170"/>
            <a:ext cx="1772050" cy="103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870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37FD3-D8DE-0CB3-8D55-42D63E71DDF1}"/>
              </a:ext>
            </a:extLst>
          </p:cNvPr>
          <p:cNvSpPr>
            <a:spLocks noGrp="1"/>
          </p:cNvSpPr>
          <p:nvPr>
            <p:ph idx="1"/>
          </p:nvPr>
        </p:nvSpPr>
        <p:spPr>
          <a:xfrm>
            <a:off x="584200" y="1435503"/>
            <a:ext cx="11018520" cy="5069059"/>
          </a:xfrm>
        </p:spPr>
        <p:txBody>
          <a:bodyPr>
            <a:normAutofit/>
          </a:bodyPr>
          <a:lstStyle/>
          <a:p>
            <a:pPr marL="457200" indent="-457200">
              <a:buFont typeface="+mj-lt"/>
              <a:buAutoNum type="arabicPeriod"/>
            </a:pPr>
            <a:r>
              <a:rPr lang="en-US" sz="2400" b="0" dirty="0">
                <a:effectLst/>
              </a:rPr>
              <a:t>Extract the JWT header, payload, and signature segments</a:t>
            </a:r>
          </a:p>
          <a:p>
            <a:pPr marL="457200" indent="-457200">
              <a:buFont typeface="+mj-lt"/>
              <a:buAutoNum type="arabicPeriod"/>
            </a:pPr>
            <a:r>
              <a:rPr lang="en-US" sz="2400" b="0" dirty="0">
                <a:effectLst/>
              </a:rPr>
              <a:t>Base64url decode each segment and convert to bytes</a:t>
            </a:r>
          </a:p>
          <a:p>
            <a:pPr marL="457200" indent="-457200">
              <a:buFont typeface="+mj-lt"/>
              <a:buAutoNum type="arabicPeriod"/>
            </a:pPr>
            <a:r>
              <a:rPr lang="en-US" sz="2400" b="0" dirty="0">
                <a:effectLst/>
              </a:rPr>
              <a:t>Concatenate the JWT header and payload segments with a period delimiter</a:t>
            </a:r>
          </a:p>
          <a:p>
            <a:pPr marL="457200" indent="-457200">
              <a:buFont typeface="+mj-lt"/>
              <a:buAutoNum type="arabicPeriod"/>
            </a:pPr>
            <a:r>
              <a:rPr lang="en-US" sz="2400" b="0" dirty="0">
                <a:effectLst/>
              </a:rPr>
              <a:t>Calculate the SHA-256 hash of the JWT Signing Input</a:t>
            </a:r>
          </a:p>
          <a:p>
            <a:pPr marL="457200" indent="-457200">
              <a:buFont typeface="+mj-lt"/>
              <a:buAutoNum type="arabicPeriod"/>
            </a:pPr>
            <a:r>
              <a:rPr lang="en-US" sz="2400" b="0" dirty="0">
                <a:effectLst/>
              </a:rPr>
              <a:t>Load the public key from </a:t>
            </a:r>
            <a:r>
              <a:rPr lang="en-US" sz="2400" dirty="0"/>
              <a:t>the x509 certificate</a:t>
            </a:r>
            <a:endParaRPr lang="en-US" sz="2400" b="0" dirty="0">
              <a:effectLst/>
            </a:endParaRPr>
          </a:p>
          <a:p>
            <a:pPr marL="457200" indent="-457200">
              <a:buFont typeface="+mj-lt"/>
              <a:buAutoNum type="arabicPeriod"/>
            </a:pPr>
            <a:r>
              <a:rPr lang="en-US" sz="2400" b="0" dirty="0">
                <a:solidFill>
                  <a:schemeClr val="tx1"/>
                </a:solidFill>
                <a:effectLst/>
              </a:rPr>
              <a:t>Verify the RSA signature</a:t>
            </a:r>
          </a:p>
          <a:p>
            <a:pPr marL="457200" indent="-457200">
              <a:buFont typeface="+mj-lt"/>
              <a:buAutoNum type="arabicPeriod"/>
            </a:pPr>
            <a:r>
              <a:rPr lang="en-US" sz="2400" b="0" dirty="0">
                <a:effectLst/>
              </a:rPr>
              <a:t>Compare the hex representations of digest and decrypted signature</a:t>
            </a:r>
          </a:p>
          <a:p>
            <a:endParaRPr lang="en-US" sz="1600" dirty="0"/>
          </a:p>
        </p:txBody>
      </p:sp>
      <p:sp>
        <p:nvSpPr>
          <p:cNvPr id="4" name="TextBox 3">
            <a:extLst>
              <a:ext uri="{FF2B5EF4-FFF2-40B4-BE49-F238E27FC236}">
                <a16:creationId xmlns:a16="http://schemas.microsoft.com/office/drawing/2014/main" id="{46B16C0B-CFA4-5444-25B6-EBF4ABFDDF50}"/>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600"/>
              </a:spcAft>
              <a:buClrTx/>
              <a:buSzTx/>
              <a:tabLst/>
              <a:defRPr/>
            </a:pPr>
            <a:r>
              <a:rPr lang="en-US" sz="3200">
                <a:solidFill>
                  <a:schemeClr val="tx1"/>
                </a:solidFill>
                <a:latin typeface="+mj-lt"/>
                <a:cs typeface="Segoe UI"/>
              </a:rPr>
              <a:t>Signature Verification steps</a:t>
            </a:r>
            <a:endParaRPr lang="en-US" sz="3200" spc="-50">
              <a:ln w="3175">
                <a:noFill/>
              </a:ln>
              <a:latin typeface="+mj-lt"/>
              <a:cs typeface="Segoe UI"/>
            </a:endParaRPr>
          </a:p>
        </p:txBody>
      </p:sp>
    </p:spTree>
    <p:extLst>
      <p:ext uri="{BB962C8B-B14F-4D97-AF65-F5344CB8AC3E}">
        <p14:creationId xmlns:p14="http://schemas.microsoft.com/office/powerpoint/2010/main" val="2026355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Azure Containers Instances </a:t>
            </a:r>
          </a:p>
        </p:txBody>
      </p:sp>
    </p:spTree>
    <p:extLst>
      <p:ext uri="{BB962C8B-B14F-4D97-AF65-F5344CB8AC3E}">
        <p14:creationId xmlns:p14="http://schemas.microsoft.com/office/powerpoint/2010/main" val="1436745129"/>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646C-C8F7-B37A-542C-772034E89401}"/>
              </a:ext>
            </a:extLst>
          </p:cNvPr>
          <p:cNvSpPr>
            <a:spLocks noGrp="1"/>
          </p:cNvSpPr>
          <p:nvPr>
            <p:ph type="title"/>
          </p:nvPr>
        </p:nvSpPr>
        <p:spPr/>
        <p:txBody>
          <a:bodyPr/>
          <a:lstStyle/>
          <a:p>
            <a:r>
              <a:rPr lang="en-US" dirty="0"/>
              <a:t>Confidential Containers on ACI</a:t>
            </a:r>
          </a:p>
        </p:txBody>
      </p:sp>
      <p:sp>
        <p:nvSpPr>
          <p:cNvPr id="3" name="Rectangle 2">
            <a:extLst>
              <a:ext uri="{FF2B5EF4-FFF2-40B4-BE49-F238E27FC236}">
                <a16:creationId xmlns:a16="http://schemas.microsoft.com/office/drawing/2014/main" id="{5613FF46-BAF8-3E8F-2959-A018CDD3E787}"/>
              </a:ext>
            </a:extLst>
          </p:cNvPr>
          <p:cNvSpPr/>
          <p:nvPr/>
        </p:nvSpPr>
        <p:spPr>
          <a:xfrm>
            <a:off x="1754556" y="2391235"/>
            <a:ext cx="244310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Container Instances</a:t>
            </a:r>
          </a:p>
        </p:txBody>
      </p:sp>
      <p:pic>
        <p:nvPicPr>
          <p:cNvPr id="5" name="Graphic 4">
            <a:extLst>
              <a:ext uri="{FF2B5EF4-FFF2-40B4-BE49-F238E27FC236}">
                <a16:creationId xmlns:a16="http://schemas.microsoft.com/office/drawing/2014/main" id="{B5C1E210-4835-496B-C369-69CFCFF4FF0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13208" y="1173100"/>
            <a:ext cx="1116407" cy="1116407"/>
          </a:xfrm>
          <a:prstGeom prst="rect">
            <a:avLst/>
          </a:prstGeom>
        </p:spPr>
      </p:pic>
      <p:sp>
        <p:nvSpPr>
          <p:cNvPr id="6" name="TextBox 5">
            <a:extLst>
              <a:ext uri="{FF2B5EF4-FFF2-40B4-BE49-F238E27FC236}">
                <a16:creationId xmlns:a16="http://schemas.microsoft.com/office/drawing/2014/main" id="{4648E3A3-CE0E-37D4-3E79-EC90C057FFEB}"/>
              </a:ext>
            </a:extLst>
          </p:cNvPr>
          <p:cNvSpPr txBox="1"/>
          <p:nvPr/>
        </p:nvSpPr>
        <p:spPr>
          <a:xfrm>
            <a:off x="1816865" y="2872597"/>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GENERALLY AVAILABLE</a:t>
            </a:r>
          </a:p>
        </p:txBody>
      </p:sp>
      <p:sp>
        <p:nvSpPr>
          <p:cNvPr id="8" name="TextBox 7">
            <a:extLst>
              <a:ext uri="{FF2B5EF4-FFF2-40B4-BE49-F238E27FC236}">
                <a16:creationId xmlns:a16="http://schemas.microsoft.com/office/drawing/2014/main" id="{6A9DA1AC-1176-274B-61A1-A58FCD845B2C}"/>
              </a:ext>
            </a:extLst>
          </p:cNvPr>
          <p:cNvSpPr txBox="1"/>
          <p:nvPr/>
        </p:nvSpPr>
        <p:spPr>
          <a:xfrm>
            <a:off x="1897889" y="3620339"/>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dirty="0">
                <a:ln>
                  <a:noFill/>
                </a:ln>
                <a:effectLst/>
                <a:uLnTx/>
                <a:uFillTx/>
                <a:latin typeface="+mj-lt"/>
                <a:ea typeface="+mn-ea"/>
                <a:cs typeface="+mn-cs"/>
              </a:rPr>
              <a:t>No infrastructure management</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dirty="0">
              <a:ln>
                <a:noFill/>
              </a:ln>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dirty="0">
                <a:ln>
                  <a:noFill/>
                </a:ln>
                <a:effectLst/>
                <a:uLnTx/>
                <a:uFillTx/>
                <a:latin typeface="+mj-lt"/>
                <a:ea typeface="+mn-ea"/>
                <a:cs typeface="+mn-cs"/>
              </a:rPr>
              <a:t>Run any image or language framework</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dirty="0">
              <a:ln>
                <a:noFill/>
              </a:ln>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dirty="0">
                <a:ln>
                  <a:noFill/>
                </a:ln>
                <a:effectLst/>
                <a:uLnTx/>
                <a:uFillTx/>
                <a:latin typeface="+mj-lt"/>
                <a:ea typeface="+mn-ea"/>
                <a:cs typeface="+mn-cs"/>
              </a:rPr>
              <a:t>Pay per second billing</a:t>
            </a:r>
          </a:p>
        </p:txBody>
      </p:sp>
      <p:pic>
        <p:nvPicPr>
          <p:cNvPr id="14" name="Picture 13">
            <a:extLst>
              <a:ext uri="{FF2B5EF4-FFF2-40B4-BE49-F238E27FC236}">
                <a16:creationId xmlns:a16="http://schemas.microsoft.com/office/drawing/2014/main" id="{7B487FD8-35EB-34D0-AA1F-96D1547C3A7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747" y="4066615"/>
            <a:ext cx="338554" cy="338554"/>
          </a:xfrm>
          <a:prstGeom prst="rect">
            <a:avLst/>
          </a:prstGeom>
        </p:spPr>
      </p:pic>
      <p:pic>
        <p:nvPicPr>
          <p:cNvPr id="15" name="Picture 14">
            <a:extLst>
              <a:ext uri="{FF2B5EF4-FFF2-40B4-BE49-F238E27FC236}">
                <a16:creationId xmlns:a16="http://schemas.microsoft.com/office/drawing/2014/main" id="{4C64A03C-7202-8970-CB39-A171DA53E9F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113" y="4581607"/>
            <a:ext cx="338554" cy="338554"/>
          </a:xfrm>
          <a:prstGeom prst="rect">
            <a:avLst/>
          </a:prstGeom>
        </p:spPr>
      </p:pic>
      <p:pic>
        <p:nvPicPr>
          <p:cNvPr id="16" name="Picture 15">
            <a:extLst>
              <a:ext uri="{FF2B5EF4-FFF2-40B4-BE49-F238E27FC236}">
                <a16:creationId xmlns:a16="http://schemas.microsoft.com/office/drawing/2014/main" id="{BB25AC27-1D08-6E5C-38AD-4A6C900047F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9113" y="3543102"/>
            <a:ext cx="339188" cy="338554"/>
          </a:xfrm>
          <a:prstGeom prst="rect">
            <a:avLst/>
          </a:prstGeom>
        </p:spPr>
      </p:pic>
      <p:sp>
        <p:nvSpPr>
          <p:cNvPr id="35" name="TextBox 34">
            <a:extLst>
              <a:ext uri="{FF2B5EF4-FFF2-40B4-BE49-F238E27FC236}">
                <a16:creationId xmlns:a16="http://schemas.microsoft.com/office/drawing/2014/main" id="{6F1109AB-ED77-E559-8CFB-6F495553E3AD}"/>
              </a:ext>
            </a:extLst>
          </p:cNvPr>
          <p:cNvSpPr txBox="1"/>
          <p:nvPr/>
        </p:nvSpPr>
        <p:spPr>
          <a:xfrm>
            <a:off x="975308" y="2333891"/>
            <a:ext cx="3992204" cy="523220"/>
          </a:xfrm>
          <a:prstGeom prst="rect">
            <a:avLst/>
          </a:prstGeom>
          <a:noFill/>
        </p:spPr>
        <p:txBody>
          <a:bodyPr wrap="square">
            <a:spAutoFit/>
          </a:bodyPr>
          <a:lstStyle/>
          <a:p>
            <a:pPr algn="ctr"/>
            <a:r>
              <a:rPr lang="en-US" sz="1400" dirty="0">
                <a:latin typeface="+mj-lt"/>
              </a:rPr>
              <a:t>Confidential containers on </a:t>
            </a:r>
            <a:br>
              <a:rPr lang="en-US" sz="1400" dirty="0">
                <a:latin typeface="+mj-lt"/>
              </a:rPr>
            </a:br>
            <a:r>
              <a:rPr lang="en-US" sz="1400" dirty="0">
                <a:latin typeface="+mj-lt"/>
              </a:rPr>
              <a:t>Azure Container Instances (ACI)</a:t>
            </a:r>
          </a:p>
        </p:txBody>
      </p:sp>
      <p:pic>
        <p:nvPicPr>
          <p:cNvPr id="34" name="Picture 33">
            <a:extLst>
              <a:ext uri="{FF2B5EF4-FFF2-40B4-BE49-F238E27FC236}">
                <a16:creationId xmlns:a16="http://schemas.microsoft.com/office/drawing/2014/main" id="{9E97BF93-37AB-9AF2-0384-AF74BE741710}"/>
              </a:ext>
            </a:extLst>
          </p:cNvPr>
          <p:cNvPicPr>
            <a:picLocks noChangeAspect="1"/>
          </p:cNvPicPr>
          <p:nvPr/>
        </p:nvPicPr>
        <p:blipFill>
          <a:blip r:embed="rId8"/>
          <a:stretch>
            <a:fillRect/>
          </a:stretch>
        </p:blipFill>
        <p:spPr>
          <a:xfrm>
            <a:off x="6461464" y="1492526"/>
            <a:ext cx="4905939" cy="3349687"/>
          </a:xfrm>
          <a:prstGeom prst="rect">
            <a:avLst/>
          </a:prstGeom>
          <a:effectLst>
            <a:outerShdw blurRad="50800" dist="38100" dir="2700000" algn="tl" rotWithShape="0">
              <a:prstClr val="black">
                <a:alpha val="40000"/>
              </a:prstClr>
            </a:outerShdw>
          </a:effectLst>
        </p:spPr>
      </p:pic>
      <p:sp>
        <p:nvSpPr>
          <p:cNvPr id="37" name="TextBox 36">
            <a:extLst>
              <a:ext uri="{FF2B5EF4-FFF2-40B4-BE49-F238E27FC236}">
                <a16:creationId xmlns:a16="http://schemas.microsoft.com/office/drawing/2014/main" id="{1A981DAA-3A5A-EB03-05ED-39AAEB4916FD}"/>
              </a:ext>
            </a:extLst>
          </p:cNvPr>
          <p:cNvSpPr txBox="1"/>
          <p:nvPr/>
        </p:nvSpPr>
        <p:spPr>
          <a:xfrm>
            <a:off x="6566563" y="4920161"/>
            <a:ext cx="4905938" cy="307777"/>
          </a:xfrm>
          <a:prstGeom prst="rect">
            <a:avLst/>
          </a:prstGeom>
          <a:noFill/>
        </p:spPr>
        <p:txBody>
          <a:bodyPr wrap="square" rtlCol="0">
            <a:spAutoFit/>
          </a:bodyPr>
          <a:lstStyle/>
          <a:p>
            <a:pPr algn="ctr"/>
            <a:r>
              <a:rPr lang="en-US" sz="1400" dirty="0"/>
              <a:t>ACI is leveraging Open GCS.</a:t>
            </a:r>
          </a:p>
        </p:txBody>
      </p:sp>
      <p:grpSp>
        <p:nvGrpSpPr>
          <p:cNvPr id="4" name="Group 3">
            <a:extLst>
              <a:ext uri="{FF2B5EF4-FFF2-40B4-BE49-F238E27FC236}">
                <a16:creationId xmlns:a16="http://schemas.microsoft.com/office/drawing/2014/main" id="{FAA09526-FC8D-E0E9-4D52-5F2898E47A50}"/>
              </a:ext>
            </a:extLst>
          </p:cNvPr>
          <p:cNvGrpSpPr/>
          <p:nvPr/>
        </p:nvGrpSpPr>
        <p:grpSpPr>
          <a:xfrm>
            <a:off x="1134972" y="5684900"/>
            <a:ext cx="10471811" cy="1093297"/>
            <a:chOff x="2574910" y="5635532"/>
            <a:chExt cx="6827157" cy="712782"/>
          </a:xfrm>
        </p:grpSpPr>
        <p:pic>
          <p:nvPicPr>
            <p:cNvPr id="7" name="Picture 2">
              <a:extLst>
                <a:ext uri="{FF2B5EF4-FFF2-40B4-BE49-F238E27FC236}">
                  <a16:creationId xmlns:a16="http://schemas.microsoft.com/office/drawing/2014/main" id="{C552AE53-2CAE-AED4-4A5E-4DE777238F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86867" y="5635532"/>
              <a:ext cx="1235463" cy="4561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4E66FE1-BA2F-36D2-11A0-D958749F1282}"/>
                </a:ext>
              </a:extLst>
            </p:cNvPr>
            <p:cNvSpPr txBox="1"/>
            <p:nvPr/>
          </p:nvSpPr>
          <p:spPr>
            <a:xfrm>
              <a:off x="4199714" y="6060773"/>
              <a:ext cx="1276365" cy="269004"/>
            </a:xfrm>
            <a:prstGeom prst="rect">
              <a:avLst/>
            </a:prstGeom>
            <a:noFill/>
          </p:spPr>
          <p:txBody>
            <a:bodyPr wrap="square">
              <a:spAutoFit/>
            </a:bodyPr>
            <a:lstStyle/>
            <a:p>
              <a:pPr algn="ctr"/>
              <a:r>
                <a:rPr lang="en-US" sz="1100">
                  <a:hlinkClick r:id="rId10"/>
                </a:rPr>
                <a:t>Confidential Containers (github.com)</a:t>
              </a:r>
              <a:endParaRPr lang="en-US" sz="1100"/>
            </a:p>
          </p:txBody>
        </p:sp>
        <p:pic>
          <p:nvPicPr>
            <p:cNvPr id="10" name="Picture 4" descr="Intel® Clear Containers: Now part of Kata Containers | Clear Linux* Project">
              <a:extLst>
                <a:ext uri="{FF2B5EF4-FFF2-40B4-BE49-F238E27FC236}">
                  <a16:creationId xmlns:a16="http://schemas.microsoft.com/office/drawing/2014/main" id="{D96D8975-31CE-B275-F167-1CDA34C6B28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004416" y="5679877"/>
              <a:ext cx="1262370" cy="36744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50B061F-9043-638A-7386-1E55C30C2149}"/>
                </a:ext>
              </a:extLst>
            </p:cNvPr>
            <p:cNvSpPr txBox="1"/>
            <p:nvPr/>
          </p:nvSpPr>
          <p:spPr>
            <a:xfrm>
              <a:off x="5624425" y="6063908"/>
              <a:ext cx="2097490" cy="269004"/>
            </a:xfrm>
            <a:prstGeom prst="rect">
              <a:avLst/>
            </a:prstGeom>
            <a:noFill/>
          </p:spPr>
          <p:txBody>
            <a:bodyPr wrap="square">
              <a:spAutoFit/>
            </a:bodyPr>
            <a:lstStyle/>
            <a:p>
              <a:pPr algn="ctr"/>
              <a:r>
                <a:rPr lang="en-US" sz="1100">
                  <a:hlinkClick r:id="rId12"/>
                </a:rPr>
                <a:t>Kata Containers - Open Source Container Runtime Software | Kata Containers</a:t>
              </a:r>
              <a:endParaRPr lang="en-US" sz="1100"/>
            </a:p>
          </p:txBody>
        </p:sp>
        <p:pic>
          <p:nvPicPr>
            <p:cNvPr id="12" name="Picture 6" descr="Azure Container Instances - Reviews, Pros &amp; Cons | Companies using Azure Container Instances">
              <a:extLst>
                <a:ext uri="{FF2B5EF4-FFF2-40B4-BE49-F238E27FC236}">
                  <a16:creationId xmlns:a16="http://schemas.microsoft.com/office/drawing/2014/main" id="{F41EC072-5ECE-6102-7F3F-B3C285A40D5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077881" y="5672519"/>
              <a:ext cx="727910" cy="3821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061C9DB6-1C36-1133-18C8-983B8C442A6E}"/>
                </a:ext>
              </a:extLst>
            </p:cNvPr>
            <p:cNvSpPr txBox="1"/>
            <p:nvPr/>
          </p:nvSpPr>
          <p:spPr>
            <a:xfrm>
              <a:off x="7721915" y="6062246"/>
              <a:ext cx="1680152" cy="269004"/>
            </a:xfrm>
            <a:prstGeom prst="rect">
              <a:avLst/>
            </a:prstGeom>
            <a:noFill/>
          </p:spPr>
          <p:txBody>
            <a:bodyPr wrap="square">
              <a:spAutoFit/>
            </a:bodyPr>
            <a:lstStyle/>
            <a:p>
              <a:pPr algn="ctr"/>
              <a:r>
                <a:rPr lang="en-US" sz="1100">
                  <a:hlinkClick r:id="rId14"/>
                </a:rPr>
                <a:t>Open Guest Compute Service – Azure Container Instances.</a:t>
              </a:r>
              <a:endParaRPr lang="en-US" sz="1100"/>
            </a:p>
          </p:txBody>
        </p:sp>
        <p:pic>
          <p:nvPicPr>
            <p:cNvPr id="17" name="Picture 16">
              <a:extLst>
                <a:ext uri="{FF2B5EF4-FFF2-40B4-BE49-F238E27FC236}">
                  <a16:creationId xmlns:a16="http://schemas.microsoft.com/office/drawing/2014/main" id="{CEF3E087-DB83-5B6A-EFD1-420D0A293D18}"/>
                </a:ext>
              </a:extLst>
            </p:cNvPr>
            <p:cNvPicPr>
              <a:picLocks noChangeAspect="1"/>
            </p:cNvPicPr>
            <p:nvPr/>
          </p:nvPicPr>
          <p:blipFill>
            <a:blip r:embed="rId15"/>
            <a:stretch>
              <a:fillRect/>
            </a:stretch>
          </p:blipFill>
          <p:spPr>
            <a:xfrm>
              <a:off x="2574910" y="5683132"/>
              <a:ext cx="1351009" cy="372935"/>
            </a:xfrm>
            <a:prstGeom prst="rect">
              <a:avLst/>
            </a:prstGeom>
          </p:spPr>
        </p:pic>
        <p:sp>
          <p:nvSpPr>
            <p:cNvPr id="18" name="TextBox 17">
              <a:extLst>
                <a:ext uri="{FF2B5EF4-FFF2-40B4-BE49-F238E27FC236}">
                  <a16:creationId xmlns:a16="http://schemas.microsoft.com/office/drawing/2014/main" id="{EF6E93D0-BE3B-C439-EEC2-029365E9BEA3}"/>
                </a:ext>
              </a:extLst>
            </p:cNvPr>
            <p:cNvSpPr txBox="1"/>
            <p:nvPr/>
          </p:nvSpPr>
          <p:spPr>
            <a:xfrm>
              <a:off x="2637011" y="6079310"/>
              <a:ext cx="1496107" cy="269004"/>
            </a:xfrm>
            <a:prstGeom prst="rect">
              <a:avLst/>
            </a:prstGeom>
            <a:noFill/>
          </p:spPr>
          <p:txBody>
            <a:bodyPr wrap="square">
              <a:spAutoFit/>
            </a:bodyPr>
            <a:lstStyle/>
            <a:p>
              <a:pPr algn="ctr"/>
              <a:r>
                <a:rPr lang="en-US" sz="1100">
                  <a:hlinkClick r:id="rId16"/>
                </a:rPr>
                <a:t>Confidential Computing Consortium</a:t>
              </a:r>
              <a:endParaRPr lang="en-US" sz="1100"/>
            </a:p>
          </p:txBody>
        </p:sp>
      </p:grpSp>
    </p:spTree>
    <p:extLst>
      <p:ext uri="{BB962C8B-B14F-4D97-AF65-F5344CB8AC3E}">
        <p14:creationId xmlns:p14="http://schemas.microsoft.com/office/powerpoint/2010/main" val="34761645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4E4DD2-A645-F192-DE68-558ABCF6EF95}"/>
              </a:ext>
            </a:extLst>
          </p:cNvPr>
          <p:cNvSpPr>
            <a:spLocks noGrp="1"/>
          </p:cNvSpPr>
          <p:nvPr>
            <p:ph type="body" sz="quarter" idx="10"/>
          </p:nvPr>
        </p:nvSpPr>
        <p:spPr>
          <a:xfrm>
            <a:off x="577881" y="1141422"/>
            <a:ext cx="7236542" cy="4782848"/>
          </a:xfrm>
        </p:spPr>
        <p:txBody>
          <a:bodyPr/>
          <a:lstStyle/>
          <a:p>
            <a:pPr marL="342900" indent="-342900">
              <a:buFont typeface="+mj-lt"/>
              <a:buAutoNum type="arabicPeriod"/>
            </a:pPr>
            <a:r>
              <a:rPr lang="en-US" sz="1400">
                <a:latin typeface="Source Sans Pro" panose="020B0503030403020204" pitchFamily="34" charset="0"/>
              </a:rPr>
              <a:t>Parma is an architecture that provides</a:t>
            </a:r>
            <a:r>
              <a:rPr lang="en-US" sz="1400" b="1">
                <a:latin typeface="Source Sans Pro" panose="020B0503030403020204" pitchFamily="34" charset="0"/>
              </a:rPr>
              <a:t> lift-and-shift deployment of unmodified containers </a:t>
            </a:r>
            <a:r>
              <a:rPr lang="en-US" sz="1400">
                <a:latin typeface="Source Sans Pro" panose="020B0503030403020204" pitchFamily="34" charset="0"/>
              </a:rPr>
              <a:t>while providing strong security protection against a powerful attacker who controls the untrusted host and hypervisor.</a:t>
            </a:r>
          </a:p>
          <a:p>
            <a:pPr marL="342900" indent="-342900">
              <a:buFont typeface="+mj-lt"/>
              <a:buAutoNum type="arabicPeriod"/>
            </a:pPr>
            <a:r>
              <a:rPr lang="en-US" sz="1400">
                <a:latin typeface="Source Sans Pro" panose="020B0503030403020204" pitchFamily="34" charset="0"/>
              </a:rPr>
              <a:t>Parma, a novel security architecture for </a:t>
            </a:r>
            <a:r>
              <a:rPr lang="en-US" sz="1400" b="1">
                <a:latin typeface="Source Sans Pro" panose="020B0503030403020204" pitchFamily="34" charset="0"/>
              </a:rPr>
              <a:t>confidential containerized workloads</a:t>
            </a:r>
            <a:r>
              <a:rPr lang="en-US" sz="1400">
                <a:latin typeface="Source Sans Pro" panose="020B0503030403020204" pitchFamily="34" charset="0"/>
              </a:rPr>
              <a:t>, establishes security guarantees rooted in an inductive proof over all future states of the container group provided by the </a:t>
            </a:r>
            <a:r>
              <a:rPr lang="en-US" sz="1400" b="1">
                <a:latin typeface="Source Sans Pro" panose="020B0503030403020204" pitchFamily="34" charset="0"/>
              </a:rPr>
              <a:t>introduction of an 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a:t>
            </a:r>
            <a:r>
              <a:rPr lang="en-US" sz="1400" b="1">
                <a:latin typeface="Source Sans Pro" panose="020B0503030403020204" pitchFamily="34" charset="0"/>
              </a:rPr>
              <a:t> execution policy </a:t>
            </a:r>
            <a:r>
              <a:rPr lang="en-US" sz="1400">
                <a:latin typeface="Source Sans Pro" panose="020B0503030403020204" pitchFamily="34" charset="0"/>
              </a:rPr>
              <a:t>is a </a:t>
            </a:r>
            <a:r>
              <a:rPr lang="en-US" sz="1400" b="1">
                <a:latin typeface="Source Sans Pro" panose="020B0503030403020204" pitchFamily="34" charset="0"/>
              </a:rPr>
              <a:t>component of the utility VM </a:t>
            </a:r>
            <a:r>
              <a:rPr lang="en-US" sz="1400">
                <a:latin typeface="Source Sans Pro" panose="020B0503030403020204" pitchFamily="34" charset="0"/>
              </a:rPr>
              <a:t>that is </a:t>
            </a:r>
            <a:r>
              <a:rPr lang="en-US" sz="1400" b="1">
                <a:latin typeface="Source Sans Pro" panose="020B0503030403020204" pitchFamily="34" charset="0"/>
              </a:rPr>
              <a:t>attested at initialization time</a:t>
            </a:r>
            <a:r>
              <a:rPr lang="en-US" sz="1400">
                <a:latin typeface="Source Sans Pro" panose="020B0503030403020204" pitchFamily="34" charset="0"/>
              </a:rPr>
              <a:t>, describing </a:t>
            </a:r>
            <a:r>
              <a:rPr lang="en-US" sz="1400" b="1">
                <a:latin typeface="Source Sans Pro" panose="020B0503030403020204" pitchFamily="34" charset="0"/>
              </a:rPr>
              <a:t>all of the actions the user has explicitly allowed the guest agent</a:t>
            </a:r>
            <a:r>
              <a:rPr lang="en-US" sz="1400">
                <a:latin typeface="Source Sans Pro" panose="020B0503030403020204" pitchFamily="34" charset="0"/>
              </a:rPr>
              <a:t> to take within the container group. When a hash does not match, this action is denied.</a:t>
            </a:r>
          </a:p>
          <a:p>
            <a:pPr marL="342900" indent="-342900">
              <a:buFont typeface="+mj-lt"/>
              <a:buAutoNum type="arabicPeriod"/>
            </a:pPr>
            <a:r>
              <a:rPr lang="en-US" sz="1400">
                <a:latin typeface="Source Sans Pro" panose="020B0503030403020204" pitchFamily="34" charset="0"/>
              </a:rPr>
              <a:t>The </a:t>
            </a:r>
            <a:r>
              <a:rPr lang="en-US" sz="1400" b="1">
                <a:latin typeface="Source Sans Pro" panose="020B0503030403020204" pitchFamily="34" charset="0"/>
              </a:rPr>
              <a:t>guest agent </a:t>
            </a:r>
            <a:r>
              <a:rPr lang="en-US" sz="1400">
                <a:latin typeface="Source Sans Pro" panose="020B0503030403020204" pitchFamily="34" charset="0"/>
              </a:rPr>
              <a:t>coordinates the container workflow as directed by the host-side container shim and is </a:t>
            </a:r>
            <a:r>
              <a:rPr lang="en-US" sz="1400" b="1">
                <a:latin typeface="Source Sans Pro" panose="020B0503030403020204" pitchFamily="34" charset="0"/>
              </a:rPr>
              <a:t>augmented to enforce the execution policy </a:t>
            </a:r>
            <a:r>
              <a:rPr lang="en-US" sz="1400">
                <a:latin typeface="Source Sans Pro" panose="020B0503030403020204" pitchFamily="34" charset="0"/>
              </a:rPr>
              <a:t>such that it only executes commands (submitted by the untrusted container shim) </a:t>
            </a:r>
            <a:r>
              <a:rPr lang="en-US" sz="1400" b="1">
                <a:latin typeface="Source Sans Pro" panose="020B0503030403020204" pitchFamily="34" charset="0"/>
              </a:rPr>
              <a:t>explicitly allowed by the user. </a:t>
            </a:r>
          </a:p>
          <a:p>
            <a:pPr marL="342900" indent="-342900">
              <a:buFont typeface="+mj-lt"/>
              <a:buAutoNum type="arabicPeriod"/>
            </a:pPr>
            <a:r>
              <a:rPr lang="en-US" sz="1400">
                <a:latin typeface="Source Sans Pro" panose="020B0503030403020204" pitchFamily="34" charset="0"/>
              </a:rPr>
              <a:t>Parma leverages </a:t>
            </a:r>
            <a:r>
              <a:rPr lang="en-US" sz="1400" b="1">
                <a:latin typeface="Source Sans Pro" panose="020B0503030403020204" pitchFamily="34" charset="0"/>
              </a:rPr>
              <a:t>VM-level isolation to execute a container group within a unique VM-based TEE</a:t>
            </a:r>
            <a:r>
              <a:rPr lang="en-US" sz="1400">
                <a:latin typeface="Source Sans Pro" panose="020B0503030403020204" pitchFamily="34" charset="0"/>
              </a:rPr>
              <a:t>, offering container integrity and user data confidentiality and integrity, as well as container attestation and execution integrity based on an </a:t>
            </a:r>
            <a:r>
              <a:rPr lang="en-US" sz="1400" b="1">
                <a:latin typeface="Source Sans Pro" panose="020B0503030403020204" pitchFamily="34" charset="0"/>
              </a:rPr>
              <a:t>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Parma provides strong protection for the container’s root filesystem (comprised of the container image layers and writeable scratch space) and the </a:t>
            </a:r>
            <a:r>
              <a:rPr lang="en-US" sz="1400" b="1">
                <a:latin typeface="Source Sans Pro" panose="020B0503030403020204" pitchFamily="34" charset="0"/>
              </a:rPr>
              <a:t>user’s data through block-level encryption and integrity (using dm-crypt + dm-integrity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 implementation of </a:t>
            </a:r>
            <a:r>
              <a:rPr lang="en-US" sz="1400" b="1">
                <a:latin typeface="Source Sans Pro" panose="020B0503030403020204" pitchFamily="34" charset="0"/>
              </a:rPr>
              <a:t>Parma forms the basis for Confidential Containers </a:t>
            </a:r>
            <a:r>
              <a:rPr lang="en-US" sz="1400">
                <a:latin typeface="Source Sans Pro" panose="020B0503030403020204" pitchFamily="34" charset="0"/>
              </a:rPr>
              <a:t>on Azure Container Instances and is publicly available on GitHub </a:t>
            </a:r>
            <a:r>
              <a:rPr lang="en-US" sz="1400" b="1">
                <a:latin typeface="Source Sans Pro" panose="020B0503030403020204" pitchFamily="34" charset="0"/>
                <a:hlinkClick r:id="rId3"/>
              </a:rPr>
              <a:t>hcsshim system</a:t>
            </a:r>
            <a:r>
              <a:rPr lang="en-US" sz="1400">
                <a:latin typeface="Source Sans Pro" panose="020B0503030403020204" pitchFamily="34" charset="0"/>
              </a:rPr>
              <a:t>, </a:t>
            </a:r>
            <a:r>
              <a:rPr lang="en-US" sz="1400" b="1">
                <a:latin typeface="Source Sans Pro" panose="020B0503030403020204" pitchFamily="34" charset="0"/>
              </a:rPr>
              <a:t>neither requiring changes to existing containers nor container image signing</a:t>
            </a:r>
            <a:r>
              <a:rPr lang="en-US" sz="1400">
                <a:latin typeface="Source Sans Pro" panose="020B0503030403020204" pitchFamily="34" charset="0"/>
              </a:rPr>
              <a:t>.</a:t>
            </a:r>
            <a:endParaRPr lang="en-US" sz="1400"/>
          </a:p>
        </p:txBody>
      </p:sp>
      <p:pic>
        <p:nvPicPr>
          <p:cNvPr id="7" name="Picture 6">
            <a:extLst>
              <a:ext uri="{FF2B5EF4-FFF2-40B4-BE49-F238E27FC236}">
                <a16:creationId xmlns:a16="http://schemas.microsoft.com/office/drawing/2014/main" id="{90323AF0-0B0E-9BA4-76E8-A20091E3249D}"/>
              </a:ext>
            </a:extLst>
          </p:cNvPr>
          <p:cNvPicPr>
            <a:picLocks noChangeAspect="1"/>
          </p:cNvPicPr>
          <p:nvPr/>
        </p:nvPicPr>
        <p:blipFill>
          <a:blip r:embed="rId4"/>
          <a:stretch>
            <a:fillRect/>
          </a:stretch>
        </p:blipFill>
        <p:spPr>
          <a:xfrm>
            <a:off x="7412536" y="969616"/>
            <a:ext cx="4581556" cy="512646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9B8C8706-50EC-B8D1-F067-4ECB0E9DBE50}"/>
              </a:ext>
            </a:extLst>
          </p:cNvPr>
          <p:cNvSpPr txBox="1"/>
          <p:nvPr/>
        </p:nvSpPr>
        <p:spPr>
          <a:xfrm>
            <a:off x="8114444" y="6180340"/>
            <a:ext cx="4222530"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sng" strike="noStrike" kern="100" cap="none" spc="0" normalizeH="0" baseline="0" noProof="0">
                <a:ln>
                  <a:noFill/>
                </a:ln>
                <a:solidFill>
                  <a:srgbClr val="0563C1"/>
                </a:solidFill>
                <a:effectLst/>
                <a:uLnTx/>
                <a:uFillTx/>
                <a:latin typeface="Segoe UI"/>
                <a:ea typeface="Calibri" panose="020F0502020204030204" pitchFamily="34" charset="0"/>
                <a:cs typeface="Arial" panose="020B0604020202020204" pitchFamily="34" charset="0"/>
                <a:hlinkClick r:id="rId5"/>
              </a:rPr>
              <a:t>Confidential Containers via Attested Execution Policies</a:t>
            </a:r>
            <a:endParaRPr kumimoji="0" lang="en-US" sz="1400" b="0" i="0" u="none" strike="noStrike" kern="100" cap="none" spc="0" normalizeH="0" baseline="0" noProof="0">
              <a:ln>
                <a:noFill/>
              </a:ln>
              <a:noFill/>
              <a:effectLst/>
              <a:uLnTx/>
              <a:uFillTx/>
              <a:latin typeface="Segoe UI"/>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Parma</a:t>
            </a:r>
          </a:p>
        </p:txBody>
      </p:sp>
    </p:spTree>
    <p:extLst>
      <p:ext uri="{BB962C8B-B14F-4D97-AF65-F5344CB8AC3E}">
        <p14:creationId xmlns:p14="http://schemas.microsoft.com/office/powerpoint/2010/main" val="2510541579"/>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728807-9BFA-A0CD-E386-3DB555234B44}"/>
              </a:ext>
            </a:extLst>
          </p:cNvPr>
          <p:cNvSpPr/>
          <p:nvPr/>
        </p:nvSpPr>
        <p:spPr bwMode="auto">
          <a:xfrm>
            <a:off x="7204376" y="0"/>
            <a:ext cx="5052912" cy="6858000"/>
          </a:xfrm>
          <a:prstGeom prst="rect">
            <a:avLst/>
          </a:prstGeom>
          <a:solidFill>
            <a:schemeClr val="bg1"/>
          </a:solidFill>
          <a:ln>
            <a:noFill/>
            <a:headEnd type="none" w="med" len="med"/>
            <a:tailEnd type="none" w="med" len="med"/>
          </a:ln>
          <a:effectLst>
            <a:outerShdw blurRad="50800" dist="50800" dir="72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8349A16D-CB18-7216-B3C3-04506EC51814}"/>
              </a:ext>
            </a:extLst>
          </p:cNvPr>
          <p:cNvSpPr/>
          <p:nvPr/>
        </p:nvSpPr>
        <p:spPr bwMode="auto">
          <a:xfrm>
            <a:off x="681405" y="2288203"/>
            <a:ext cx="4552603"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endParaRPr lang="en-US" sz="1097" kern="0">
              <a:gradFill>
                <a:gsLst>
                  <a:gs pos="96842">
                    <a:srgbClr val="000000"/>
                  </a:gs>
                  <a:gs pos="85263">
                    <a:srgbClr val="000000"/>
                  </a:gs>
                </a:gsLst>
                <a:lin ang="2700000" scaled="1"/>
              </a:gradFill>
              <a:latin typeface="Segoe UI"/>
              <a:cs typeface="Arial"/>
            </a:endParaRPr>
          </a:p>
        </p:txBody>
      </p:sp>
      <p:grpSp>
        <p:nvGrpSpPr>
          <p:cNvPr id="35" name="Group 34">
            <a:extLst>
              <a:ext uri="{FF2B5EF4-FFF2-40B4-BE49-F238E27FC236}">
                <a16:creationId xmlns:a16="http://schemas.microsoft.com/office/drawing/2014/main" id="{5801BE41-E75D-C82C-5B11-5C1A77944A77}"/>
              </a:ext>
            </a:extLst>
          </p:cNvPr>
          <p:cNvGrpSpPr/>
          <p:nvPr/>
        </p:nvGrpSpPr>
        <p:grpSpPr>
          <a:xfrm>
            <a:off x="7492609" y="1612408"/>
            <a:ext cx="4631789" cy="4372399"/>
            <a:chOff x="2878612" y="718641"/>
            <a:chExt cx="4631789" cy="4372398"/>
          </a:xfrm>
        </p:grpSpPr>
        <p:sp>
          <p:nvSpPr>
            <p:cNvPr id="36" name="Rectangle 35">
              <a:extLst>
                <a:ext uri="{FF2B5EF4-FFF2-40B4-BE49-F238E27FC236}">
                  <a16:creationId xmlns:a16="http://schemas.microsoft.com/office/drawing/2014/main" id="{B7FA1941-8DE8-C902-076F-B5E10305F96E}"/>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37" name="lock 2" descr="lock">
              <a:extLst>
                <a:ext uri="{FF2B5EF4-FFF2-40B4-BE49-F238E27FC236}">
                  <a16:creationId xmlns:a16="http://schemas.microsoft.com/office/drawing/2014/main" id="{1A62925B-4EE0-BC6B-F508-593C6ADD0F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38" name="Rectangle 37">
              <a:extLst>
                <a:ext uri="{FF2B5EF4-FFF2-40B4-BE49-F238E27FC236}">
                  <a16:creationId xmlns:a16="http://schemas.microsoft.com/office/drawing/2014/main" id="{283F848D-732B-7309-BF96-0841CB0EF7CF}"/>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39" name="Straight Connector 38">
              <a:extLst>
                <a:ext uri="{FF2B5EF4-FFF2-40B4-BE49-F238E27FC236}">
                  <a16:creationId xmlns:a16="http://schemas.microsoft.com/office/drawing/2014/main" id="{F88BF7FB-B1C3-5A36-7DAC-A04383B3C4F1}"/>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31A5427-3206-21E2-0E23-EB3F7B997ADD}"/>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41" name="Group 40">
              <a:extLst>
                <a:ext uri="{FF2B5EF4-FFF2-40B4-BE49-F238E27FC236}">
                  <a16:creationId xmlns:a16="http://schemas.microsoft.com/office/drawing/2014/main" id="{1ED24483-B9AE-E8CC-E72B-E6F4DFFB3DF2}"/>
                </a:ext>
              </a:extLst>
            </p:cNvPr>
            <p:cNvGrpSpPr/>
            <p:nvPr/>
          </p:nvGrpSpPr>
          <p:grpSpPr>
            <a:xfrm>
              <a:off x="2878612" y="4551282"/>
              <a:ext cx="4434840" cy="539757"/>
              <a:chOff x="2878612" y="4581362"/>
              <a:chExt cx="4434840" cy="539757"/>
            </a:xfrm>
          </p:grpSpPr>
          <p:sp>
            <p:nvSpPr>
              <p:cNvPr id="42" name="Rectangle 41">
                <a:extLst>
                  <a:ext uri="{FF2B5EF4-FFF2-40B4-BE49-F238E27FC236}">
                    <a16:creationId xmlns:a16="http://schemas.microsoft.com/office/drawing/2014/main" id="{BA27C998-211F-E86F-A3DF-BAA0503C3E39}"/>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43" name="Group 42">
                <a:extLst>
                  <a:ext uri="{FF2B5EF4-FFF2-40B4-BE49-F238E27FC236}">
                    <a16:creationId xmlns:a16="http://schemas.microsoft.com/office/drawing/2014/main" id="{EDC21883-79CC-8D33-4183-C5F8BCB438B9}"/>
                  </a:ext>
                </a:extLst>
              </p:cNvPr>
              <p:cNvGrpSpPr/>
              <p:nvPr/>
            </p:nvGrpSpPr>
            <p:grpSpPr>
              <a:xfrm>
                <a:off x="6744828" y="4590249"/>
                <a:ext cx="568624" cy="530870"/>
                <a:chOff x="4815513" y="5502792"/>
                <a:chExt cx="568624" cy="530870"/>
              </a:xfrm>
            </p:grpSpPr>
            <p:sp>
              <p:nvSpPr>
                <p:cNvPr id="44" name="Rectangle 43">
                  <a:extLst>
                    <a:ext uri="{FF2B5EF4-FFF2-40B4-BE49-F238E27FC236}">
                      <a16:creationId xmlns:a16="http://schemas.microsoft.com/office/drawing/2014/main" id="{E45CDFD9-6547-889A-5092-B73B28F32DCF}"/>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lock 2" descr="lock">
                  <a:extLst>
                    <a:ext uri="{FF2B5EF4-FFF2-40B4-BE49-F238E27FC236}">
                      <a16:creationId xmlns:a16="http://schemas.microsoft.com/office/drawing/2014/main" id="{4DB3E814-02FD-22B0-D846-28B1C202C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46" name="Graphic 45">
            <a:extLst>
              <a:ext uri="{FF2B5EF4-FFF2-40B4-BE49-F238E27FC236}">
                <a16:creationId xmlns:a16="http://schemas.microsoft.com/office/drawing/2014/main" id="{45934B27-F7FD-ECD4-0C22-7D62AC522C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5608" y="1888022"/>
            <a:ext cx="393897" cy="393897"/>
          </a:xfrm>
          <a:prstGeom prst="rect">
            <a:avLst/>
          </a:prstGeom>
        </p:spPr>
      </p:pic>
      <p:grpSp>
        <p:nvGrpSpPr>
          <p:cNvPr id="47" name="Group 46">
            <a:extLst>
              <a:ext uri="{FF2B5EF4-FFF2-40B4-BE49-F238E27FC236}">
                <a16:creationId xmlns:a16="http://schemas.microsoft.com/office/drawing/2014/main" id="{1038AFB7-BCCD-35AF-E638-97AE6EC3A400}"/>
              </a:ext>
            </a:extLst>
          </p:cNvPr>
          <p:cNvGrpSpPr/>
          <p:nvPr/>
        </p:nvGrpSpPr>
        <p:grpSpPr>
          <a:xfrm>
            <a:off x="7801143" y="2431092"/>
            <a:ext cx="1857614" cy="1472115"/>
            <a:chOff x="8653670" y="1701781"/>
            <a:chExt cx="1857613" cy="1472115"/>
          </a:xfrm>
        </p:grpSpPr>
        <p:sp>
          <p:nvSpPr>
            <p:cNvPr id="48" name="Rectangle 47">
              <a:extLst>
                <a:ext uri="{FF2B5EF4-FFF2-40B4-BE49-F238E27FC236}">
                  <a16:creationId xmlns:a16="http://schemas.microsoft.com/office/drawing/2014/main" id="{BDC8D2A8-6A02-9F94-2A66-B7424ECCC7E7}"/>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49" name="Group 48">
              <a:extLst>
                <a:ext uri="{FF2B5EF4-FFF2-40B4-BE49-F238E27FC236}">
                  <a16:creationId xmlns:a16="http://schemas.microsoft.com/office/drawing/2014/main" id="{EDDA22C2-934F-0281-E2D6-5F76C71F37E9}"/>
                </a:ext>
              </a:extLst>
            </p:cNvPr>
            <p:cNvGrpSpPr/>
            <p:nvPr/>
          </p:nvGrpSpPr>
          <p:grpSpPr>
            <a:xfrm>
              <a:off x="9157124" y="2109934"/>
              <a:ext cx="817126" cy="767999"/>
              <a:chOff x="8649201" y="2301654"/>
              <a:chExt cx="817126" cy="767999"/>
            </a:xfrm>
            <a:solidFill>
              <a:srgbClr val="4472C4"/>
            </a:solidFill>
          </p:grpSpPr>
          <p:pic>
            <p:nvPicPr>
              <p:cNvPr id="51" name="Graphic 50" descr="Box">
                <a:extLst>
                  <a:ext uri="{FF2B5EF4-FFF2-40B4-BE49-F238E27FC236}">
                    <a16:creationId xmlns:a16="http://schemas.microsoft.com/office/drawing/2014/main" id="{06486A75-5488-A1F2-9634-E9FCD54F77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9201" y="2626673"/>
                <a:ext cx="442142" cy="442142"/>
              </a:xfrm>
              <a:prstGeom prst="rect">
                <a:avLst/>
              </a:prstGeom>
            </p:spPr>
          </p:pic>
          <p:pic>
            <p:nvPicPr>
              <p:cNvPr id="52" name="Graphic 51" descr="Box">
                <a:extLst>
                  <a:ext uri="{FF2B5EF4-FFF2-40B4-BE49-F238E27FC236}">
                    <a16:creationId xmlns:a16="http://schemas.microsoft.com/office/drawing/2014/main" id="{54B6FE6B-647C-C029-1BFE-7EB4D29494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85" y="2627511"/>
                <a:ext cx="442142" cy="442142"/>
              </a:xfrm>
              <a:prstGeom prst="rect">
                <a:avLst/>
              </a:prstGeom>
            </p:spPr>
          </p:pic>
          <p:pic>
            <p:nvPicPr>
              <p:cNvPr id="53" name="Graphic 52" descr="Box">
                <a:extLst>
                  <a:ext uri="{FF2B5EF4-FFF2-40B4-BE49-F238E27FC236}">
                    <a16:creationId xmlns:a16="http://schemas.microsoft.com/office/drawing/2014/main" id="{C5565664-892A-2FD1-0E4C-3DE2F2D9B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6693" y="2301654"/>
                <a:ext cx="442142" cy="442142"/>
              </a:xfrm>
              <a:prstGeom prst="rect">
                <a:avLst/>
              </a:prstGeom>
            </p:spPr>
          </p:pic>
        </p:grpSp>
        <p:sp>
          <p:nvSpPr>
            <p:cNvPr id="50" name="TextBox 49">
              <a:extLst>
                <a:ext uri="{FF2B5EF4-FFF2-40B4-BE49-F238E27FC236}">
                  <a16:creationId xmlns:a16="http://schemas.microsoft.com/office/drawing/2014/main" id="{59E78BC4-F99E-A45E-CAD2-565F974FF645}"/>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54" name="Group 53">
            <a:extLst>
              <a:ext uri="{FF2B5EF4-FFF2-40B4-BE49-F238E27FC236}">
                <a16:creationId xmlns:a16="http://schemas.microsoft.com/office/drawing/2014/main" id="{C0EC6C0D-EB74-6C18-C1DE-1DB5D0C26BEA}"/>
              </a:ext>
            </a:extLst>
          </p:cNvPr>
          <p:cNvGrpSpPr/>
          <p:nvPr/>
        </p:nvGrpSpPr>
        <p:grpSpPr>
          <a:xfrm>
            <a:off x="9828895" y="2446846"/>
            <a:ext cx="1857614" cy="1472115"/>
            <a:chOff x="8653670" y="1701781"/>
            <a:chExt cx="1857613" cy="1472115"/>
          </a:xfrm>
        </p:grpSpPr>
        <p:sp>
          <p:nvSpPr>
            <p:cNvPr id="55" name="Rectangle 54">
              <a:extLst>
                <a:ext uri="{FF2B5EF4-FFF2-40B4-BE49-F238E27FC236}">
                  <a16:creationId xmlns:a16="http://schemas.microsoft.com/office/drawing/2014/main" id="{1BBB010D-C29E-798E-DA6A-1222128C5F41}"/>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Platform integrated remote attestation</a:t>
              </a:r>
            </a:p>
          </p:txBody>
        </p:sp>
        <p:pic>
          <p:nvPicPr>
            <p:cNvPr id="56" name="Graphic 55" descr="Box">
              <a:extLst>
                <a:ext uri="{FF2B5EF4-FFF2-40B4-BE49-F238E27FC236}">
                  <a16:creationId xmlns:a16="http://schemas.microsoft.com/office/drawing/2014/main" id="{9B23FE83-3745-865C-C555-0EA43713EC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28392" y="2418944"/>
              <a:ext cx="442142" cy="442142"/>
            </a:xfrm>
            <a:prstGeom prst="rect">
              <a:avLst/>
            </a:prstGeom>
          </p:spPr>
        </p:pic>
        <p:sp>
          <p:nvSpPr>
            <p:cNvPr id="57" name="TextBox 56">
              <a:extLst>
                <a:ext uri="{FF2B5EF4-FFF2-40B4-BE49-F238E27FC236}">
                  <a16:creationId xmlns:a16="http://schemas.microsoft.com/office/drawing/2014/main" id="{2EBE8AF0-7000-AB27-A8DB-FC6ACF31D9B4}"/>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Attestation sidecar</a:t>
              </a:r>
            </a:p>
          </p:txBody>
        </p:sp>
      </p:grpSp>
      <p:sp>
        <p:nvSpPr>
          <p:cNvPr id="58" name="Rectangle 57">
            <a:extLst>
              <a:ext uri="{FF2B5EF4-FFF2-40B4-BE49-F238E27FC236}">
                <a16:creationId xmlns:a16="http://schemas.microsoft.com/office/drawing/2014/main" id="{CADD4D86-1F95-AF76-CD41-B968FF3F0EEE}"/>
              </a:ext>
            </a:extLst>
          </p:cNvPr>
          <p:cNvSpPr/>
          <p:nvPr/>
        </p:nvSpPr>
        <p:spPr bwMode="auto">
          <a:xfrm>
            <a:off x="241729" y="2059867"/>
            <a:ext cx="6543710"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a:rPr>
              <a:t>Customers can </a:t>
            </a:r>
            <a:r>
              <a:rPr lang="en-US" b="1" kern="0">
                <a:solidFill>
                  <a:schemeClr val="tx2"/>
                </a:solidFill>
                <a:latin typeface="Segoe UI"/>
                <a:cs typeface="Arial"/>
              </a:rPr>
              <a:t>lift and shift existing container images </a:t>
            </a:r>
            <a:r>
              <a:rPr lang="en-US" kern="0">
                <a:gradFill>
                  <a:gsLst>
                    <a:gs pos="96842">
                      <a:srgbClr val="000000"/>
                    </a:gs>
                    <a:gs pos="85263">
                      <a:srgbClr val="000000"/>
                    </a:gs>
                  </a:gsLst>
                  <a:lin ang="2700000" scaled="1"/>
                </a:gradFill>
                <a:latin typeface="Segoe UI"/>
                <a:cs typeface="Arial"/>
              </a:rPr>
              <a:t>while receiving in-memory encryption and attestation</a:t>
            </a:r>
            <a:endParaRPr lang="en-US" kern="0">
              <a:gradFill>
                <a:gsLst>
                  <a:gs pos="96842">
                    <a:srgbClr val="000000"/>
                  </a:gs>
                  <a:gs pos="85263">
                    <a:srgbClr val="000000"/>
                  </a:gs>
                </a:gsLst>
                <a:lin ang="2700000" scaled="1"/>
              </a:gradFill>
              <a:latin typeface="Segoe UI"/>
              <a:cs typeface="Arial" panose="020B0604020202020204" pitchFamily="34" charset="0"/>
            </a:endParaRP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Each container group is </a:t>
            </a:r>
            <a:r>
              <a:rPr lang="en-US" b="1" kern="0">
                <a:solidFill>
                  <a:schemeClr val="tx2"/>
                </a:solidFill>
                <a:latin typeface="Segoe UI"/>
                <a:cs typeface="Arial" panose="020B0604020202020204" pitchFamily="34" charset="0"/>
              </a:rPr>
              <a:t>isolated through Hyper-V </a:t>
            </a:r>
          </a:p>
          <a:p>
            <a:pPr defTabSz="914058" fontAlgn="base">
              <a:lnSpc>
                <a:spcPct val="90000"/>
              </a:lnSpc>
              <a:spcAft>
                <a:spcPts val="1766"/>
              </a:spcAft>
              <a:defRPr/>
            </a:pPr>
            <a:r>
              <a:rPr lang="en-US" b="1" kern="0">
                <a:solidFill>
                  <a:schemeClr val="tx2"/>
                </a:solidFill>
                <a:latin typeface="Segoe UI"/>
                <a:cs typeface="Arial" panose="020B0604020202020204" pitchFamily="34" charset="0"/>
              </a:rPr>
              <a:t>Hardware-based memory encryption </a:t>
            </a:r>
            <a:r>
              <a:rPr lang="en-US" kern="0">
                <a:gradFill>
                  <a:gsLst>
                    <a:gs pos="96842">
                      <a:srgbClr val="000000"/>
                    </a:gs>
                    <a:gs pos="85263">
                      <a:srgbClr val="000000"/>
                    </a:gs>
                  </a:gsLst>
                  <a:lin ang="2700000" scaled="1"/>
                </a:gradFill>
                <a:latin typeface="Segoe UI"/>
                <a:cs typeface="Arial" panose="020B0604020202020204" pitchFamily="34" charset="0"/>
              </a:rPr>
              <a:t>with a key per container group</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Container code and config </a:t>
            </a:r>
            <a:r>
              <a:rPr lang="en-US" b="1" kern="0">
                <a:solidFill>
                  <a:schemeClr val="tx2"/>
                </a:solidFill>
                <a:latin typeface="Segoe UI"/>
                <a:cs typeface="Arial" panose="020B0604020202020204" pitchFamily="34" charset="0"/>
              </a:rPr>
              <a:t>integrity protection </a:t>
            </a:r>
            <a:r>
              <a:rPr lang="en-US" kern="0">
                <a:gradFill>
                  <a:gsLst>
                    <a:gs pos="96842">
                      <a:srgbClr val="000000"/>
                    </a:gs>
                    <a:gs pos="85263">
                      <a:srgbClr val="000000"/>
                    </a:gs>
                  </a:gsLst>
                  <a:lin ang="2700000" scaled="1"/>
                </a:gradFill>
                <a:latin typeface="Segoe UI"/>
                <a:cs typeface="Arial" panose="020B0604020202020204" pitchFamily="34" charset="0"/>
              </a:rPr>
              <a:t>and immutable container groups</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p:txBody>
      </p:sp>
      <p:pic>
        <p:nvPicPr>
          <p:cNvPr id="59" name="Picture 58">
            <a:extLst>
              <a:ext uri="{FF2B5EF4-FFF2-40B4-BE49-F238E27FC236}">
                <a16:creationId xmlns:a16="http://schemas.microsoft.com/office/drawing/2014/main" id="{1C6ACE84-FA61-AFEA-8E1E-55CEF5739287}"/>
              </a:ext>
            </a:extLst>
          </p:cNvPr>
          <p:cNvPicPr>
            <a:picLocks noChangeAspect="1"/>
          </p:cNvPicPr>
          <p:nvPr/>
        </p:nvPicPr>
        <p:blipFill>
          <a:blip r:embed="rId11"/>
          <a:stretch>
            <a:fillRect/>
          </a:stretch>
        </p:blipFill>
        <p:spPr>
          <a:xfrm>
            <a:off x="10350796" y="-50433"/>
            <a:ext cx="1879479" cy="992815"/>
          </a:xfrm>
          <a:prstGeom prst="rect">
            <a:avLst/>
          </a:prstGeom>
        </p:spPr>
      </p:pic>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ACI Trusted execution environment</a:t>
            </a:r>
          </a:p>
        </p:txBody>
      </p:sp>
    </p:spTree>
    <p:extLst>
      <p:ext uri="{BB962C8B-B14F-4D97-AF65-F5344CB8AC3E}">
        <p14:creationId xmlns:p14="http://schemas.microsoft.com/office/powerpoint/2010/main" val="142675152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49DEEA0-2C91-2925-A0B1-76CAB6D1FD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556" y="1534949"/>
            <a:ext cx="4616867" cy="4051300"/>
          </a:xfrm>
          <a:prstGeom prst="rect">
            <a:avLst/>
          </a:prstGeom>
          <a:noFill/>
        </p:spPr>
      </p:pic>
      <p:sp>
        <p:nvSpPr>
          <p:cNvPr id="8" name="TextBox 7">
            <a:extLst>
              <a:ext uri="{FF2B5EF4-FFF2-40B4-BE49-F238E27FC236}">
                <a16:creationId xmlns:a16="http://schemas.microsoft.com/office/drawing/2014/main" id="{577B50D4-05A7-3945-D0EE-8E35A919ACD8}"/>
              </a:ext>
            </a:extLst>
          </p:cNvPr>
          <p:cNvSpPr txBox="1"/>
          <p:nvPr/>
        </p:nvSpPr>
        <p:spPr>
          <a:xfrm>
            <a:off x="8975165" y="6437749"/>
            <a:ext cx="673847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3"/>
              </a:rPr>
              <a:t>Confidential containers on ACI</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7500BB4-6F94-5F58-DC58-603B3F30FFC7}"/>
              </a:ext>
            </a:extLst>
          </p:cNvPr>
          <p:cNvSpPr txBox="1"/>
          <p:nvPr/>
        </p:nvSpPr>
        <p:spPr>
          <a:xfrm>
            <a:off x="577881" y="128500"/>
            <a:ext cx="10498158" cy="535531"/>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p:txBody>
      </p:sp>
      <p:grpSp>
        <p:nvGrpSpPr>
          <p:cNvPr id="75" name="Group 74">
            <a:extLst>
              <a:ext uri="{FF2B5EF4-FFF2-40B4-BE49-F238E27FC236}">
                <a16:creationId xmlns:a16="http://schemas.microsoft.com/office/drawing/2014/main" id="{510D4147-E27C-74BD-4308-B67C5B9CFACF}"/>
              </a:ext>
            </a:extLst>
          </p:cNvPr>
          <p:cNvGrpSpPr/>
          <p:nvPr/>
        </p:nvGrpSpPr>
        <p:grpSpPr>
          <a:xfrm>
            <a:off x="6699578" y="1206500"/>
            <a:ext cx="5245100" cy="4876800"/>
            <a:chOff x="6515100" y="1244600"/>
            <a:chExt cx="5245100" cy="4876800"/>
          </a:xfrm>
        </p:grpSpPr>
        <p:sp>
          <p:nvSpPr>
            <p:cNvPr id="72" name="Rectangle: Rounded Corners 71">
              <a:extLst>
                <a:ext uri="{FF2B5EF4-FFF2-40B4-BE49-F238E27FC236}">
                  <a16:creationId xmlns:a16="http://schemas.microsoft.com/office/drawing/2014/main" id="{5C98C9EE-6F95-7B00-54BF-CB8D87FFE307}"/>
                </a:ext>
              </a:extLst>
            </p:cNvPr>
            <p:cNvSpPr/>
            <p:nvPr/>
          </p:nvSpPr>
          <p:spPr bwMode="auto">
            <a:xfrm>
              <a:off x="6515100" y="1244600"/>
              <a:ext cx="5245100" cy="4876800"/>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D1820898-8D31-9A9B-E8B2-198A533144C5}"/>
                </a:ext>
              </a:extLst>
            </p:cNvPr>
            <p:cNvSpPr/>
            <p:nvPr/>
          </p:nvSpPr>
          <p:spPr>
            <a:xfrm>
              <a:off x="706350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Data processing</a:t>
              </a:r>
            </a:p>
          </p:txBody>
        </p:sp>
        <p:sp>
          <p:nvSpPr>
            <p:cNvPr id="40" name="Freeform: Shape 39">
              <a:extLst>
                <a:ext uri="{FF2B5EF4-FFF2-40B4-BE49-F238E27FC236}">
                  <a16:creationId xmlns:a16="http://schemas.microsoft.com/office/drawing/2014/main" id="{16D39394-2950-826A-BFAA-96095AA4D2E5}"/>
                </a:ext>
              </a:extLst>
            </p:cNvPr>
            <p:cNvSpPr/>
            <p:nvPr/>
          </p:nvSpPr>
          <p:spPr>
            <a:xfrm>
              <a:off x="850804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ml training </a:t>
              </a:r>
            </a:p>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(non-AML) </a:t>
              </a:r>
            </a:p>
          </p:txBody>
        </p:sp>
        <p:sp>
          <p:nvSpPr>
            <p:cNvPr id="41" name="Freeform: Shape 40">
              <a:extLst>
                <a:ext uri="{FF2B5EF4-FFF2-40B4-BE49-F238E27FC236}">
                  <a16:creationId xmlns:a16="http://schemas.microsoft.com/office/drawing/2014/main" id="{8B9107FC-09C9-2415-AC64-6B590160B2B6}"/>
                </a:ext>
              </a:extLst>
            </p:cNvPr>
            <p:cNvSpPr/>
            <p:nvPr/>
          </p:nvSpPr>
          <p:spPr>
            <a:xfrm>
              <a:off x="9947633"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Micro-Service api/function</a:t>
              </a:r>
            </a:p>
          </p:txBody>
        </p:sp>
        <p:sp>
          <p:nvSpPr>
            <p:cNvPr id="42" name="Freeform: Shape 41">
              <a:extLst>
                <a:ext uri="{FF2B5EF4-FFF2-40B4-BE49-F238E27FC236}">
                  <a16:creationId xmlns:a16="http://schemas.microsoft.com/office/drawing/2014/main" id="{BFA01698-240B-DE66-05D5-9DC3D89FD27D}"/>
                </a:ext>
              </a:extLst>
            </p:cNvPr>
            <p:cNvSpPr/>
            <p:nvPr/>
          </p:nvSpPr>
          <p:spPr>
            <a:xfrm>
              <a:off x="7908111"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Crypto Operations Container Securing</a:t>
              </a:r>
            </a:p>
          </p:txBody>
        </p:sp>
        <p:sp>
          <p:nvSpPr>
            <p:cNvPr id="43" name="Freeform: Shape 42">
              <a:extLst>
                <a:ext uri="{FF2B5EF4-FFF2-40B4-BE49-F238E27FC236}">
                  <a16:creationId xmlns:a16="http://schemas.microsoft.com/office/drawing/2014/main" id="{A482AB05-D81A-BD9B-8AA1-618FE647D0F8}"/>
                </a:ext>
              </a:extLst>
            </p:cNvPr>
            <p:cNvSpPr/>
            <p:nvPr/>
          </p:nvSpPr>
          <p:spPr>
            <a:xfrm>
              <a:off x="9332832"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Multi-party confidential analytics </a:t>
              </a:r>
            </a:p>
          </p:txBody>
        </p:sp>
        <p:sp>
          <p:nvSpPr>
            <p:cNvPr id="44" name="Oval 43">
              <a:extLst>
                <a:ext uri="{FF2B5EF4-FFF2-40B4-BE49-F238E27FC236}">
                  <a16:creationId xmlns:a16="http://schemas.microsoft.com/office/drawing/2014/main" id="{27DB73E8-45E8-05A1-1F06-57C497EBC8DE}"/>
                </a:ext>
              </a:extLst>
            </p:cNvPr>
            <p:cNvSpPr/>
            <p:nvPr/>
          </p:nvSpPr>
          <p:spPr bwMode="auto">
            <a:xfrm>
              <a:off x="7063508" y="1818437"/>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5" name="storage 1" descr="storage">
              <a:extLst>
                <a:ext uri="{FF2B5EF4-FFF2-40B4-BE49-F238E27FC236}">
                  <a16:creationId xmlns:a16="http://schemas.microsoft.com/office/drawing/2014/main" id="{AFC9A693-F649-FB2A-9207-11F6B62A0290}"/>
                </a:ext>
              </a:extLst>
            </p:cNvPr>
            <p:cNvGrpSpPr/>
            <p:nvPr/>
          </p:nvGrpSpPr>
          <p:grpSpPr>
            <a:xfrm>
              <a:off x="7404346" y="2167940"/>
              <a:ext cx="417987" cy="400632"/>
              <a:chOff x="4501240" y="2176494"/>
              <a:chExt cx="344605" cy="374856"/>
            </a:xfrm>
          </p:grpSpPr>
          <p:sp>
            <p:nvSpPr>
              <p:cNvPr id="46" name="Freeform 5">
                <a:extLst>
                  <a:ext uri="{FF2B5EF4-FFF2-40B4-BE49-F238E27FC236}">
                    <a16:creationId xmlns:a16="http://schemas.microsoft.com/office/drawing/2014/main" id="{7FD8F909-1FDA-EB90-8000-F73F59099232}"/>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1EF32268-A119-E16E-4391-9E2C9F8010D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2B3F382-869F-7063-C5F1-E25E5804411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172456DC-8974-A39E-DD16-3815622CD6E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0F61F2E0-F011-9BF9-303E-2921F92EFB41}"/>
                </a:ext>
              </a:extLst>
            </p:cNvPr>
            <p:cNvGrpSpPr/>
            <p:nvPr/>
          </p:nvGrpSpPr>
          <p:grpSpPr>
            <a:xfrm>
              <a:off x="8568211" y="1806208"/>
              <a:ext cx="1099664" cy="1099664"/>
              <a:chOff x="3376176" y="1690688"/>
              <a:chExt cx="1649669" cy="1649669"/>
            </a:xfrm>
          </p:grpSpPr>
          <p:sp>
            <p:nvSpPr>
              <p:cNvPr id="51" name="Oval 50">
                <a:extLst>
                  <a:ext uri="{FF2B5EF4-FFF2-40B4-BE49-F238E27FC236}">
                    <a16:creationId xmlns:a16="http://schemas.microsoft.com/office/drawing/2014/main" id="{54FFF8CE-BE7C-D1B9-C784-47513E2E56A2}"/>
                  </a:ext>
                </a:extLst>
              </p:cNvPr>
              <p:cNvSpPr/>
              <p:nvPr/>
            </p:nvSpPr>
            <p:spPr bwMode="auto">
              <a:xfrm>
                <a:off x="3376176" y="1690688"/>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52" name="Graphic 51" descr="Icon of a circle with extensions lines and circles">
                <a:extLst>
                  <a:ext uri="{FF2B5EF4-FFF2-40B4-BE49-F238E27FC236}">
                    <a16:creationId xmlns:a16="http://schemas.microsoft.com/office/drawing/2014/main" id="{C56802CC-6106-E8D6-731A-066D8295E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1389" y="2206154"/>
                <a:ext cx="636532" cy="646325"/>
              </a:xfrm>
              <a:prstGeom prst="rect">
                <a:avLst/>
              </a:prstGeom>
            </p:spPr>
          </p:pic>
        </p:grpSp>
        <p:sp>
          <p:nvSpPr>
            <p:cNvPr id="54" name="Oval 53">
              <a:extLst>
                <a:ext uri="{FF2B5EF4-FFF2-40B4-BE49-F238E27FC236}">
                  <a16:creationId xmlns:a16="http://schemas.microsoft.com/office/drawing/2014/main" id="{A05F48E2-2482-F4EE-02F3-873ED681BEB9}"/>
                </a:ext>
              </a:extLst>
            </p:cNvPr>
            <p:cNvSpPr/>
            <p:nvPr/>
          </p:nvSpPr>
          <p:spPr bwMode="auto">
            <a:xfrm>
              <a:off x="7937167" y="3881500"/>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5" name="protect" descr="protect">
              <a:extLst>
                <a:ext uri="{FF2B5EF4-FFF2-40B4-BE49-F238E27FC236}">
                  <a16:creationId xmlns:a16="http://schemas.microsoft.com/office/drawing/2014/main" id="{414E9F77-4B50-D37E-143C-EBA705E54303}"/>
                </a:ext>
              </a:extLst>
            </p:cNvPr>
            <p:cNvGrpSpPr/>
            <p:nvPr/>
          </p:nvGrpSpPr>
          <p:grpSpPr>
            <a:xfrm>
              <a:off x="8267266" y="4228379"/>
              <a:ext cx="439392" cy="402803"/>
              <a:chOff x="10090886" y="4843634"/>
              <a:chExt cx="464503" cy="461010"/>
            </a:xfrm>
          </p:grpSpPr>
          <p:sp>
            <p:nvSpPr>
              <p:cNvPr id="56" name="Freeform: Shape 55">
                <a:extLst>
                  <a:ext uri="{FF2B5EF4-FFF2-40B4-BE49-F238E27FC236}">
                    <a16:creationId xmlns:a16="http://schemas.microsoft.com/office/drawing/2014/main" id="{7390869A-55A6-9CDA-76DA-E3BB92660E80}"/>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BEC1FF6-4487-358B-9248-4828659E761A}"/>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14B3C78-C91C-F21C-A307-1C914F7E42C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1102222-FE30-56A0-9E94-5C92CD77A440}"/>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EA80740-9FF3-3D6F-61F6-7DB736CC402A}"/>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D2E4AC9-76F6-CFE6-8813-A5F9CE28191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A88C709-1547-D7A8-454E-2323731BE297}"/>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5C0454-AC19-5CE1-1B0D-71CB296FD0C8}"/>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920FF35-0B86-E667-0410-7AEA73252B72}"/>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Oval 65">
              <a:extLst>
                <a:ext uri="{FF2B5EF4-FFF2-40B4-BE49-F238E27FC236}">
                  <a16:creationId xmlns:a16="http://schemas.microsoft.com/office/drawing/2014/main" id="{DD086658-FA65-624F-A04D-BA552AC858C9}"/>
                </a:ext>
              </a:extLst>
            </p:cNvPr>
            <p:cNvSpPr/>
            <p:nvPr/>
          </p:nvSpPr>
          <p:spPr bwMode="auto">
            <a:xfrm>
              <a:off x="9359046" y="3889472"/>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67" name="Graphic 66" descr="Icon of a person surrounded with dots and lines">
              <a:extLst>
                <a:ext uri="{FF2B5EF4-FFF2-40B4-BE49-F238E27FC236}">
                  <a16:creationId xmlns:a16="http://schemas.microsoft.com/office/drawing/2014/main" id="{B24F57CE-D904-69C8-954B-4D643E3B25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1086" y="4202311"/>
              <a:ext cx="471537" cy="500334"/>
            </a:xfrm>
            <a:prstGeom prst="rect">
              <a:avLst/>
            </a:prstGeom>
          </p:spPr>
        </p:pic>
        <p:grpSp>
          <p:nvGrpSpPr>
            <p:cNvPr id="68" name="Group 67">
              <a:extLst>
                <a:ext uri="{FF2B5EF4-FFF2-40B4-BE49-F238E27FC236}">
                  <a16:creationId xmlns:a16="http://schemas.microsoft.com/office/drawing/2014/main" id="{DB7EB1D2-6D65-CFC3-FFC1-253DD1B7836A}"/>
                </a:ext>
              </a:extLst>
            </p:cNvPr>
            <p:cNvGrpSpPr/>
            <p:nvPr/>
          </p:nvGrpSpPr>
          <p:grpSpPr>
            <a:xfrm>
              <a:off x="10011367" y="1821496"/>
              <a:ext cx="1099664" cy="1099664"/>
              <a:chOff x="5481058" y="1704481"/>
              <a:chExt cx="1649669" cy="1649669"/>
            </a:xfrm>
          </p:grpSpPr>
          <p:sp>
            <p:nvSpPr>
              <p:cNvPr id="69" name="Oval 68">
                <a:extLst>
                  <a:ext uri="{FF2B5EF4-FFF2-40B4-BE49-F238E27FC236}">
                    <a16:creationId xmlns:a16="http://schemas.microsoft.com/office/drawing/2014/main" id="{34F1DC93-FE9A-8496-3D64-B95CFAC6FB4F}"/>
                  </a:ext>
                </a:extLst>
              </p:cNvPr>
              <p:cNvSpPr/>
              <p:nvPr/>
            </p:nvSpPr>
            <p:spPr bwMode="auto">
              <a:xfrm>
                <a:off x="5481058" y="170448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70" name="Graphic 69" descr="Icon of a cloud with a down arrow">
                <a:extLst>
                  <a:ext uri="{FF2B5EF4-FFF2-40B4-BE49-F238E27FC236}">
                    <a16:creationId xmlns:a16="http://schemas.microsoft.com/office/drawing/2014/main" id="{41B1F6AA-FFEE-59AC-C672-34032A61FB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1239" y="2334538"/>
                <a:ext cx="655026" cy="496086"/>
              </a:xfrm>
              <a:prstGeom prst="rect">
                <a:avLst/>
              </a:prstGeom>
            </p:spPr>
          </p:pic>
        </p:grpSp>
        <p:sp>
          <p:nvSpPr>
            <p:cNvPr id="74" name="TextBox 73">
              <a:extLst>
                <a:ext uri="{FF2B5EF4-FFF2-40B4-BE49-F238E27FC236}">
                  <a16:creationId xmlns:a16="http://schemas.microsoft.com/office/drawing/2014/main" id="{CD167E7A-754B-1157-054A-F9B7700259D3}"/>
                </a:ext>
              </a:extLst>
            </p:cNvPr>
            <p:cNvSpPr txBox="1"/>
            <p:nvPr/>
          </p:nvSpPr>
          <p:spPr>
            <a:xfrm>
              <a:off x="6515100" y="1310764"/>
              <a:ext cx="5245100" cy="369332"/>
            </a:xfrm>
            <a:prstGeom prst="rect">
              <a:avLst/>
            </a:prstGeom>
            <a:noFill/>
          </p:spPr>
          <p:txBody>
            <a:bodyPr wrap="square">
              <a:spAutoFit/>
            </a:bodyPr>
            <a:lstStyle/>
            <a:p>
              <a:pPr marL="0" marR="0" lvl="0" indent="0" algn="ctr" defTabSz="932742" fontAlgn="auto">
                <a:spcBef>
                  <a:spcPct val="0"/>
                </a:spcBef>
                <a:spcAft>
                  <a:spcPts val="0"/>
                </a:spcAft>
                <a:buClrTx/>
                <a:buSzTx/>
                <a:tabLst/>
                <a:defRPr/>
              </a:pPr>
              <a:r>
                <a:rPr lang="en-US" sz="1800">
                  <a:solidFill>
                    <a:schemeClr val="tx1"/>
                  </a:solidFill>
                  <a:latin typeface="+mj-lt"/>
                </a:rPr>
                <a:t>Common Confidential ACI workloads</a:t>
              </a:r>
              <a:endParaRPr lang="en-US" sz="1800" spc="-50">
                <a:ln w="3175">
                  <a:noFill/>
                </a:ln>
                <a:latin typeface="+mj-lt"/>
                <a:cs typeface="Segoe UI"/>
              </a:endParaRPr>
            </a:p>
          </p:txBody>
        </p:sp>
      </p:grpSp>
    </p:spTree>
    <p:extLst>
      <p:ext uri="{BB962C8B-B14F-4D97-AF65-F5344CB8AC3E}">
        <p14:creationId xmlns:p14="http://schemas.microsoft.com/office/powerpoint/2010/main" val="3004799897"/>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129A2E-5BBB-9827-D9F7-934B6D418369}"/>
              </a:ext>
            </a:extLst>
          </p:cNvPr>
          <p:cNvPicPr>
            <a:picLocks noChangeAspect="1"/>
          </p:cNvPicPr>
          <p:nvPr/>
        </p:nvPicPr>
        <p:blipFill rotWithShape="1">
          <a:blip r:embed="rId2"/>
          <a:srcRect t="17076"/>
          <a:stretch/>
        </p:blipFill>
        <p:spPr>
          <a:xfrm>
            <a:off x="0" y="1309991"/>
            <a:ext cx="12192000" cy="4701567"/>
          </a:xfrm>
          <a:prstGeom prst="rect">
            <a:avLst/>
          </a:prstGeom>
        </p:spPr>
      </p:pic>
      <p:sp>
        <p:nvSpPr>
          <p:cNvPr id="3" name="TextBox 2">
            <a:extLst>
              <a:ext uri="{FF2B5EF4-FFF2-40B4-BE49-F238E27FC236}">
                <a16:creationId xmlns:a16="http://schemas.microsoft.com/office/drawing/2014/main" id="{5A8108EB-98B3-C9F1-BBB5-848903ACB8DB}"/>
              </a:ext>
            </a:extLst>
          </p:cNvPr>
          <p:cNvSpPr txBox="1"/>
          <p:nvPr/>
        </p:nvSpPr>
        <p:spPr>
          <a:xfrm>
            <a:off x="577881" y="154440"/>
            <a:ext cx="10498158" cy="1055674"/>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a:p>
            <a:pPr marL="0" marR="0" lvl="0" indent="0" algn="l" defTabSz="932563"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3656897"/>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576640-FC55-B94F-481B-D8B7F29062F1}"/>
              </a:ext>
            </a:extLst>
          </p:cNvPr>
          <p:cNvSpPr/>
          <p:nvPr/>
        </p:nvSpPr>
        <p:spPr>
          <a:xfrm>
            <a:off x="5966315" y="5121206"/>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AMD Milan SEV-SNP</a:t>
            </a:r>
          </a:p>
        </p:txBody>
      </p:sp>
      <p:sp>
        <p:nvSpPr>
          <p:cNvPr id="5" name="Rectangle 4">
            <a:extLst>
              <a:ext uri="{FF2B5EF4-FFF2-40B4-BE49-F238E27FC236}">
                <a16:creationId xmlns:a16="http://schemas.microsoft.com/office/drawing/2014/main" id="{288FC549-C6C7-D285-1348-0F68D96A3BCE}"/>
              </a:ext>
            </a:extLst>
          </p:cNvPr>
          <p:cNvSpPr/>
          <p:nvPr/>
        </p:nvSpPr>
        <p:spPr>
          <a:xfrm>
            <a:off x="5966315" y="4005521"/>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Container Guest OS</a:t>
            </a:r>
          </a:p>
        </p:txBody>
      </p:sp>
      <p:sp>
        <p:nvSpPr>
          <p:cNvPr id="6" name="Rectangle 5">
            <a:extLst>
              <a:ext uri="{FF2B5EF4-FFF2-40B4-BE49-F238E27FC236}">
                <a16:creationId xmlns:a16="http://schemas.microsoft.com/office/drawing/2014/main" id="{3B278F21-3337-C5B7-C29B-10C60C49F1E3}"/>
              </a:ext>
            </a:extLst>
          </p:cNvPr>
          <p:cNvSpPr/>
          <p:nvPr/>
        </p:nvSpPr>
        <p:spPr>
          <a:xfrm>
            <a:off x="5966315" y="2889836"/>
            <a:ext cx="4613629"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Runtime + Platform Software</a:t>
            </a:r>
          </a:p>
        </p:txBody>
      </p:sp>
      <p:sp>
        <p:nvSpPr>
          <p:cNvPr id="7" name="Rectangle 6">
            <a:extLst>
              <a:ext uri="{FF2B5EF4-FFF2-40B4-BE49-F238E27FC236}">
                <a16:creationId xmlns:a16="http://schemas.microsoft.com/office/drawing/2014/main" id="{666D66FE-19D7-874B-9D16-3862F6296853}"/>
              </a:ext>
            </a:extLst>
          </p:cNvPr>
          <p:cNvSpPr/>
          <p:nvPr/>
        </p:nvSpPr>
        <p:spPr>
          <a:xfrm>
            <a:off x="5966315" y="1774151"/>
            <a:ext cx="4613629" cy="907060"/>
          </a:xfrm>
          <a:prstGeom prst="rect">
            <a:avLst/>
          </a:prstGeom>
          <a:solidFill>
            <a:srgbClr val="2E75B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Containers + Container Config</a:t>
            </a:r>
          </a:p>
        </p:txBody>
      </p:sp>
      <p:sp>
        <p:nvSpPr>
          <p:cNvPr id="8" name="Left Brace 7">
            <a:extLst>
              <a:ext uri="{FF2B5EF4-FFF2-40B4-BE49-F238E27FC236}">
                <a16:creationId xmlns:a16="http://schemas.microsoft.com/office/drawing/2014/main" id="{F06792F9-5E6B-7AD3-3B6C-75BD59450B77}"/>
              </a:ext>
            </a:extLst>
          </p:cNvPr>
          <p:cNvSpPr/>
          <p:nvPr/>
        </p:nvSpPr>
        <p:spPr>
          <a:xfrm>
            <a:off x="4628373" y="2932473"/>
            <a:ext cx="1220821" cy="309579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0697DC3-9380-9B93-573E-B7525BB60C62}"/>
              </a:ext>
            </a:extLst>
          </p:cNvPr>
          <p:cNvSpPr/>
          <p:nvPr/>
        </p:nvSpPr>
        <p:spPr>
          <a:xfrm>
            <a:off x="4628371" y="1733973"/>
            <a:ext cx="1220821" cy="11126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33512FF-FD50-490A-1345-6AFBA2719394}"/>
              </a:ext>
            </a:extLst>
          </p:cNvPr>
          <p:cNvSpPr txBox="1"/>
          <p:nvPr/>
        </p:nvSpPr>
        <p:spPr>
          <a:xfrm>
            <a:off x="826348" y="2041217"/>
            <a:ext cx="4247338" cy="646331"/>
          </a:xfrm>
          <a:prstGeom prst="rect">
            <a:avLst/>
          </a:prstGeom>
          <a:noFill/>
        </p:spPr>
        <p:txBody>
          <a:bodyPr wrap="square" rtlCol="0">
            <a:spAutoFit/>
          </a:bodyPr>
          <a:lstStyle/>
          <a:p>
            <a:r>
              <a:rPr lang="en-US">
                <a:latin typeface="+mj-lt"/>
              </a:rPr>
              <a:t>Report_Data:</a:t>
            </a:r>
            <a:br>
              <a:rPr lang="en-US"/>
            </a:br>
            <a:r>
              <a:rPr lang="en-US"/>
              <a:t>Your code and configs</a:t>
            </a:r>
          </a:p>
        </p:txBody>
      </p:sp>
      <p:sp>
        <p:nvSpPr>
          <p:cNvPr id="11" name="TextBox 10">
            <a:extLst>
              <a:ext uri="{FF2B5EF4-FFF2-40B4-BE49-F238E27FC236}">
                <a16:creationId xmlns:a16="http://schemas.microsoft.com/office/drawing/2014/main" id="{4DCD5769-04BC-0EF1-022D-C7E426072F38}"/>
              </a:ext>
            </a:extLst>
          </p:cNvPr>
          <p:cNvSpPr txBox="1"/>
          <p:nvPr/>
        </p:nvSpPr>
        <p:spPr>
          <a:xfrm>
            <a:off x="826348" y="4233228"/>
            <a:ext cx="4213171" cy="646331"/>
          </a:xfrm>
          <a:prstGeom prst="rect">
            <a:avLst/>
          </a:prstGeom>
          <a:noFill/>
        </p:spPr>
        <p:txBody>
          <a:bodyPr wrap="square" rtlCol="0">
            <a:spAutoFit/>
          </a:bodyPr>
          <a:lstStyle/>
          <a:p>
            <a:r>
              <a:rPr lang="en-US" err="1">
                <a:latin typeface="+mj-lt"/>
              </a:rPr>
              <a:t>Host_Data</a:t>
            </a:r>
            <a:r>
              <a:rPr lang="en-US">
                <a:latin typeface="+mj-lt"/>
              </a:rPr>
              <a:t>:</a:t>
            </a:r>
            <a:br>
              <a:rPr lang="en-US">
                <a:latin typeface="+mj-lt"/>
              </a:rPr>
            </a:br>
            <a:r>
              <a:rPr lang="en-US"/>
              <a:t>Platform code and configs</a:t>
            </a:r>
          </a:p>
        </p:txBody>
      </p:sp>
      <p:sp>
        <p:nvSpPr>
          <p:cNvPr id="13" name="TextBox 12">
            <a:extLst>
              <a:ext uri="{FF2B5EF4-FFF2-40B4-BE49-F238E27FC236}">
                <a16:creationId xmlns:a16="http://schemas.microsoft.com/office/drawing/2014/main" id="{8C25C48D-E4B4-39DD-895B-6CFB76A0616A}"/>
              </a:ext>
            </a:extLst>
          </p:cNvPr>
          <p:cNvSpPr txBox="1"/>
          <p:nvPr/>
        </p:nvSpPr>
        <p:spPr>
          <a:xfrm>
            <a:off x="577619" y="114015"/>
            <a:ext cx="1150352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Attestation evidence for verification</a:t>
            </a:r>
          </a:p>
        </p:txBody>
      </p:sp>
    </p:spTree>
    <p:extLst>
      <p:ext uri="{BB962C8B-B14F-4D97-AF65-F5344CB8AC3E}">
        <p14:creationId xmlns:p14="http://schemas.microsoft.com/office/powerpoint/2010/main" val="428046703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C9DEB5-0F6A-D291-6FFC-6B0A13FC4591}"/>
              </a:ext>
            </a:extLst>
          </p:cNvPr>
          <p:cNvSpPr txBox="1"/>
          <p:nvPr/>
        </p:nvSpPr>
        <p:spPr>
          <a:xfrm>
            <a:off x="577881" y="149524"/>
            <a:ext cx="1151251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Example Raw SNP report &amp; Microsoft Azure Attestation Quote</a:t>
            </a:r>
          </a:p>
        </p:txBody>
      </p:sp>
      <p:pic>
        <p:nvPicPr>
          <p:cNvPr id="9" name="Picture 8">
            <a:extLst>
              <a:ext uri="{FF2B5EF4-FFF2-40B4-BE49-F238E27FC236}">
                <a16:creationId xmlns:a16="http://schemas.microsoft.com/office/drawing/2014/main" id="{4CD49267-F502-F450-BD45-6357C7D26A2E}"/>
              </a:ext>
            </a:extLst>
          </p:cNvPr>
          <p:cNvPicPr>
            <a:picLocks noChangeAspect="1"/>
          </p:cNvPicPr>
          <p:nvPr/>
        </p:nvPicPr>
        <p:blipFill>
          <a:blip r:embed="rId3"/>
          <a:stretch>
            <a:fillRect/>
          </a:stretch>
        </p:blipFill>
        <p:spPr>
          <a:xfrm>
            <a:off x="1230797" y="1296457"/>
            <a:ext cx="3385173" cy="5273607"/>
          </a:xfrm>
          <a:prstGeom prst="rect">
            <a:avLst/>
          </a:prstGeom>
        </p:spPr>
      </p:pic>
      <p:sp>
        <p:nvSpPr>
          <p:cNvPr id="10" name="Arrow: Right 9">
            <a:extLst>
              <a:ext uri="{FF2B5EF4-FFF2-40B4-BE49-F238E27FC236}">
                <a16:creationId xmlns:a16="http://schemas.microsoft.com/office/drawing/2014/main" id="{9A97D06E-655D-D0F4-A2A2-A4CA0A15BE10}"/>
              </a:ext>
            </a:extLst>
          </p:cNvPr>
          <p:cNvSpPr/>
          <p:nvPr/>
        </p:nvSpPr>
        <p:spPr>
          <a:xfrm>
            <a:off x="4849586" y="3429001"/>
            <a:ext cx="1465118" cy="40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6"/>
          </a:p>
        </p:txBody>
      </p:sp>
      <p:sp>
        <p:nvSpPr>
          <p:cNvPr id="11" name="TextBox 10">
            <a:extLst>
              <a:ext uri="{FF2B5EF4-FFF2-40B4-BE49-F238E27FC236}">
                <a16:creationId xmlns:a16="http://schemas.microsoft.com/office/drawing/2014/main" id="{8E8FAD60-EA78-B5C2-AD4B-49E8B15D6F46}"/>
              </a:ext>
            </a:extLst>
          </p:cNvPr>
          <p:cNvSpPr txBox="1"/>
          <p:nvPr/>
        </p:nvSpPr>
        <p:spPr>
          <a:xfrm>
            <a:off x="6382739" y="1117298"/>
            <a:ext cx="5186796" cy="5631926"/>
          </a:xfrm>
          <a:prstGeom prst="rect">
            <a:avLst/>
          </a:prstGeom>
          <a:noFill/>
        </p:spPr>
        <p:txBody>
          <a:bodyPr wrap="square">
            <a:spAutoFit/>
          </a:bodyPr>
          <a:lstStyle/>
          <a:p>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"alg"</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"RS256"</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"jku"</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"https://sharedeus2.eus2.attest.azure.net/certs"</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"kid"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"J0pAPdfXXHqWWimgrH853wMIdh5/fLe1z6uSXYPXCa0="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"typ"</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"JWT"</a:t>
            </a:r>
            <a:endParaRPr lang="en-US" sz="857" noProof="1">
              <a:solidFill>
                <a:srgbClr val="D4D4D4"/>
              </a:solidFill>
              <a:latin typeface="Consolas" panose="020B0609020204030204" pitchFamily="49" charset="0"/>
            </a:endParaRP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"exp"</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1664193003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"iat"</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"iss"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"jti"</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"768f851235c78616ee6a0f59a82dc69b8e70770c3339b34117b729cdc91ddebd"</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"nbf"</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"secureboot"</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"x-ms-azurevm-attestation-protocol-ver"</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"2.0"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"x-ms-azurevm-attested-pcrs"</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2</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"x-ms-azurevm-bootdebug-enabled"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"x-ms-azurevm-dbxvalidated"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"x-ms-azurevm-debuggersdisabled"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"x-ms-azurevm-default-securebootkeysvalidated"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"x-ms-azurevm-elam-enabled"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"x-ms-azurevm-flightsigning-enabled"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"x-ms-azurevm-hvci-policy"</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"x-ms-azurevm-hypervisordebug-enabled"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"x-ms-azurevm-is-windows"</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"x-ms-azurevm-kerneldebug-enabled"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"x-ms-azurevm-osbuild"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"NotApplication"</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"x-ms-azurevm-osdistro"</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"Ubuntu"</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"Linux"</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"x-ms-azurevm-osversion-major"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18</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"x-ms-azurevm-osversion-minor"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4</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"x-ms-azurevm-signingdisabled"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"x-ms-azurevm-testsigning-enabled"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"x-ms-azurevm-vmid"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"B958DC88-E41D-47F1-8D20-E57B6B7E9825"</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"x-ms-isolation-tee"</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"sevsnpvm"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"x-ms-compliance-status"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"azure-compliant-uvm"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"x-ms-runtime"</a:t>
            </a:r>
            <a:r>
              <a:rPr lang="en-US" sz="857" noProof="1">
                <a:solidFill>
                  <a:srgbClr val="D4D4D4"/>
                </a:solidFill>
                <a:latin typeface="Consolas" panose="020B0609020204030204" pitchFamily="49" charset="0"/>
              </a:rPr>
              <a:t>: {</a:t>
            </a:r>
          </a:p>
        </p:txBody>
      </p:sp>
    </p:spTree>
    <p:extLst>
      <p:ext uri="{BB962C8B-B14F-4D97-AF65-F5344CB8AC3E}">
        <p14:creationId xmlns:p14="http://schemas.microsoft.com/office/powerpoint/2010/main" val="1046565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loud 4" descr="cloud">
            <a:extLst>
              <a:ext uri="{FF2B5EF4-FFF2-40B4-BE49-F238E27FC236}">
                <a16:creationId xmlns:a16="http://schemas.microsoft.com/office/drawing/2014/main" id="{F1C650A9-42F5-4365-B4FF-964F72BE2E24}"/>
              </a:ext>
            </a:extLst>
          </p:cNvPr>
          <p:cNvSpPr>
            <a:spLocks noChangeAspect="1"/>
          </p:cNvSpPr>
          <p:nvPr/>
        </p:nvSpPr>
        <p:spPr bwMode="auto">
          <a:xfrm flipV="1">
            <a:off x="1834327" y="335981"/>
            <a:ext cx="10929394" cy="602485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pPr>
            <a:endParaRPr lang="en-US" sz="1765">
              <a:solidFill>
                <a:srgbClr val="000000"/>
              </a:solidFill>
              <a:latin typeface="Segoe UI"/>
            </a:endParaRPr>
          </a:p>
        </p:txBody>
      </p:sp>
      <p:sp>
        <p:nvSpPr>
          <p:cNvPr id="82" name="Rectangle 81">
            <a:extLst>
              <a:ext uri="{FF2B5EF4-FFF2-40B4-BE49-F238E27FC236}">
                <a16:creationId xmlns:a16="http://schemas.microsoft.com/office/drawing/2014/main" id="{E2CBFC10-C107-4206-B49F-0FE0BE3FB2D7}"/>
              </a:ext>
            </a:extLst>
          </p:cNvPr>
          <p:cNvSpPr/>
          <p:nvPr/>
        </p:nvSpPr>
        <p:spPr bwMode="auto">
          <a:xfrm>
            <a:off x="5585106" y="2049744"/>
            <a:ext cx="3255765" cy="3109533"/>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sp>
        <p:nvSpPr>
          <p:cNvPr id="3" name="cloud 4" descr="cloud">
            <a:extLst>
              <a:ext uri="{FF2B5EF4-FFF2-40B4-BE49-F238E27FC236}">
                <a16:creationId xmlns:a16="http://schemas.microsoft.com/office/drawing/2014/main" id="{9865D375-8767-4CDA-9591-0ABCE9587E3B}"/>
              </a:ext>
            </a:extLst>
          </p:cNvPr>
          <p:cNvSpPr>
            <a:spLocks noChangeAspect="1"/>
          </p:cNvSpPr>
          <p:nvPr/>
        </p:nvSpPr>
        <p:spPr bwMode="auto">
          <a:xfrm flipV="1">
            <a:off x="6072797" y="3414692"/>
            <a:ext cx="2280382" cy="1257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lumMod val="95000"/>
            </a:schemeClr>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grpSp>
        <p:nvGrpSpPr>
          <p:cNvPr id="42" name="app development" descr="application development">
            <a:extLst>
              <a:ext uri="{FF2B5EF4-FFF2-40B4-BE49-F238E27FC236}">
                <a16:creationId xmlns:a16="http://schemas.microsoft.com/office/drawing/2014/main" id="{83A19311-AED8-409C-B1BF-367377F74743}"/>
              </a:ext>
            </a:extLst>
          </p:cNvPr>
          <p:cNvGrpSpPr/>
          <p:nvPr/>
        </p:nvGrpSpPr>
        <p:grpSpPr>
          <a:xfrm>
            <a:off x="6499202" y="3982626"/>
            <a:ext cx="505700" cy="304937"/>
            <a:chOff x="1619314" y="4920550"/>
            <a:chExt cx="500421" cy="301755"/>
          </a:xfrm>
        </p:grpSpPr>
        <p:sp>
          <p:nvSpPr>
            <p:cNvPr id="45" name="Freeform: Shape 44">
              <a:extLst>
                <a:ext uri="{FF2B5EF4-FFF2-40B4-BE49-F238E27FC236}">
                  <a16:creationId xmlns:a16="http://schemas.microsoft.com/office/drawing/2014/main" id="{C58B50C2-8CC5-4F29-9D97-837A26221E6F}"/>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8" name="Freeform: Shape 47">
              <a:extLst>
                <a:ext uri="{FF2B5EF4-FFF2-40B4-BE49-F238E27FC236}">
                  <a16:creationId xmlns:a16="http://schemas.microsoft.com/office/drawing/2014/main" id="{04DCDF8C-C234-4927-8ACF-FE905D22DE3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9" name="Freeform: Shape 48">
              <a:extLst>
                <a:ext uri="{FF2B5EF4-FFF2-40B4-BE49-F238E27FC236}">
                  <a16:creationId xmlns:a16="http://schemas.microsoft.com/office/drawing/2014/main" id="{5BAC9BE8-CD33-4433-AFEA-E15CB4C8DF1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50" name="Freeform: Shape 49">
              <a:extLst>
                <a:ext uri="{FF2B5EF4-FFF2-40B4-BE49-F238E27FC236}">
                  <a16:creationId xmlns:a16="http://schemas.microsoft.com/office/drawing/2014/main" id="{F0EAC45E-6928-4AED-B400-62BE65B2D87A}"/>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914367"/>
              <a:endParaRPr lang="en-US" sz="1765">
                <a:solidFill>
                  <a:srgbClr val="000000"/>
                </a:solidFill>
                <a:latin typeface="Segoe UI"/>
              </a:endParaRPr>
            </a:p>
          </p:txBody>
        </p:sp>
      </p:grpSp>
      <p:grpSp>
        <p:nvGrpSpPr>
          <p:cNvPr id="51" name="data empowerment" descr="data empowerment">
            <a:extLst>
              <a:ext uri="{FF2B5EF4-FFF2-40B4-BE49-F238E27FC236}">
                <a16:creationId xmlns:a16="http://schemas.microsoft.com/office/drawing/2014/main" id="{327C3A0E-C0FE-4688-98D9-262611B850E1}"/>
              </a:ext>
            </a:extLst>
          </p:cNvPr>
          <p:cNvGrpSpPr/>
          <p:nvPr/>
        </p:nvGrpSpPr>
        <p:grpSpPr>
          <a:xfrm>
            <a:off x="7548701" y="3844745"/>
            <a:ext cx="408832" cy="408835"/>
            <a:chOff x="7310362" y="2186940"/>
            <a:chExt cx="359254" cy="359254"/>
          </a:xfrm>
        </p:grpSpPr>
        <p:sp>
          <p:nvSpPr>
            <p:cNvPr id="52" name="Rectangle 37">
              <a:extLst>
                <a:ext uri="{FF2B5EF4-FFF2-40B4-BE49-F238E27FC236}">
                  <a16:creationId xmlns:a16="http://schemas.microsoft.com/office/drawing/2014/main" id="{A349E7C5-FCA0-4C14-8DDB-50DD866C74F8}"/>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3" name="Rectangle 38">
              <a:extLst>
                <a:ext uri="{FF2B5EF4-FFF2-40B4-BE49-F238E27FC236}">
                  <a16:creationId xmlns:a16="http://schemas.microsoft.com/office/drawing/2014/main" id="{02908F1D-DEF1-4727-8EC6-4BFF988885E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4" name="Rectangle 39">
              <a:extLst>
                <a:ext uri="{FF2B5EF4-FFF2-40B4-BE49-F238E27FC236}">
                  <a16:creationId xmlns:a16="http://schemas.microsoft.com/office/drawing/2014/main" id="{A3ADF28F-B0EE-4B30-8620-36DD48DB2E60}"/>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5" name="Rectangle 40">
              <a:extLst>
                <a:ext uri="{FF2B5EF4-FFF2-40B4-BE49-F238E27FC236}">
                  <a16:creationId xmlns:a16="http://schemas.microsoft.com/office/drawing/2014/main" id="{D39C9262-636A-4F9C-84E6-82BCDF5F4497}"/>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6" name="Freeform 41">
              <a:extLst>
                <a:ext uri="{FF2B5EF4-FFF2-40B4-BE49-F238E27FC236}">
                  <a16:creationId xmlns:a16="http://schemas.microsoft.com/office/drawing/2014/main" id="{06F5943F-407C-4D57-9EB0-D7AD9680C28A}"/>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7" name="Oval 42">
              <a:extLst>
                <a:ext uri="{FF2B5EF4-FFF2-40B4-BE49-F238E27FC236}">
                  <a16:creationId xmlns:a16="http://schemas.microsoft.com/office/drawing/2014/main" id="{FEC537D9-029F-4E6C-975F-C4A8FE7E4887}"/>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sp>
        <p:nvSpPr>
          <p:cNvPr id="59" name="TextBox 58">
            <a:extLst>
              <a:ext uri="{FF2B5EF4-FFF2-40B4-BE49-F238E27FC236}">
                <a16:creationId xmlns:a16="http://schemas.microsoft.com/office/drawing/2014/main" id="{8E692EB1-7DCE-468C-A782-8888298E6B5F}"/>
              </a:ext>
            </a:extLst>
          </p:cNvPr>
          <p:cNvSpPr txBox="1"/>
          <p:nvPr/>
        </p:nvSpPr>
        <p:spPr>
          <a:xfrm>
            <a:off x="7324706" y="4342221"/>
            <a:ext cx="829377" cy="18103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Data</a:t>
            </a:r>
          </a:p>
        </p:txBody>
      </p:sp>
      <p:sp>
        <p:nvSpPr>
          <p:cNvPr id="60" name="Rectangle 59">
            <a:extLst>
              <a:ext uri="{FF2B5EF4-FFF2-40B4-BE49-F238E27FC236}">
                <a16:creationId xmlns:a16="http://schemas.microsoft.com/office/drawing/2014/main" id="{4F4D2ED4-5259-4CC1-898E-5FB174267E85}"/>
              </a:ext>
            </a:extLst>
          </p:cNvPr>
          <p:cNvSpPr/>
          <p:nvPr/>
        </p:nvSpPr>
        <p:spPr bwMode="auto">
          <a:xfrm>
            <a:off x="5918337"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Operations</a:t>
            </a:r>
          </a:p>
        </p:txBody>
      </p:sp>
      <p:sp>
        <p:nvSpPr>
          <p:cNvPr id="61" name="Rectangle 60">
            <a:extLst>
              <a:ext uri="{FF2B5EF4-FFF2-40B4-BE49-F238E27FC236}">
                <a16:creationId xmlns:a16="http://schemas.microsoft.com/office/drawing/2014/main" id="{9E25947B-7B9B-489E-9531-56B6088CED13}"/>
              </a:ext>
            </a:extLst>
          </p:cNvPr>
          <p:cNvSpPr/>
          <p:nvPr/>
        </p:nvSpPr>
        <p:spPr bwMode="auto">
          <a:xfrm>
            <a:off x="7299024"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Regulations</a:t>
            </a:r>
          </a:p>
        </p:txBody>
      </p:sp>
      <p:sp>
        <p:nvSpPr>
          <p:cNvPr id="62" name="Rectangle 61">
            <a:extLst>
              <a:ext uri="{FF2B5EF4-FFF2-40B4-BE49-F238E27FC236}">
                <a16:creationId xmlns:a16="http://schemas.microsoft.com/office/drawing/2014/main" id="{9D984FF7-182C-4AEA-9569-363FDE49F7B0}"/>
              </a:ext>
            </a:extLst>
          </p:cNvPr>
          <p:cNvSpPr/>
          <p:nvPr/>
        </p:nvSpPr>
        <p:spPr bwMode="auto">
          <a:xfrm>
            <a:off x="5918337"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Data sharing</a:t>
            </a:r>
          </a:p>
        </p:txBody>
      </p:sp>
      <p:sp>
        <p:nvSpPr>
          <p:cNvPr id="63" name="Rectangle 62">
            <a:extLst>
              <a:ext uri="{FF2B5EF4-FFF2-40B4-BE49-F238E27FC236}">
                <a16:creationId xmlns:a16="http://schemas.microsoft.com/office/drawing/2014/main" id="{EC85CF18-0FCA-4B76-8A4C-FADEBD33941D}"/>
              </a:ext>
            </a:extLst>
          </p:cNvPr>
          <p:cNvSpPr/>
          <p:nvPr/>
        </p:nvSpPr>
        <p:spPr bwMode="auto">
          <a:xfrm>
            <a:off x="7299024"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No externals</a:t>
            </a:r>
          </a:p>
        </p:txBody>
      </p:sp>
      <p:grpSp>
        <p:nvGrpSpPr>
          <p:cNvPr id="101" name="Group 100">
            <a:extLst>
              <a:ext uri="{FF2B5EF4-FFF2-40B4-BE49-F238E27FC236}">
                <a16:creationId xmlns:a16="http://schemas.microsoft.com/office/drawing/2014/main" id="{06EFAEFF-BF2D-44C3-AF2A-6C2EC53CC2F1}"/>
              </a:ext>
            </a:extLst>
          </p:cNvPr>
          <p:cNvGrpSpPr/>
          <p:nvPr/>
        </p:nvGrpSpPr>
        <p:grpSpPr>
          <a:xfrm>
            <a:off x="3885024" y="2049744"/>
            <a:ext cx="1506705" cy="3109533"/>
            <a:chOff x="5012581" y="1793304"/>
            <a:chExt cx="1536918" cy="3171886"/>
          </a:xfrm>
        </p:grpSpPr>
        <p:sp>
          <p:nvSpPr>
            <p:cNvPr id="64" name="Rectangle 63">
              <a:extLst>
                <a:ext uri="{FF2B5EF4-FFF2-40B4-BE49-F238E27FC236}">
                  <a16:creationId xmlns:a16="http://schemas.microsoft.com/office/drawing/2014/main" id="{7D780C94-CEA4-4654-B682-4C36FBD924B4}"/>
                </a:ext>
              </a:extLst>
            </p:cNvPr>
            <p:cNvSpPr/>
            <p:nvPr/>
          </p:nvSpPr>
          <p:spPr bwMode="auto">
            <a:xfrm>
              <a:off x="5012581"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66" name="server 2" descr="server">
              <a:extLst>
                <a:ext uri="{FF2B5EF4-FFF2-40B4-BE49-F238E27FC236}">
                  <a16:creationId xmlns:a16="http://schemas.microsoft.com/office/drawing/2014/main" id="{37CF82E9-5CCD-4631-A1B7-D359C26021B8}"/>
                </a:ext>
              </a:extLst>
            </p:cNvPr>
            <p:cNvGrpSpPr>
              <a:grpSpLocks noChangeAspect="1"/>
            </p:cNvGrpSpPr>
            <p:nvPr/>
          </p:nvGrpSpPr>
          <p:grpSpPr bwMode="auto">
            <a:xfrm rot="5400000">
              <a:off x="5565310" y="2082287"/>
              <a:ext cx="431460" cy="384176"/>
              <a:chOff x="1608" y="1359"/>
              <a:chExt cx="292" cy="260"/>
            </a:xfrm>
          </p:grpSpPr>
          <p:sp>
            <p:nvSpPr>
              <p:cNvPr id="67" name="AutoShape 11">
                <a:extLst>
                  <a:ext uri="{FF2B5EF4-FFF2-40B4-BE49-F238E27FC236}">
                    <a16:creationId xmlns:a16="http://schemas.microsoft.com/office/drawing/2014/main" id="{D96B3374-E5F5-4889-8A35-8D4EA025EFCC}"/>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Rectangle 13">
                <a:extLst>
                  <a:ext uri="{FF2B5EF4-FFF2-40B4-BE49-F238E27FC236}">
                    <a16:creationId xmlns:a16="http://schemas.microsoft.com/office/drawing/2014/main" id="{81ACDA20-312A-45DE-BCE9-D1F0015F0B9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9" name="Rectangle 14">
                <a:extLst>
                  <a:ext uri="{FF2B5EF4-FFF2-40B4-BE49-F238E27FC236}">
                    <a16:creationId xmlns:a16="http://schemas.microsoft.com/office/drawing/2014/main" id="{6B531E2F-971C-451F-92D6-71B2F7ECE1CB}"/>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0" name="Rectangle 15">
                <a:extLst>
                  <a:ext uri="{FF2B5EF4-FFF2-40B4-BE49-F238E27FC236}">
                    <a16:creationId xmlns:a16="http://schemas.microsoft.com/office/drawing/2014/main" id="{38A870E7-D6D5-45C1-8DD5-49838E895FA9}"/>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1" name="Rectangle 16">
                <a:extLst>
                  <a:ext uri="{FF2B5EF4-FFF2-40B4-BE49-F238E27FC236}">
                    <a16:creationId xmlns:a16="http://schemas.microsoft.com/office/drawing/2014/main" id="{6E94C497-2D68-4A26-8976-C459F3B2EA8D}"/>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Rectangle 17">
                <a:extLst>
                  <a:ext uri="{FF2B5EF4-FFF2-40B4-BE49-F238E27FC236}">
                    <a16:creationId xmlns:a16="http://schemas.microsoft.com/office/drawing/2014/main" id="{5075EDDC-5072-40E9-87A5-89E398541200}"/>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Rectangle 18">
                <a:extLst>
                  <a:ext uri="{FF2B5EF4-FFF2-40B4-BE49-F238E27FC236}">
                    <a16:creationId xmlns:a16="http://schemas.microsoft.com/office/drawing/2014/main" id="{3A40BA9F-510E-4C2E-BA97-DF155F50A82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Rectangle 21">
                <a:extLst>
                  <a:ext uri="{FF2B5EF4-FFF2-40B4-BE49-F238E27FC236}">
                    <a16:creationId xmlns:a16="http://schemas.microsoft.com/office/drawing/2014/main" id="{5C01FA62-8AE3-4FD9-BF27-E6C9798EE01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Rectangle 22">
                <a:extLst>
                  <a:ext uri="{FF2B5EF4-FFF2-40B4-BE49-F238E27FC236}">
                    <a16:creationId xmlns:a16="http://schemas.microsoft.com/office/drawing/2014/main" id="{F4D46E5A-2E7C-4123-98DA-96AF22F3F112}"/>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Rectangle 23">
                <a:extLst>
                  <a:ext uri="{FF2B5EF4-FFF2-40B4-BE49-F238E27FC236}">
                    <a16:creationId xmlns:a16="http://schemas.microsoft.com/office/drawing/2014/main" id="{5B659098-1A43-4FF2-97E0-F58A596F6A4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7" name="Freeform 1906">
              <a:extLst>
                <a:ext uri="{FF2B5EF4-FFF2-40B4-BE49-F238E27FC236}">
                  <a16:creationId xmlns:a16="http://schemas.microsoft.com/office/drawing/2014/main" id="{A5002A51-B390-4B4D-8210-6BDA1562D924}"/>
                </a:ext>
              </a:extLst>
            </p:cNvPr>
            <p:cNvSpPr>
              <a:spLocks noEditPoints="1"/>
            </p:cNvSpPr>
            <p:nvPr/>
          </p:nvSpPr>
          <p:spPr bwMode="auto">
            <a:xfrm>
              <a:off x="5583311" y="3110123"/>
              <a:ext cx="362670" cy="32718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81" name="TextBox 80">
              <a:extLst>
                <a:ext uri="{FF2B5EF4-FFF2-40B4-BE49-F238E27FC236}">
                  <a16:creationId xmlns:a16="http://schemas.microsoft.com/office/drawing/2014/main" id="{73E4A091-A8F2-41E0-916D-C69A89B71102}"/>
                </a:ext>
              </a:extLst>
            </p:cNvPr>
            <p:cNvSpPr txBox="1"/>
            <p:nvPr/>
          </p:nvSpPr>
          <p:spPr>
            <a:xfrm>
              <a:off x="5239289" y="2441925"/>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Services</a:t>
              </a:r>
              <a:br>
                <a:rPr lang="en-US" sz="1176">
                  <a:solidFill>
                    <a:srgbClr val="000000"/>
                  </a:solidFill>
                  <a:latin typeface="Segoe UI Semibold"/>
                </a:rPr>
              </a:br>
              <a:r>
                <a:rPr lang="en-US" sz="1176">
                  <a:solidFill>
                    <a:srgbClr val="000000"/>
                  </a:solidFill>
                  <a:latin typeface="Segoe UI Semibold"/>
                </a:rPr>
                <a:t>(Control/</a:t>
              </a:r>
              <a:r>
                <a:rPr lang="en-US" sz="1176" err="1">
                  <a:solidFill>
                    <a:srgbClr val="000000"/>
                  </a:solidFill>
                  <a:latin typeface="Segoe UI Semibold"/>
                </a:rPr>
                <a:t>Paas</a:t>
              </a:r>
              <a:r>
                <a:rPr lang="en-US" sz="1176">
                  <a:solidFill>
                    <a:srgbClr val="000000"/>
                  </a:solidFill>
                  <a:latin typeface="Segoe UI Semibold"/>
                </a:rPr>
                <a:t>)</a:t>
              </a:r>
            </a:p>
          </p:txBody>
        </p:sp>
        <p:sp>
          <p:nvSpPr>
            <p:cNvPr id="83" name="TextBox 82">
              <a:extLst>
                <a:ext uri="{FF2B5EF4-FFF2-40B4-BE49-F238E27FC236}">
                  <a16:creationId xmlns:a16="http://schemas.microsoft.com/office/drawing/2014/main" id="{3B8755E3-5307-4023-B4DA-09B3FCE2BFEC}"/>
                </a:ext>
              </a:extLst>
            </p:cNvPr>
            <p:cNvSpPr txBox="1"/>
            <p:nvPr/>
          </p:nvSpPr>
          <p:spPr>
            <a:xfrm>
              <a:off x="5239289" y="3494359"/>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Hypervisor/ Host</a:t>
              </a:r>
            </a:p>
          </p:txBody>
        </p:sp>
        <p:grpSp>
          <p:nvGrpSpPr>
            <p:cNvPr id="84" name="person" descr="person">
              <a:extLst>
                <a:ext uri="{FF2B5EF4-FFF2-40B4-BE49-F238E27FC236}">
                  <a16:creationId xmlns:a16="http://schemas.microsoft.com/office/drawing/2014/main" id="{D15E9E3C-BADD-4237-AC9C-1FEAA736D776}"/>
                </a:ext>
              </a:extLst>
            </p:cNvPr>
            <p:cNvGrpSpPr/>
            <p:nvPr/>
          </p:nvGrpSpPr>
          <p:grpSpPr>
            <a:xfrm>
              <a:off x="5634321" y="4185515"/>
              <a:ext cx="282796" cy="342228"/>
              <a:chOff x="5517875" y="3368919"/>
              <a:chExt cx="233375" cy="282423"/>
            </a:xfrm>
          </p:grpSpPr>
          <p:sp>
            <p:nvSpPr>
              <p:cNvPr id="85" name="Freeform: Shape 84">
                <a:extLst>
                  <a:ext uri="{FF2B5EF4-FFF2-40B4-BE49-F238E27FC236}">
                    <a16:creationId xmlns:a16="http://schemas.microsoft.com/office/drawing/2014/main" id="{4F850600-950D-418A-9951-05E0B16DEFE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C6747825-44A8-47A6-B95E-411FEC975BC3}"/>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87" name="TextBox 86">
              <a:extLst>
                <a:ext uri="{FF2B5EF4-FFF2-40B4-BE49-F238E27FC236}">
                  <a16:creationId xmlns:a16="http://schemas.microsoft.com/office/drawing/2014/main" id="{6A48FA81-F570-4D4D-AAC3-D558645171F5}"/>
                </a:ext>
              </a:extLst>
            </p:cNvPr>
            <p:cNvSpPr txBox="1"/>
            <p:nvPr/>
          </p:nvSpPr>
          <p:spPr>
            <a:xfrm>
              <a:off x="540356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Host</a:t>
              </a:r>
            </a:p>
          </p:txBody>
        </p:sp>
      </p:grpSp>
      <p:grpSp>
        <p:nvGrpSpPr>
          <p:cNvPr id="6" name="Group 5">
            <a:extLst>
              <a:ext uri="{FF2B5EF4-FFF2-40B4-BE49-F238E27FC236}">
                <a16:creationId xmlns:a16="http://schemas.microsoft.com/office/drawing/2014/main" id="{6808D857-6979-4658-91DA-D6B61971473E}"/>
              </a:ext>
            </a:extLst>
          </p:cNvPr>
          <p:cNvGrpSpPr/>
          <p:nvPr/>
        </p:nvGrpSpPr>
        <p:grpSpPr>
          <a:xfrm>
            <a:off x="6549968" y="5262233"/>
            <a:ext cx="1324695" cy="889447"/>
            <a:chOff x="6681308" y="5409698"/>
            <a:chExt cx="1351258" cy="907282"/>
          </a:xfrm>
        </p:grpSpPr>
        <p:sp>
          <p:nvSpPr>
            <p:cNvPr id="88" name="Rectangle 87">
              <a:extLst>
                <a:ext uri="{FF2B5EF4-FFF2-40B4-BE49-F238E27FC236}">
                  <a16:creationId xmlns:a16="http://schemas.microsoft.com/office/drawing/2014/main" id="{890211A0-EC11-42C6-B379-289FA8FFC5D7}"/>
                </a:ext>
              </a:extLst>
            </p:cNvPr>
            <p:cNvSpPr/>
            <p:nvPr/>
          </p:nvSpPr>
          <p:spPr bwMode="auto">
            <a:xfrm>
              <a:off x="6681308" y="5409698"/>
              <a:ext cx="1351258" cy="907282"/>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89" name="person" descr="person">
              <a:extLst>
                <a:ext uri="{FF2B5EF4-FFF2-40B4-BE49-F238E27FC236}">
                  <a16:creationId xmlns:a16="http://schemas.microsoft.com/office/drawing/2014/main" id="{123607EB-FBD7-4ED7-A58B-EE5CDBACD6EB}"/>
                </a:ext>
              </a:extLst>
            </p:cNvPr>
            <p:cNvGrpSpPr/>
            <p:nvPr/>
          </p:nvGrpSpPr>
          <p:grpSpPr>
            <a:xfrm>
              <a:off x="7215539" y="5577410"/>
              <a:ext cx="282796" cy="342228"/>
              <a:chOff x="5517875" y="3368919"/>
              <a:chExt cx="233375" cy="282423"/>
            </a:xfrm>
          </p:grpSpPr>
          <p:sp>
            <p:nvSpPr>
              <p:cNvPr id="90" name="Freeform: Shape 89">
                <a:extLst>
                  <a:ext uri="{FF2B5EF4-FFF2-40B4-BE49-F238E27FC236}">
                    <a16:creationId xmlns:a16="http://schemas.microsoft.com/office/drawing/2014/main" id="{8F351968-D73D-4814-9992-059E04CB984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1" name="Freeform: Shape 90">
                <a:extLst>
                  <a:ext uri="{FF2B5EF4-FFF2-40B4-BE49-F238E27FC236}">
                    <a16:creationId xmlns:a16="http://schemas.microsoft.com/office/drawing/2014/main" id="{406962DA-6340-4965-9B68-E8746CC7850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2" name="TextBox 91">
              <a:extLst>
                <a:ext uri="{FF2B5EF4-FFF2-40B4-BE49-F238E27FC236}">
                  <a16:creationId xmlns:a16="http://schemas.microsoft.com/office/drawing/2014/main" id="{D0886630-D476-4BD4-B6CB-543D0F6D86C6}"/>
                </a:ext>
              </a:extLst>
            </p:cNvPr>
            <p:cNvSpPr txBox="1"/>
            <p:nvPr/>
          </p:nvSpPr>
          <p:spPr>
            <a:xfrm>
              <a:off x="6694951" y="6003318"/>
              <a:ext cx="1323972"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Physical access</a:t>
              </a:r>
            </a:p>
          </p:txBody>
        </p:sp>
      </p:grpSp>
      <p:grpSp>
        <p:nvGrpSpPr>
          <p:cNvPr id="102" name="Group 101">
            <a:extLst>
              <a:ext uri="{FF2B5EF4-FFF2-40B4-BE49-F238E27FC236}">
                <a16:creationId xmlns:a16="http://schemas.microsoft.com/office/drawing/2014/main" id="{5F43C7D7-F8DA-4E83-A72F-E40BB7C597EC}"/>
              </a:ext>
            </a:extLst>
          </p:cNvPr>
          <p:cNvGrpSpPr/>
          <p:nvPr/>
        </p:nvGrpSpPr>
        <p:grpSpPr>
          <a:xfrm>
            <a:off x="9031546" y="2049744"/>
            <a:ext cx="1506705" cy="3109533"/>
            <a:chOff x="10262302" y="1793304"/>
            <a:chExt cx="1536918" cy="3171886"/>
          </a:xfrm>
        </p:grpSpPr>
        <p:sp>
          <p:nvSpPr>
            <p:cNvPr id="100" name="Rectangle 99">
              <a:extLst>
                <a:ext uri="{FF2B5EF4-FFF2-40B4-BE49-F238E27FC236}">
                  <a16:creationId xmlns:a16="http://schemas.microsoft.com/office/drawing/2014/main" id="{981EC104-A52A-4E1A-960B-582EF49380B4}"/>
                </a:ext>
              </a:extLst>
            </p:cNvPr>
            <p:cNvSpPr/>
            <p:nvPr/>
          </p:nvSpPr>
          <p:spPr bwMode="auto">
            <a:xfrm>
              <a:off x="10262302"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9" name="Group 8">
              <a:extLst>
                <a:ext uri="{FF2B5EF4-FFF2-40B4-BE49-F238E27FC236}">
                  <a16:creationId xmlns:a16="http://schemas.microsoft.com/office/drawing/2014/main" id="{6B0C572E-4A85-4C2B-B0C4-C02A5D8894E9}"/>
                </a:ext>
              </a:extLst>
            </p:cNvPr>
            <p:cNvGrpSpPr/>
            <p:nvPr/>
          </p:nvGrpSpPr>
          <p:grpSpPr>
            <a:xfrm>
              <a:off x="10654062" y="3558844"/>
              <a:ext cx="753398" cy="572906"/>
              <a:chOff x="10688472" y="4185515"/>
              <a:chExt cx="753398" cy="572906"/>
            </a:xfrm>
          </p:grpSpPr>
          <p:grpSp>
            <p:nvGrpSpPr>
              <p:cNvPr id="95" name="person" descr="person">
                <a:extLst>
                  <a:ext uri="{FF2B5EF4-FFF2-40B4-BE49-F238E27FC236}">
                    <a16:creationId xmlns:a16="http://schemas.microsoft.com/office/drawing/2014/main" id="{BB3C004E-2ECE-4F16-A16F-27B1DB73D8BB}"/>
                  </a:ext>
                </a:extLst>
              </p:cNvPr>
              <p:cNvGrpSpPr/>
              <p:nvPr/>
            </p:nvGrpSpPr>
            <p:grpSpPr>
              <a:xfrm>
                <a:off x="10919231" y="4185515"/>
                <a:ext cx="282796" cy="342228"/>
                <a:chOff x="5517875" y="3368919"/>
                <a:chExt cx="233375" cy="282423"/>
              </a:xfrm>
            </p:grpSpPr>
            <p:sp>
              <p:nvSpPr>
                <p:cNvPr id="96" name="Freeform: Shape 95">
                  <a:extLst>
                    <a:ext uri="{FF2B5EF4-FFF2-40B4-BE49-F238E27FC236}">
                      <a16:creationId xmlns:a16="http://schemas.microsoft.com/office/drawing/2014/main" id="{275FE631-450E-48A0-8262-4B533ABBDB4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7" name="Freeform: Shape 96">
                  <a:extLst>
                    <a:ext uri="{FF2B5EF4-FFF2-40B4-BE49-F238E27FC236}">
                      <a16:creationId xmlns:a16="http://schemas.microsoft.com/office/drawing/2014/main" id="{B25E77A5-A088-429A-9DE6-052C858BFD8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8" name="TextBox 97">
                <a:extLst>
                  <a:ext uri="{FF2B5EF4-FFF2-40B4-BE49-F238E27FC236}">
                    <a16:creationId xmlns:a16="http://schemas.microsoft.com/office/drawing/2014/main" id="{24890085-DF49-4124-8A45-628992AA1390}"/>
                  </a:ext>
                </a:extLst>
              </p:cNvPr>
              <p:cNvSpPr txBox="1"/>
              <p:nvPr/>
            </p:nvSpPr>
            <p:spPr>
              <a:xfrm>
                <a:off x="1068847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VM Admin</a:t>
                </a:r>
              </a:p>
            </p:txBody>
          </p:sp>
        </p:grpSp>
        <p:grpSp>
          <p:nvGrpSpPr>
            <p:cNvPr id="37" name="Group 36">
              <a:extLst>
                <a:ext uri="{FF2B5EF4-FFF2-40B4-BE49-F238E27FC236}">
                  <a16:creationId xmlns:a16="http://schemas.microsoft.com/office/drawing/2014/main" id="{2B47EAC1-31EE-4D9C-B0F1-40C53E4E547E}"/>
                </a:ext>
              </a:extLst>
            </p:cNvPr>
            <p:cNvGrpSpPr/>
            <p:nvPr/>
          </p:nvGrpSpPr>
          <p:grpSpPr>
            <a:xfrm>
              <a:off x="10489789" y="2521214"/>
              <a:ext cx="1081944" cy="568790"/>
              <a:chOff x="10498414" y="2253969"/>
              <a:chExt cx="1081944" cy="568790"/>
            </a:xfrm>
          </p:grpSpPr>
          <p:grpSp>
            <p:nvGrpSpPr>
              <p:cNvPr id="8" name="Group 7">
                <a:extLst>
                  <a:ext uri="{FF2B5EF4-FFF2-40B4-BE49-F238E27FC236}">
                    <a16:creationId xmlns:a16="http://schemas.microsoft.com/office/drawing/2014/main" id="{656BBA1C-DF71-4721-9A3F-7FB583D2BC5F}"/>
                  </a:ext>
                </a:extLst>
              </p:cNvPr>
              <p:cNvGrpSpPr/>
              <p:nvPr/>
            </p:nvGrpSpPr>
            <p:grpSpPr>
              <a:xfrm>
                <a:off x="10747057" y="2253969"/>
                <a:ext cx="584658" cy="322290"/>
                <a:chOff x="10353134" y="5623346"/>
                <a:chExt cx="386304" cy="212948"/>
              </a:xfrm>
            </p:grpSpPr>
            <p:sp>
              <p:nvSpPr>
                <p:cNvPr id="93" name="cloud 4" descr="cloud">
                  <a:extLst>
                    <a:ext uri="{FF2B5EF4-FFF2-40B4-BE49-F238E27FC236}">
                      <a16:creationId xmlns:a16="http://schemas.microsoft.com/office/drawing/2014/main" id="{20DC5922-440D-4B18-9E1B-6BABE990A97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94" name="TextBox 93">
                  <a:extLst>
                    <a:ext uri="{FF2B5EF4-FFF2-40B4-BE49-F238E27FC236}">
                      <a16:creationId xmlns:a16="http://schemas.microsoft.com/office/drawing/2014/main" id="{F0F49234-3093-4BD2-AE1A-EA8E878D3344}"/>
                    </a:ext>
                  </a:extLst>
                </p:cNvPr>
                <p:cNvSpPr txBox="1"/>
                <p:nvPr/>
              </p:nvSpPr>
              <p:spPr>
                <a:xfrm>
                  <a:off x="10388759" y="5689393"/>
                  <a:ext cx="315674" cy="101679"/>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99" name="TextBox 98">
                <a:extLst>
                  <a:ext uri="{FF2B5EF4-FFF2-40B4-BE49-F238E27FC236}">
                    <a16:creationId xmlns:a16="http://schemas.microsoft.com/office/drawing/2014/main" id="{10BC0130-49BD-4008-AFEF-A855CA4F17DD}"/>
                  </a:ext>
                </a:extLst>
              </p:cNvPr>
              <p:cNvSpPr txBox="1"/>
              <p:nvPr/>
            </p:nvSpPr>
            <p:spPr>
              <a:xfrm>
                <a:off x="10498414" y="2656560"/>
                <a:ext cx="1081944"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Guest OS</a:t>
                </a:r>
              </a:p>
            </p:txBody>
          </p:sp>
        </p:grpSp>
      </p:grpSp>
      <p:sp>
        <p:nvSpPr>
          <p:cNvPr id="105" name="Rectangle 104">
            <a:extLst>
              <a:ext uri="{FF2B5EF4-FFF2-40B4-BE49-F238E27FC236}">
                <a16:creationId xmlns:a16="http://schemas.microsoft.com/office/drawing/2014/main" id="{47F4617D-58E0-4BB6-85C1-BA17B5A97C7A}"/>
              </a:ext>
            </a:extLst>
          </p:cNvPr>
          <p:cNvSpPr/>
          <p:nvPr/>
        </p:nvSpPr>
        <p:spPr>
          <a:xfrm>
            <a:off x="6180061" y="4348393"/>
            <a:ext cx="1160020" cy="226294"/>
          </a:xfrm>
          <a:prstGeom prst="rect">
            <a:avLst/>
          </a:prstGeom>
          <a:noFill/>
          <a:ln w="9525" cap="flat" cmpd="sng" algn="ctr">
            <a:noFill/>
            <a:prstDash val="solid"/>
          </a:ln>
          <a:effectLst/>
        </p:spPr>
        <p:txBody>
          <a:bodyPr tIns="0" rtlCol="0" anchor="ctr">
            <a:spAutoFit/>
          </a:bodyPr>
          <a:lstStyle/>
          <a:p>
            <a:pPr algn="ctr" defTabSz="597561"/>
            <a:r>
              <a:rPr lang="en-US" sz="1176" kern="0">
                <a:solidFill>
                  <a:srgbClr val="000000"/>
                </a:solidFill>
                <a:latin typeface="Segoe UI Semibold"/>
              </a:rPr>
              <a:t>App</a:t>
            </a:r>
          </a:p>
        </p:txBody>
      </p:sp>
      <p:sp>
        <p:nvSpPr>
          <p:cNvPr id="65" name="Rectangle 64">
            <a:extLst>
              <a:ext uri="{FF2B5EF4-FFF2-40B4-BE49-F238E27FC236}">
                <a16:creationId xmlns:a16="http://schemas.microsoft.com/office/drawing/2014/main" id="{BB04519B-733C-4283-8EA2-3D6E2080A245}"/>
              </a:ext>
            </a:extLst>
          </p:cNvPr>
          <p:cNvSpPr/>
          <p:nvPr/>
        </p:nvSpPr>
        <p:spPr bwMode="auto">
          <a:xfrm>
            <a:off x="6793719" y="4751422"/>
            <a:ext cx="956673" cy="32056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568" kern="0">
                <a:solidFill>
                  <a:srgbClr val="000000"/>
                </a:solidFill>
                <a:latin typeface="Segoe UI Semibold"/>
              </a:rPr>
              <a:t>Customer</a:t>
            </a:r>
            <a:endParaRPr lang="en-US" sz="1176">
              <a:solidFill>
                <a:srgbClr val="000000"/>
              </a:solidFill>
              <a:latin typeface="Segoe UI"/>
            </a:endParaRPr>
          </a:p>
        </p:txBody>
      </p:sp>
      <p:pic>
        <p:nvPicPr>
          <p:cNvPr id="5" name="Picture 4" descr="Graphical user interface&#10;&#10;Description automatically generated">
            <a:extLst>
              <a:ext uri="{FF2B5EF4-FFF2-40B4-BE49-F238E27FC236}">
                <a16:creationId xmlns:a16="http://schemas.microsoft.com/office/drawing/2014/main" id="{F1FA20DF-FE0D-4C51-8A46-764B1A179E02}"/>
              </a:ext>
            </a:extLst>
          </p:cNvPr>
          <p:cNvPicPr>
            <a:picLocks noChangeAspect="1"/>
          </p:cNvPicPr>
          <p:nvPr/>
        </p:nvPicPr>
        <p:blipFill>
          <a:blip r:embed="rId3"/>
          <a:stretch>
            <a:fillRect/>
          </a:stretch>
        </p:blipFill>
        <p:spPr>
          <a:xfrm>
            <a:off x="5612779" y="890051"/>
            <a:ext cx="3199074" cy="1058119"/>
          </a:xfrm>
          <a:prstGeom prst="rect">
            <a:avLst/>
          </a:prstGeom>
        </p:spPr>
      </p:pic>
      <p:sp>
        <p:nvSpPr>
          <p:cNvPr id="11" name="TextBox 10">
            <a:extLst>
              <a:ext uri="{FF2B5EF4-FFF2-40B4-BE49-F238E27FC236}">
                <a16:creationId xmlns:a16="http://schemas.microsoft.com/office/drawing/2014/main" id="{982874A6-8311-DB0E-646C-AEAFA0EB445C}"/>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Customer’s trust in the cloud</a:t>
            </a:r>
          </a:p>
        </p:txBody>
      </p:sp>
    </p:spTree>
    <p:extLst>
      <p:ext uri="{BB962C8B-B14F-4D97-AF65-F5344CB8AC3E}">
        <p14:creationId xmlns:p14="http://schemas.microsoft.com/office/powerpoint/2010/main" val="204942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450"/>
                                        <p:tgtEl>
                                          <p:spTgt spid="102"/>
                                        </p:tgtEl>
                                      </p:cBhvr>
                                    </p:animEffect>
                                  </p:childTnLst>
                                </p:cTn>
                              </p:par>
                              <p:par>
                                <p:cTn id="8" presetID="42" presetClass="path" presetSubtype="0" decel="100000" fill="hold" nodeType="withEffect">
                                  <p:stCondLst>
                                    <p:cond delay="0"/>
                                  </p:stCondLst>
                                  <p:childTnLst>
                                    <p:animMotion origin="layout" path="M 2.55553E-6 3.15479E-6 L 2.55553E-6 0.02564 " pathEditMode="relative" rAng="0" ptsTypes="AA">
                                      <p:cBhvr>
                                        <p:cTn id="9" dur="450" spd="-100000" fill="hold"/>
                                        <p:tgtEl>
                                          <p:spTgt spid="102"/>
                                        </p:tgtEl>
                                        <p:attrNameLst>
                                          <p:attrName>ppt_x</p:attrName>
                                          <p:attrName>ppt_y</p:attrName>
                                        </p:attrNameLst>
                                      </p:cBhvr>
                                      <p:rCtr x="0" y="1271"/>
                                    </p:animMotion>
                                  </p:childTnLst>
                                </p:cTn>
                              </p:par>
                              <p:par>
                                <p:cTn id="10" presetID="10" presetClass="entr" presetSubtype="0" fill="hold" nodeType="withEffect">
                                  <p:stCondLst>
                                    <p:cond delay="2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450"/>
                                        <p:tgtEl>
                                          <p:spTgt spid="101"/>
                                        </p:tgtEl>
                                      </p:cBhvr>
                                    </p:animEffect>
                                  </p:childTnLst>
                                </p:cTn>
                              </p:par>
                              <p:par>
                                <p:cTn id="13" presetID="42" presetClass="path" presetSubtype="0" decel="100000" fill="hold" nodeType="withEffect">
                                  <p:stCondLst>
                                    <p:cond delay="200"/>
                                  </p:stCondLst>
                                  <p:childTnLst>
                                    <p:animMotion origin="layout" path="M -3.15803E-6 3.15479E-6 L -3.15803E-6 0.02564 " pathEditMode="relative" rAng="0" ptsTypes="AA">
                                      <p:cBhvr>
                                        <p:cTn id="14" dur="450" spd="-100000" fill="hold"/>
                                        <p:tgtEl>
                                          <p:spTgt spid="101"/>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2C55D20-E863-5C55-719F-D45AB758506D}"/>
              </a:ext>
            </a:extLst>
          </p:cNvPr>
          <p:cNvGrpSpPr/>
          <p:nvPr/>
        </p:nvGrpSpPr>
        <p:grpSpPr>
          <a:xfrm>
            <a:off x="455990" y="1420362"/>
            <a:ext cx="4447657" cy="4372398"/>
            <a:chOff x="1806325" y="1744836"/>
            <a:chExt cx="4631789" cy="4372398"/>
          </a:xfrm>
        </p:grpSpPr>
        <p:grpSp>
          <p:nvGrpSpPr>
            <p:cNvPr id="16" name="Group 15">
              <a:extLst>
                <a:ext uri="{FF2B5EF4-FFF2-40B4-BE49-F238E27FC236}">
                  <a16:creationId xmlns:a16="http://schemas.microsoft.com/office/drawing/2014/main" id="{2ACCC607-BC69-CEB6-4016-D860BA9A90D8}"/>
                </a:ext>
              </a:extLst>
            </p:cNvPr>
            <p:cNvGrpSpPr/>
            <p:nvPr/>
          </p:nvGrpSpPr>
          <p:grpSpPr>
            <a:xfrm>
              <a:off x="1806325" y="1744836"/>
              <a:ext cx="4631789" cy="4372398"/>
              <a:chOff x="2878612" y="718641"/>
              <a:chExt cx="4631789" cy="4372398"/>
            </a:xfrm>
          </p:grpSpPr>
          <p:sp>
            <p:nvSpPr>
              <p:cNvPr id="17" name="Rectangle 16">
                <a:extLst>
                  <a:ext uri="{FF2B5EF4-FFF2-40B4-BE49-F238E27FC236}">
                    <a16:creationId xmlns:a16="http://schemas.microsoft.com/office/drawing/2014/main" id="{F03DF614-DECC-9D0B-9B0B-E3D0BB6FDF0B}"/>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Container Group</a:t>
                </a:r>
              </a:p>
            </p:txBody>
          </p:sp>
          <p:pic>
            <p:nvPicPr>
              <p:cNvPr id="18" name="lock 2" descr="lock">
                <a:extLst>
                  <a:ext uri="{FF2B5EF4-FFF2-40B4-BE49-F238E27FC236}">
                    <a16:creationId xmlns:a16="http://schemas.microsoft.com/office/drawing/2014/main" id="{4FD43486-1407-F541-1D01-B47F3F4F7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19" name="Rectangle 18">
                <a:extLst>
                  <a:ext uri="{FF2B5EF4-FFF2-40B4-BE49-F238E27FC236}">
                    <a16:creationId xmlns:a16="http://schemas.microsoft.com/office/drawing/2014/main" id="{935A6D28-4459-8340-926B-C4DABC9943C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 OS, Device Drivers, …</a:t>
                </a:r>
              </a:p>
            </p:txBody>
          </p:sp>
          <p:cxnSp>
            <p:nvCxnSpPr>
              <p:cNvPr id="20" name="Straight Connector 19">
                <a:extLst>
                  <a:ext uri="{FF2B5EF4-FFF2-40B4-BE49-F238E27FC236}">
                    <a16:creationId xmlns:a16="http://schemas.microsoft.com/office/drawing/2014/main" id="{19958946-EDF4-9728-2B40-B28448581E6C}"/>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220390B-3F15-9094-A187-73E1E35352B4}"/>
                  </a:ext>
                </a:extLst>
              </p:cNvPr>
              <p:cNvGrpSpPr/>
              <p:nvPr/>
            </p:nvGrpSpPr>
            <p:grpSpPr>
              <a:xfrm>
                <a:off x="2878612" y="4551282"/>
                <a:ext cx="4434840" cy="539757"/>
                <a:chOff x="2878612" y="4581362"/>
                <a:chExt cx="4434840" cy="539757"/>
              </a:xfrm>
            </p:grpSpPr>
            <p:sp>
              <p:nvSpPr>
                <p:cNvPr id="23" name="Rectangle 22">
                  <a:extLst>
                    <a:ext uri="{FF2B5EF4-FFF2-40B4-BE49-F238E27FC236}">
                      <a16:creationId xmlns:a16="http://schemas.microsoft.com/office/drawing/2014/main" id="{142EB624-9113-FF31-18A6-DEB282432DE0}"/>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Hardware</a:t>
                  </a:r>
                </a:p>
              </p:txBody>
            </p:sp>
            <p:grpSp>
              <p:nvGrpSpPr>
                <p:cNvPr id="24" name="Group 23">
                  <a:extLst>
                    <a:ext uri="{FF2B5EF4-FFF2-40B4-BE49-F238E27FC236}">
                      <a16:creationId xmlns:a16="http://schemas.microsoft.com/office/drawing/2014/main" id="{A7DDB93E-4876-D453-1F90-7F02D33454CF}"/>
                    </a:ext>
                  </a:extLst>
                </p:cNvPr>
                <p:cNvGrpSpPr/>
                <p:nvPr/>
              </p:nvGrpSpPr>
              <p:grpSpPr>
                <a:xfrm>
                  <a:off x="6744828" y="4590249"/>
                  <a:ext cx="568624" cy="530870"/>
                  <a:chOff x="4815513" y="5502792"/>
                  <a:chExt cx="568624" cy="530870"/>
                </a:xfrm>
              </p:grpSpPr>
              <p:sp>
                <p:nvSpPr>
                  <p:cNvPr id="25" name="Rectangle 24">
                    <a:extLst>
                      <a:ext uri="{FF2B5EF4-FFF2-40B4-BE49-F238E27FC236}">
                        <a16:creationId xmlns:a16="http://schemas.microsoft.com/office/drawing/2014/main" id="{18EFC883-5341-6B0E-AB68-EEB26D71410C}"/>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lock 2" descr="lock">
                    <a:extLst>
                      <a:ext uri="{FF2B5EF4-FFF2-40B4-BE49-F238E27FC236}">
                        <a16:creationId xmlns:a16="http://schemas.microsoft.com/office/drawing/2014/main" id="{73E07F7A-DD89-CFA0-3997-0E069DEBA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27" name="Graphic 26">
              <a:extLst>
                <a:ext uri="{FF2B5EF4-FFF2-40B4-BE49-F238E27FC236}">
                  <a16:creationId xmlns:a16="http://schemas.microsoft.com/office/drawing/2014/main" id="{3550178D-9ED8-0B09-04C2-727324AB98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0182" y="2037224"/>
              <a:ext cx="393897" cy="393897"/>
            </a:xfrm>
            <a:prstGeom prst="rect">
              <a:avLst/>
            </a:prstGeom>
          </p:spPr>
        </p:pic>
        <p:sp>
          <p:nvSpPr>
            <p:cNvPr id="29" name="Rectangle 28">
              <a:extLst>
                <a:ext uri="{FF2B5EF4-FFF2-40B4-BE49-F238E27FC236}">
                  <a16:creationId xmlns:a16="http://schemas.microsoft.com/office/drawing/2014/main" id="{74BE20A4-1816-9077-533B-3A7517881E50}"/>
                </a:ext>
              </a:extLst>
            </p:cNvPr>
            <p:cNvSpPr/>
            <p:nvPr/>
          </p:nvSpPr>
          <p:spPr>
            <a:xfrm>
              <a:off x="1998507" y="2588337"/>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Containers</a:t>
              </a:r>
            </a:p>
          </p:txBody>
        </p:sp>
        <p:sp>
          <p:nvSpPr>
            <p:cNvPr id="42" name="Rectangle 41">
              <a:extLst>
                <a:ext uri="{FF2B5EF4-FFF2-40B4-BE49-F238E27FC236}">
                  <a16:creationId xmlns:a16="http://schemas.microsoft.com/office/drawing/2014/main" id="{030C224C-0F8F-BCA7-1DD7-75C206FFF23D}"/>
                </a:ext>
              </a:extLst>
            </p:cNvPr>
            <p:cNvSpPr/>
            <p:nvPr/>
          </p:nvSpPr>
          <p:spPr>
            <a:xfrm>
              <a:off x="1998507" y="3328650"/>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OpenGCS</a:t>
              </a:r>
            </a:p>
          </p:txBody>
        </p:sp>
        <p:sp>
          <p:nvSpPr>
            <p:cNvPr id="43" name="Rectangle 42">
              <a:extLst>
                <a:ext uri="{FF2B5EF4-FFF2-40B4-BE49-F238E27FC236}">
                  <a16:creationId xmlns:a16="http://schemas.microsoft.com/office/drawing/2014/main" id="{39DF781F-62DB-56C6-1190-F5190108237C}"/>
                </a:ext>
              </a:extLst>
            </p:cNvPr>
            <p:cNvSpPr/>
            <p:nvPr/>
          </p:nvSpPr>
          <p:spPr>
            <a:xfrm>
              <a:off x="1998507" y="4029861"/>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Linux Kernel, runc, etc. </a:t>
              </a:r>
            </a:p>
          </p:txBody>
        </p:sp>
      </p:grpSp>
      <p:cxnSp>
        <p:nvCxnSpPr>
          <p:cNvPr id="46" name="Connector: Curved 45">
            <a:extLst>
              <a:ext uri="{FF2B5EF4-FFF2-40B4-BE49-F238E27FC236}">
                <a16:creationId xmlns:a16="http://schemas.microsoft.com/office/drawing/2014/main" id="{33BE9C41-659F-CA78-DE4D-62DD56F3F314}"/>
              </a:ext>
            </a:extLst>
          </p:cNvPr>
          <p:cNvCxnSpPr>
            <a:cxnSpLocks/>
          </p:cNvCxnSpPr>
          <p:nvPr/>
        </p:nvCxnSpPr>
        <p:spPr>
          <a:xfrm rot="5400000" flipH="1" flipV="1">
            <a:off x="3961794" y="3046985"/>
            <a:ext cx="1102914" cy="16238"/>
          </a:xfrm>
          <a:prstGeom prst="curvedConnector4">
            <a:avLst>
              <a:gd name="adj1" fmla="val -690"/>
              <a:gd name="adj2" fmla="val 2735648"/>
            </a:avLst>
          </a:prstGeom>
          <a:ln w="8890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2F172AD8-9B7D-DD5C-3CAA-236998C210A5}"/>
              </a:ext>
            </a:extLst>
          </p:cNvPr>
          <p:cNvCxnSpPr>
            <a:cxnSpLocks/>
          </p:cNvCxnSpPr>
          <p:nvPr/>
        </p:nvCxnSpPr>
        <p:spPr>
          <a:xfrm flipH="1" flipV="1">
            <a:off x="4521370" y="3705387"/>
            <a:ext cx="193161" cy="1813051"/>
          </a:xfrm>
          <a:prstGeom prst="curvedConnector4">
            <a:avLst>
              <a:gd name="adj1" fmla="val -162696"/>
              <a:gd name="adj2" fmla="val 93241"/>
            </a:avLst>
          </a:prstGeom>
          <a:ln w="8890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535C9F9E-AD1C-32AF-C5BD-7B53EF9A1BE6}"/>
              </a:ext>
            </a:extLst>
          </p:cNvPr>
          <p:cNvSpPr txBox="1">
            <a:spLocks/>
          </p:cNvSpPr>
          <p:nvPr/>
        </p:nvSpPr>
        <p:spPr>
          <a:xfrm>
            <a:off x="6006887" y="2656445"/>
            <a:ext cx="4896535" cy="3647493"/>
          </a:xfrm>
          <a:prstGeom prst="rect">
            <a:avLst/>
          </a:prstGeom>
        </p:spPr>
        <p:txBody>
          <a:bodyPr vert="horz" lIns="91440" tIns="45720" rIns="91440" bIns="45720" rtlCol="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Segoe UI"/>
                <a:ea typeface="+mn-ea"/>
                <a:cs typeface="+mn-cs"/>
              </a:rPr>
              <a:t>Attestation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1. Software requests Attestation evidence from the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2. Hardware generates attestation evidence with the measurement and security policy hash which is signed by a private key that is only accessible by the TEE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3. Verify attestation evidence signature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failed, attacker might have created fake attestation evidence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4. Check UVM image measurement against the expected value in Secret Release Rule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software stack image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5. Check security policy hash against the expected value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Content Placeholder 2">
            <a:extLst>
              <a:ext uri="{FF2B5EF4-FFF2-40B4-BE49-F238E27FC236}">
                <a16:creationId xmlns:a16="http://schemas.microsoft.com/office/drawing/2014/main" id="{28A4EF10-E645-B473-65AB-495973299D5D}"/>
              </a:ext>
            </a:extLst>
          </p:cNvPr>
          <p:cNvSpPr txBox="1">
            <a:spLocks/>
          </p:cNvSpPr>
          <p:nvPr/>
        </p:nvSpPr>
        <p:spPr>
          <a:xfrm>
            <a:off x="6006886" y="620428"/>
            <a:ext cx="4896535" cy="1744833"/>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Launch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Hardware measures the container group software stack at container group creation time and captures the hash of the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The OpenGCS agent ensures that only “allowed” containers with “allowed” configurations can be loaded in reference to the security policy. </a:t>
            </a:r>
          </a:p>
        </p:txBody>
      </p:sp>
      <p:sp>
        <p:nvSpPr>
          <p:cNvPr id="4" name="TextBox 3">
            <a:extLst>
              <a:ext uri="{FF2B5EF4-FFF2-40B4-BE49-F238E27FC236}">
                <a16:creationId xmlns:a16="http://schemas.microsoft.com/office/drawing/2014/main" id="{1C4A9AFC-0AF9-701B-9BF2-1222B9D71844}"/>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Trust Chain</a:t>
            </a:r>
            <a:endParaRPr lang="en-US" sz="3200" spc="-50">
              <a:ln w="3175">
                <a:noFill/>
              </a:ln>
              <a:latin typeface="+mj-lt"/>
              <a:cs typeface="Segoe UI"/>
            </a:endParaRPr>
          </a:p>
        </p:txBody>
      </p:sp>
    </p:spTree>
    <p:extLst>
      <p:ext uri="{BB962C8B-B14F-4D97-AF65-F5344CB8AC3E}">
        <p14:creationId xmlns:p14="http://schemas.microsoft.com/office/powerpoint/2010/main" val="938922316"/>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5AC2E0F-5509-4A50-B720-25374C1B84AD}"/>
              </a:ext>
            </a:extLst>
          </p:cNvPr>
          <p:cNvSpPr/>
          <p:nvPr/>
        </p:nvSpPr>
        <p:spPr>
          <a:xfrm>
            <a:off x="3878310" y="1613265"/>
            <a:ext cx="2997249" cy="3086098"/>
          </a:xfrm>
          <a:prstGeom prst="roundRect">
            <a:avLst/>
          </a:prstGeom>
          <a:ln w="28575">
            <a:solidFill>
              <a:schemeClr val="accent6">
                <a:lumMod val="60000"/>
                <a:lumOff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r>
              <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rPr>
              <a:t>UVM</a:t>
            </a:r>
          </a:p>
        </p:txBody>
      </p:sp>
      <p:sp>
        <p:nvSpPr>
          <p:cNvPr id="11" name="Rectangle: Rounded Corners 10">
            <a:extLst>
              <a:ext uri="{FF2B5EF4-FFF2-40B4-BE49-F238E27FC236}">
                <a16:creationId xmlns:a16="http://schemas.microsoft.com/office/drawing/2014/main" id="{B34B5F84-E157-40A2-8B14-BFD0EC40507B}"/>
              </a:ext>
            </a:extLst>
          </p:cNvPr>
          <p:cNvSpPr/>
          <p:nvPr/>
        </p:nvSpPr>
        <p:spPr>
          <a:xfrm>
            <a:off x="4010872" y="2467849"/>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lang="en-US" sz="2743" b="1">
                <a:solidFill>
                  <a:srgbClr val="0070C0"/>
                </a:solidFill>
                <a:latin typeface="HK Grotesk Medium"/>
              </a:rPr>
              <a:t>Containers</a:t>
            </a:r>
          </a:p>
        </p:txBody>
      </p:sp>
      <p:pic>
        <p:nvPicPr>
          <p:cNvPr id="25" name="Graphic 24" descr="Processor">
            <a:extLst>
              <a:ext uri="{FF2B5EF4-FFF2-40B4-BE49-F238E27FC236}">
                <a16:creationId xmlns:a16="http://schemas.microsoft.com/office/drawing/2014/main" id="{D06EB0C4-DAA1-43D2-A756-0ED3B10979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9024" y="5500399"/>
            <a:ext cx="791427" cy="791427"/>
          </a:xfrm>
          <a:prstGeom prst="rect">
            <a:avLst/>
          </a:prstGeom>
        </p:spPr>
      </p:pic>
      <p:sp>
        <p:nvSpPr>
          <p:cNvPr id="27" name="Rectangle: Rounded Corners 26">
            <a:extLst>
              <a:ext uri="{FF2B5EF4-FFF2-40B4-BE49-F238E27FC236}">
                <a16:creationId xmlns:a16="http://schemas.microsoft.com/office/drawing/2014/main" id="{5F7FF057-37B0-4032-84EE-8B1B7B5AA88F}"/>
              </a:ext>
            </a:extLst>
          </p:cNvPr>
          <p:cNvSpPr/>
          <p:nvPr/>
        </p:nvSpPr>
        <p:spPr>
          <a:xfrm>
            <a:off x="3878310" y="4869642"/>
            <a:ext cx="2997249" cy="533343"/>
          </a:xfrm>
          <a:prstGeom prst="roundRect">
            <a:avLst/>
          </a:prstGeom>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HK Grotesk Medium"/>
                <a:ea typeface="+mn-ea"/>
                <a:cs typeface="+mn-cs"/>
              </a:rPr>
              <a:t>Hyper-V</a:t>
            </a:r>
          </a:p>
        </p:txBody>
      </p:sp>
      <p:sp>
        <p:nvSpPr>
          <p:cNvPr id="29" name="TextBox 28">
            <a:extLst>
              <a:ext uri="{FF2B5EF4-FFF2-40B4-BE49-F238E27FC236}">
                <a16:creationId xmlns:a16="http://schemas.microsoft.com/office/drawing/2014/main" id="{7C5BB6A5-0BC4-4A0E-A5F1-DBB84A9DBBD6}"/>
              </a:ext>
            </a:extLst>
          </p:cNvPr>
          <p:cNvSpPr txBox="1"/>
          <p:nvPr/>
        </p:nvSpPr>
        <p:spPr>
          <a:xfrm>
            <a:off x="4806128" y="5605923"/>
            <a:ext cx="1987788" cy="514436"/>
          </a:xfrm>
          <a:prstGeom prst="rect">
            <a:avLst/>
          </a:prstGeom>
          <a:noFill/>
        </p:spPr>
        <p:txBody>
          <a:bodyPr wrap="square" rtlCol="0">
            <a:spAutoFit/>
          </a:bodyPr>
          <a:lstStyle/>
          <a:p>
            <a:pPr marL="0" marR="0" lvl="0" indent="0" algn="l"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1F212C"/>
                </a:solidFill>
                <a:effectLst/>
                <a:uLnTx/>
                <a:uFillTx/>
                <a:latin typeface="HK Grotesk Medium"/>
                <a:ea typeface="+mn-ea"/>
                <a:cs typeface="+mn-cs"/>
              </a:rPr>
              <a:t>Hardware</a:t>
            </a:r>
          </a:p>
        </p:txBody>
      </p:sp>
      <p:sp>
        <p:nvSpPr>
          <p:cNvPr id="3" name="Rectangle: Rounded Corners 2">
            <a:extLst>
              <a:ext uri="{FF2B5EF4-FFF2-40B4-BE49-F238E27FC236}">
                <a16:creationId xmlns:a16="http://schemas.microsoft.com/office/drawing/2014/main" id="{CD584F70-D2B1-4E06-B306-7EA53E6D07C8}"/>
              </a:ext>
            </a:extLst>
          </p:cNvPr>
          <p:cNvSpPr/>
          <p:nvPr/>
        </p:nvSpPr>
        <p:spPr>
          <a:xfrm>
            <a:off x="4010872" y="3171471"/>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0070C0"/>
                </a:solidFill>
                <a:effectLst/>
                <a:uLnTx/>
                <a:uFillTx/>
                <a:latin typeface="HK Grotesk Medium"/>
                <a:ea typeface="+mn-ea"/>
                <a:cs typeface="+mn-cs"/>
              </a:rPr>
              <a:t>OpenGCS</a:t>
            </a:r>
          </a:p>
        </p:txBody>
      </p:sp>
      <p:sp>
        <p:nvSpPr>
          <p:cNvPr id="6" name="Rectangle: Rounded Corners 5">
            <a:extLst>
              <a:ext uri="{FF2B5EF4-FFF2-40B4-BE49-F238E27FC236}">
                <a16:creationId xmlns:a16="http://schemas.microsoft.com/office/drawing/2014/main" id="{E591F84B-BEBE-4C14-B7E5-29CDA90BDFDF}"/>
              </a:ext>
            </a:extLst>
          </p:cNvPr>
          <p:cNvSpPr/>
          <p:nvPr/>
        </p:nvSpPr>
        <p:spPr>
          <a:xfrm>
            <a:off x="4010872" y="3875093"/>
            <a:ext cx="2716498" cy="626852"/>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0C0"/>
                </a:solidFill>
                <a:effectLst/>
                <a:uLnTx/>
                <a:uFillTx/>
                <a:latin typeface="HK Grotesk Medium"/>
                <a:ea typeface="+mn-ea"/>
                <a:cs typeface="+mn-cs"/>
              </a:rPr>
              <a:t>Linux Kernel, runc, etc.</a:t>
            </a:r>
          </a:p>
        </p:txBody>
      </p:sp>
      <p:sp>
        <p:nvSpPr>
          <p:cNvPr id="12" name="Content Placeholder 2">
            <a:extLst>
              <a:ext uri="{FF2B5EF4-FFF2-40B4-BE49-F238E27FC236}">
                <a16:creationId xmlns:a16="http://schemas.microsoft.com/office/drawing/2014/main" id="{94219D02-8AF1-4B66-A04E-D837D733A96F}"/>
              </a:ext>
            </a:extLst>
          </p:cNvPr>
          <p:cNvSpPr>
            <a:spLocks noGrp="1"/>
          </p:cNvSpPr>
          <p:nvPr>
            <p:ph idx="1"/>
          </p:nvPr>
        </p:nvSpPr>
        <p:spPr>
          <a:xfrm>
            <a:off x="8389257" y="4566775"/>
            <a:ext cx="3610864" cy="694580"/>
          </a:xfrm>
        </p:spPr>
        <p:txBody>
          <a:bodyPr>
            <a:normAutofit/>
          </a:bodyPr>
          <a:lstStyle/>
          <a:p>
            <a:pPr marL="0" indent="0">
              <a:lnSpc>
                <a:spcPct val="80000"/>
              </a:lnSpc>
              <a:spcBef>
                <a:spcPts val="0"/>
              </a:spcBef>
              <a:buNone/>
            </a:pPr>
            <a:r>
              <a:rPr lang="en-US" sz="1400">
                <a:latin typeface="Segoe UI" panose="020B0502040204020203" pitchFamily="34" charset="0"/>
              </a:rPr>
              <a:t>HW measure the UVM SW stack at UVM creation time; the HW also captures the hash of the CCE Policy</a:t>
            </a:r>
          </a:p>
          <a:p>
            <a:pPr marL="0" indent="0">
              <a:buNone/>
            </a:pPr>
            <a:endParaRPr lang="en-US" sz="1400"/>
          </a:p>
        </p:txBody>
      </p:sp>
      <p:sp>
        <p:nvSpPr>
          <p:cNvPr id="4" name="Rectangle: Rounded Corners 3">
            <a:extLst>
              <a:ext uri="{FF2B5EF4-FFF2-40B4-BE49-F238E27FC236}">
                <a16:creationId xmlns:a16="http://schemas.microsoft.com/office/drawing/2014/main" id="{57255755-281A-44C9-8D87-63D76C510A95}"/>
              </a:ext>
            </a:extLst>
          </p:cNvPr>
          <p:cNvSpPr/>
          <p:nvPr/>
        </p:nvSpPr>
        <p:spPr>
          <a:xfrm>
            <a:off x="3766235" y="1548510"/>
            <a:ext cx="3174639" cy="3205778"/>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sp>
        <p:nvSpPr>
          <p:cNvPr id="17" name="Rectangle: Rounded Corners 16">
            <a:extLst>
              <a:ext uri="{FF2B5EF4-FFF2-40B4-BE49-F238E27FC236}">
                <a16:creationId xmlns:a16="http://schemas.microsoft.com/office/drawing/2014/main" id="{5314D4A2-6B7F-4B52-AC3E-0937086ED3B1}"/>
              </a:ext>
            </a:extLst>
          </p:cNvPr>
          <p:cNvSpPr/>
          <p:nvPr/>
        </p:nvSpPr>
        <p:spPr>
          <a:xfrm>
            <a:off x="3766234" y="5518339"/>
            <a:ext cx="3221398" cy="791427"/>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pic>
        <p:nvPicPr>
          <p:cNvPr id="8" name="Graphic 7" descr="Safe outline">
            <a:extLst>
              <a:ext uri="{FF2B5EF4-FFF2-40B4-BE49-F238E27FC236}">
                <a16:creationId xmlns:a16="http://schemas.microsoft.com/office/drawing/2014/main" id="{DD6D02EE-FC46-D159-392C-8E7620BE5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07" y="1830194"/>
            <a:ext cx="952635" cy="952635"/>
          </a:xfrm>
          <a:prstGeom prst="rect">
            <a:avLst/>
          </a:prstGeom>
        </p:spPr>
      </p:pic>
      <p:cxnSp>
        <p:nvCxnSpPr>
          <p:cNvPr id="16" name="Straight Arrow Connector 15">
            <a:extLst>
              <a:ext uri="{FF2B5EF4-FFF2-40B4-BE49-F238E27FC236}">
                <a16:creationId xmlns:a16="http://schemas.microsoft.com/office/drawing/2014/main" id="{56C3E426-FE0D-06C4-2746-9929111EBE0D}"/>
              </a:ext>
            </a:extLst>
          </p:cNvPr>
          <p:cNvCxnSpPr>
            <a:cxnSpLocks/>
            <a:stCxn id="8" idx="3"/>
            <a:endCxn id="11" idx="1"/>
          </p:cNvCxnSpPr>
          <p:nvPr/>
        </p:nvCxnSpPr>
        <p:spPr>
          <a:xfrm>
            <a:off x="986642" y="2306512"/>
            <a:ext cx="3024230" cy="428009"/>
          </a:xfrm>
          <a:prstGeom prst="straightConnector1">
            <a:avLst/>
          </a:prstGeom>
          <a:ln>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FC29E87D-A5DF-7364-E741-AC7EF5CC1866}"/>
              </a:ext>
            </a:extLst>
          </p:cNvPr>
          <p:cNvSpPr/>
          <p:nvPr/>
        </p:nvSpPr>
        <p:spPr>
          <a:xfrm>
            <a:off x="7043658" y="3171472"/>
            <a:ext cx="413403" cy="13304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32312E95-7B39-6FBC-714B-5ECC75383583}"/>
              </a:ext>
            </a:extLst>
          </p:cNvPr>
          <p:cNvSpPr/>
          <p:nvPr/>
        </p:nvSpPr>
        <p:spPr>
          <a:xfrm>
            <a:off x="4003394" y="3483774"/>
            <a:ext cx="736246" cy="246979"/>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CCE Policy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(allowed list) </a:t>
            </a:r>
          </a:p>
        </p:txBody>
      </p:sp>
      <p:sp>
        <p:nvSpPr>
          <p:cNvPr id="9" name="Right Brace 8">
            <a:extLst>
              <a:ext uri="{FF2B5EF4-FFF2-40B4-BE49-F238E27FC236}">
                <a16:creationId xmlns:a16="http://schemas.microsoft.com/office/drawing/2014/main" id="{16BF5709-226A-C4E0-019C-ED7E06DFB5A4}"/>
              </a:ext>
            </a:extLst>
          </p:cNvPr>
          <p:cNvSpPr/>
          <p:nvPr/>
        </p:nvSpPr>
        <p:spPr>
          <a:xfrm>
            <a:off x="7049259" y="2505401"/>
            <a:ext cx="413403" cy="4957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7B1437C0-51DB-49ED-35D0-DF3B4A872D21}"/>
              </a:ext>
            </a:extLst>
          </p:cNvPr>
          <p:cNvSpPr txBox="1">
            <a:spLocks/>
          </p:cNvSpPr>
          <p:nvPr/>
        </p:nvSpPr>
        <p:spPr>
          <a:xfrm>
            <a:off x="8396520" y="2915317"/>
            <a:ext cx="3724161" cy="867062"/>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8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OpenGCS makes sure only “allowed” containers with “allowed” configuration can be loaded</a:t>
            </a:r>
            <a:r>
              <a:rPr kumimoji="0" lang="en-US" sz="1400" b="0" i="0" u="none" strike="noStrike" kern="1200" cap="none" spc="0" normalizeH="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000000"/>
                </a:solidFill>
                <a:effectLst/>
                <a:uLnTx/>
                <a:uFillTx/>
                <a:latin typeface="Segoe UI"/>
                <a:ea typeface="+mn-ea"/>
                <a:cs typeface="+mn-cs"/>
              </a:rPr>
              <a:t>in reference to the CCE Policy (Allowed List)</a:t>
            </a:r>
          </a:p>
        </p:txBody>
      </p:sp>
      <p:sp>
        <p:nvSpPr>
          <p:cNvPr id="22" name="Rectangle 21">
            <a:extLst>
              <a:ext uri="{FF2B5EF4-FFF2-40B4-BE49-F238E27FC236}">
                <a16:creationId xmlns:a16="http://schemas.microsoft.com/office/drawing/2014/main" id="{F9393E14-63C3-BA2F-B172-A1C1F6EC99AE}"/>
              </a:ext>
            </a:extLst>
          </p:cNvPr>
          <p:cNvSpPr/>
          <p:nvPr/>
        </p:nvSpPr>
        <p:spPr>
          <a:xfrm>
            <a:off x="510204" y="2455888"/>
            <a:ext cx="1150956" cy="3553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Secret Release Rule  – UVM </a:t>
            </a:r>
            <a:r>
              <a:rPr kumimoji="0" lang="en-US" sz="600" b="1" i="0" u="none" strike="noStrike" kern="1200" cap="none" spc="0" normalizeH="0" baseline="0" noProof="0" err="1">
                <a:ln>
                  <a:noFill/>
                </a:ln>
                <a:solidFill>
                  <a:srgbClr val="000000"/>
                </a:solidFill>
                <a:effectLst/>
                <a:uLnTx/>
                <a:uFillTx/>
                <a:latin typeface="Segoe UI"/>
                <a:ea typeface="+mn-ea"/>
                <a:cs typeface="+mn-cs"/>
              </a:rPr>
              <a:t>imag</a:t>
            </a:r>
            <a:r>
              <a:rPr lang="en-US" sz="600" b="1">
                <a:solidFill>
                  <a:srgbClr val="000000"/>
                </a:solidFill>
                <a:latin typeface="Segoe UI"/>
              </a:rPr>
              <a:t>e</a:t>
            </a:r>
            <a:r>
              <a:rPr kumimoji="0" lang="en-US" sz="600" b="1" i="0" u="none" strike="noStrike" kern="1200" cap="none" spc="0" normalizeH="0" baseline="0" noProof="0">
                <a:ln>
                  <a:noFill/>
                </a:ln>
                <a:solidFill>
                  <a:srgbClr val="000000"/>
                </a:solidFill>
                <a:effectLst/>
                <a:uLnTx/>
                <a:uFillTx/>
                <a:latin typeface="Segoe UI"/>
                <a:ea typeface="+mn-ea"/>
                <a:cs typeface="+mn-cs"/>
              </a:rPr>
              <a:t> measurement plus CCE Policy hash</a:t>
            </a:r>
          </a:p>
        </p:txBody>
      </p:sp>
      <p:sp>
        <p:nvSpPr>
          <p:cNvPr id="23" name="Arrow: Curved Up 22">
            <a:extLst>
              <a:ext uri="{FF2B5EF4-FFF2-40B4-BE49-F238E27FC236}">
                <a16:creationId xmlns:a16="http://schemas.microsoft.com/office/drawing/2014/main" id="{561D902D-8451-268F-17D2-83A4EB888FEC}"/>
              </a:ext>
            </a:extLst>
          </p:cNvPr>
          <p:cNvSpPr/>
          <p:nvPr/>
        </p:nvSpPr>
        <p:spPr>
          <a:xfrm rot="16200000">
            <a:off x="6525631" y="4518351"/>
            <a:ext cx="2509289" cy="79142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Content Placeholder 2">
            <a:extLst>
              <a:ext uri="{FF2B5EF4-FFF2-40B4-BE49-F238E27FC236}">
                <a16:creationId xmlns:a16="http://schemas.microsoft.com/office/drawing/2014/main" id="{E0199B30-7609-528D-423F-14B48AFE2C3D}"/>
              </a:ext>
            </a:extLst>
          </p:cNvPr>
          <p:cNvSpPr txBox="1">
            <a:spLocks/>
          </p:cNvSpPr>
          <p:nvPr/>
        </p:nvSpPr>
        <p:spPr>
          <a:xfrm>
            <a:off x="95560" y="3156314"/>
            <a:ext cx="3476958" cy="3423012"/>
          </a:xfrm>
          <a:prstGeom prst="rect">
            <a:avLst/>
          </a:prstGeom>
        </p:spPr>
        <p:txBody>
          <a:bodyPr vert="horz" lIns="91440" tIns="45720" rIns="91440" bIns="45720" rtlCol="0">
            <a:normAutofit lnSpcReduction="10000"/>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Verify Attestation Evidence’s signature</a:t>
            </a:r>
          </a:p>
          <a:p>
            <a:pPr marL="1183828" marR="0" lvl="2" indent="-342900" algn="l" defTabSz="914400" rtl="0" eaLnBrk="1" fontAlgn="auto" latinLnBrk="0" hangingPunct="1">
              <a:lnSpc>
                <a:spcPct val="9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failed, attacker might have created a fake Attestation Evidence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UVM image measurement against the expected value in Secret Release Rule</a:t>
            </a:r>
          </a:p>
          <a:p>
            <a:pPr marL="1183828"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SW stack image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CCE Policy hash against the expected value</a:t>
            </a:r>
          </a:p>
          <a:p>
            <a:pPr marL="1183828" marR="0" lvl="2" indent="-342900" algn="l" defTabSz="914400" rtl="0" eaLnBrk="1" fontAlgn="auto" latinLnBrk="0" hangingPunct="1">
              <a:lnSpc>
                <a:spcPct val="11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CCE Policy</a:t>
            </a:r>
          </a:p>
          <a:p>
            <a:pPr marL="0" marR="0" lvl="1" indent="0" algn="l" defTabSz="1567556" rtl="0" eaLnBrk="1" fontAlgn="auto" latinLnBrk="0" hangingPunct="1">
              <a:lnSpc>
                <a:spcPct val="100000"/>
              </a:lnSpc>
              <a:spcBef>
                <a:spcPts val="1714"/>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Arrow: Curved Up 35">
            <a:extLst>
              <a:ext uri="{FF2B5EF4-FFF2-40B4-BE49-F238E27FC236}">
                <a16:creationId xmlns:a16="http://schemas.microsoft.com/office/drawing/2014/main" id="{61DF58CF-767B-EFE3-2670-51F7311CB739}"/>
              </a:ext>
            </a:extLst>
          </p:cNvPr>
          <p:cNvSpPr/>
          <p:nvPr/>
        </p:nvSpPr>
        <p:spPr>
          <a:xfrm rot="16200000">
            <a:off x="7327306" y="2580315"/>
            <a:ext cx="867061" cy="8303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AEEB3-3AB4-773B-9B3D-5BAD28BF5BE4}"/>
              </a:ext>
            </a:extLst>
          </p:cNvPr>
          <p:cNvSpPr txBox="1"/>
          <p:nvPr/>
        </p:nvSpPr>
        <p:spPr>
          <a:xfrm>
            <a:off x="1868573" y="2284906"/>
            <a:ext cx="952635" cy="461665"/>
          </a:xfrm>
          <a:prstGeom prst="rect">
            <a:avLst/>
          </a:prstGeom>
          <a:solidFill>
            <a:schemeClr val="bg2">
              <a:lumMod val="90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Attestation Evidence</a:t>
            </a:r>
          </a:p>
        </p:txBody>
      </p:sp>
      <p:sp>
        <p:nvSpPr>
          <p:cNvPr id="38" name="Content Placeholder 2">
            <a:extLst>
              <a:ext uri="{FF2B5EF4-FFF2-40B4-BE49-F238E27FC236}">
                <a16:creationId xmlns:a16="http://schemas.microsoft.com/office/drawing/2014/main" id="{0D8C05D6-A5A0-E9A4-2B29-2087447DD476}"/>
              </a:ext>
            </a:extLst>
          </p:cNvPr>
          <p:cNvSpPr txBox="1">
            <a:spLocks/>
          </p:cNvSpPr>
          <p:nvPr/>
        </p:nvSpPr>
        <p:spPr>
          <a:xfrm>
            <a:off x="8396520" y="1352196"/>
            <a:ext cx="3610864" cy="1281380"/>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10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SW requests an Attestation Evidence from the HW</a:t>
            </a:r>
          </a:p>
          <a:p>
            <a:pPr>
              <a:lnSpc>
                <a:spcPct val="100000"/>
              </a:lnSpc>
              <a:spcBef>
                <a:spcPts val="0"/>
              </a:spcBef>
              <a:defRPr/>
            </a:pPr>
            <a:r>
              <a:rPr kumimoji="0" lang="en-US" sz="1200" b="0" i="0" u="none" strike="noStrike" kern="1200" cap="none" spc="0" normalizeH="0" baseline="0" noProof="0">
                <a:ln>
                  <a:noFill/>
                </a:ln>
                <a:solidFill>
                  <a:srgbClr val="000000"/>
                </a:solidFill>
                <a:effectLst/>
                <a:uLnTx/>
                <a:uFillTx/>
                <a:latin typeface="Segoe UI"/>
                <a:ea typeface="+mn-ea"/>
                <a:cs typeface="+mn-cs"/>
              </a:rPr>
              <a:t>HW generates Attestation Evidence, with the measurement and Security Policy hash, signed by a private key only accessible by the TEE HW</a:t>
            </a:r>
          </a:p>
        </p:txBody>
      </p:sp>
      <p:sp>
        <p:nvSpPr>
          <p:cNvPr id="10" name="TextBox 9">
            <a:extLst>
              <a:ext uri="{FF2B5EF4-FFF2-40B4-BE49-F238E27FC236}">
                <a16:creationId xmlns:a16="http://schemas.microsoft.com/office/drawing/2014/main" id="{DB77B4C9-825C-D106-7C68-52E3DA40ADA8}"/>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Policy enforced trusted execution environment</a:t>
            </a:r>
            <a:endParaRPr lang="en-US" sz="3200" spc="-50">
              <a:ln w="3175">
                <a:noFill/>
              </a:ln>
              <a:latin typeface="+mj-lt"/>
              <a:cs typeface="Segoe UI"/>
            </a:endParaRPr>
          </a:p>
        </p:txBody>
      </p:sp>
    </p:spTree>
    <p:extLst>
      <p:ext uri="{BB962C8B-B14F-4D97-AF65-F5344CB8AC3E}">
        <p14:creationId xmlns:p14="http://schemas.microsoft.com/office/powerpoint/2010/main" val="42269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p:bldP spid="33" grpId="0"/>
      <p:bldP spid="36" grpId="0" animBg="1"/>
      <p:bldP spid="37" grpId="0" animBg="1"/>
      <p:bldP spid="3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aphic 23">
            <a:extLst>
              <a:ext uri="{FF2B5EF4-FFF2-40B4-BE49-F238E27FC236}">
                <a16:creationId xmlns:a16="http://schemas.microsoft.com/office/drawing/2014/main" id="{E902D868-3770-7F7F-B0F1-EFCE72935320}"/>
              </a:ext>
            </a:extLst>
          </p:cNvPr>
          <p:cNvGrpSpPr/>
          <p:nvPr/>
        </p:nvGrpSpPr>
        <p:grpSpPr>
          <a:xfrm>
            <a:off x="852238" y="985836"/>
            <a:ext cx="5243762" cy="5619584"/>
            <a:chOff x="6523819" y="907733"/>
            <a:chExt cx="3277380" cy="4229544"/>
          </a:xfrm>
        </p:grpSpPr>
        <p:sp>
          <p:nvSpPr>
            <p:cNvPr id="53" name="Freeform: Shape 52">
              <a:extLst>
                <a:ext uri="{FF2B5EF4-FFF2-40B4-BE49-F238E27FC236}">
                  <a16:creationId xmlns:a16="http://schemas.microsoft.com/office/drawing/2014/main" id="{F76D8289-69DB-DC2C-166C-A6F594477BD6}"/>
                </a:ext>
              </a:extLst>
            </p:cNvPr>
            <p:cNvSpPr/>
            <p:nvPr/>
          </p:nvSpPr>
          <p:spPr>
            <a:xfrm>
              <a:off x="6523819" y="907733"/>
              <a:ext cx="3277380" cy="4229544"/>
            </a:xfrm>
            <a:custGeom>
              <a:avLst/>
              <a:gdLst>
                <a:gd name="connsiteX0" fmla="*/ 3263338 w 3277380"/>
                <a:gd name="connsiteY0" fmla="*/ 4046601 h 4229544"/>
                <a:gd name="connsiteX1" fmla="*/ 3268019 w 3277380"/>
                <a:gd name="connsiteY1" fmla="*/ 3582416 h 4229544"/>
                <a:gd name="connsiteX2" fmla="*/ 3277380 w 3277380"/>
                <a:gd name="connsiteY2" fmla="*/ 1214292 h 4229544"/>
                <a:gd name="connsiteX3" fmla="*/ 3268019 w 3277380"/>
                <a:gd name="connsiteY3" fmla="*/ 1158122 h 4229544"/>
                <a:gd name="connsiteX4" fmla="*/ 3225891 w 3277380"/>
                <a:gd name="connsiteY4" fmla="*/ 1087909 h 4229544"/>
                <a:gd name="connsiteX5" fmla="*/ 2156705 w 3277380"/>
                <a:gd name="connsiteY5" fmla="*/ 65532 h 4229544"/>
                <a:gd name="connsiteX6" fmla="*/ 2072450 w 3277380"/>
                <a:gd name="connsiteY6" fmla="*/ 23404 h 4229544"/>
                <a:gd name="connsiteX7" fmla="*/ 2030322 w 3277380"/>
                <a:gd name="connsiteY7" fmla="*/ 14043 h 4229544"/>
                <a:gd name="connsiteX8" fmla="*/ 201667 w 3277380"/>
                <a:gd name="connsiteY8" fmla="*/ 0 h 4229544"/>
                <a:gd name="connsiteX9" fmla="*/ 18723 w 3277380"/>
                <a:gd name="connsiteY9" fmla="*/ 182944 h 4229544"/>
                <a:gd name="connsiteX10" fmla="*/ 0 w 3277380"/>
                <a:gd name="connsiteY10" fmla="*/ 4023197 h 4229544"/>
                <a:gd name="connsiteX11" fmla="*/ 182943 w 3277380"/>
                <a:gd name="connsiteY11" fmla="*/ 4210821 h 4229544"/>
                <a:gd name="connsiteX12" fmla="*/ 2790181 w 3277380"/>
                <a:gd name="connsiteY12" fmla="*/ 4229545 h 4229544"/>
                <a:gd name="connsiteX13" fmla="*/ 3076103 w 3277380"/>
                <a:gd name="connsiteY13" fmla="*/ 4229545 h 4229544"/>
                <a:gd name="connsiteX14" fmla="*/ 3263728 w 3277380"/>
                <a:gd name="connsiteY14" fmla="*/ 4046601 h 422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7380" h="4229544">
                  <a:moveTo>
                    <a:pt x="3263338" y="4046601"/>
                  </a:moveTo>
                  <a:lnTo>
                    <a:pt x="3268019" y="3582416"/>
                  </a:lnTo>
                  <a:lnTo>
                    <a:pt x="3277380" y="1214292"/>
                  </a:lnTo>
                  <a:cubicBezTo>
                    <a:pt x="3277380" y="1195569"/>
                    <a:pt x="3272699" y="1176846"/>
                    <a:pt x="3268019" y="1158122"/>
                  </a:cubicBezTo>
                  <a:cubicBezTo>
                    <a:pt x="3258657" y="1130037"/>
                    <a:pt x="3244614" y="1106633"/>
                    <a:pt x="3225891" y="1087909"/>
                  </a:cubicBezTo>
                  <a:lnTo>
                    <a:pt x="2156705" y="65532"/>
                  </a:lnTo>
                  <a:cubicBezTo>
                    <a:pt x="2137982" y="46809"/>
                    <a:pt x="2105216" y="28085"/>
                    <a:pt x="2072450" y="23404"/>
                  </a:cubicBezTo>
                  <a:cubicBezTo>
                    <a:pt x="2058407" y="18723"/>
                    <a:pt x="2039683" y="14043"/>
                    <a:pt x="2030322" y="14043"/>
                  </a:cubicBezTo>
                  <a:lnTo>
                    <a:pt x="201667" y="0"/>
                  </a:lnTo>
                  <a:cubicBezTo>
                    <a:pt x="103369" y="0"/>
                    <a:pt x="18723" y="79575"/>
                    <a:pt x="18723" y="182944"/>
                  </a:cubicBezTo>
                  <a:lnTo>
                    <a:pt x="0" y="4023197"/>
                  </a:lnTo>
                  <a:cubicBezTo>
                    <a:pt x="0" y="4126176"/>
                    <a:pt x="79575" y="4206140"/>
                    <a:pt x="182943" y="4210821"/>
                  </a:cubicBezTo>
                  <a:lnTo>
                    <a:pt x="2790181" y="4229545"/>
                  </a:lnTo>
                  <a:lnTo>
                    <a:pt x="3076103" y="4229545"/>
                  </a:lnTo>
                  <a:cubicBezTo>
                    <a:pt x="3179082" y="4229545"/>
                    <a:pt x="3263728" y="4149970"/>
                    <a:pt x="3263728" y="4046601"/>
                  </a:cubicBezTo>
                  <a:close/>
                </a:path>
              </a:pathLst>
            </a:custGeom>
            <a:solidFill>
              <a:schemeClr val="accent5">
                <a:lumMod val="20000"/>
                <a:lumOff val="80000"/>
              </a:schemeClr>
            </a:solidFill>
            <a:ln w="38950" cap="flat">
              <a:noFill/>
              <a:prstDash val="solid"/>
              <a:miter/>
            </a:ln>
            <a:effectLst>
              <a:outerShdw blurRad="88900" dist="25400" dir="2700000" algn="ctr" rotWithShape="0">
                <a:srgbClr val="000000">
                  <a:alpha val="26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06AB9EC-3706-137C-469A-34A09B8A2E36}"/>
                </a:ext>
              </a:extLst>
            </p:cNvPr>
            <p:cNvSpPr/>
            <p:nvPr/>
          </p:nvSpPr>
          <p:spPr>
            <a:xfrm>
              <a:off x="8591467" y="931138"/>
              <a:ext cx="1195690" cy="1134717"/>
            </a:xfrm>
            <a:custGeom>
              <a:avLst/>
              <a:gdLst>
                <a:gd name="connsiteX0" fmla="*/ 290725 w 1195690"/>
                <a:gd name="connsiteY0" fmla="*/ 1130037 h 1134717"/>
                <a:gd name="connsiteX1" fmla="*/ 1195690 w 1195690"/>
                <a:gd name="connsiteY1" fmla="*/ 1134718 h 1134717"/>
                <a:gd name="connsiteX2" fmla="*/ 1153562 w 1195690"/>
                <a:gd name="connsiteY2" fmla="*/ 1064505 h 1134717"/>
                <a:gd name="connsiteX3" fmla="*/ 89057 w 1195690"/>
                <a:gd name="connsiteY3" fmla="*/ 42128 h 1134717"/>
                <a:gd name="connsiteX4" fmla="*/ 4802 w 1195690"/>
                <a:gd name="connsiteY4" fmla="*/ 0 h 1134717"/>
                <a:gd name="connsiteX5" fmla="*/ 121 w 1195690"/>
                <a:gd name="connsiteY5" fmla="*/ 839434 h 1134717"/>
                <a:gd name="connsiteX6" fmla="*/ 290725 w 1195690"/>
                <a:gd name="connsiteY6" fmla="*/ 1130037 h 113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690" h="1134717">
                  <a:moveTo>
                    <a:pt x="290725" y="1130037"/>
                  </a:moveTo>
                  <a:lnTo>
                    <a:pt x="1195690" y="1134718"/>
                  </a:lnTo>
                  <a:cubicBezTo>
                    <a:pt x="1186329" y="1106633"/>
                    <a:pt x="1172286" y="1083228"/>
                    <a:pt x="1153562" y="1064505"/>
                  </a:cubicBezTo>
                  <a:lnTo>
                    <a:pt x="89057" y="42128"/>
                  </a:lnTo>
                  <a:cubicBezTo>
                    <a:pt x="70334" y="23404"/>
                    <a:pt x="37568" y="4681"/>
                    <a:pt x="4802" y="0"/>
                  </a:cubicBezTo>
                  <a:lnTo>
                    <a:pt x="121" y="839434"/>
                  </a:lnTo>
                  <a:cubicBezTo>
                    <a:pt x="-4559" y="998973"/>
                    <a:pt x="126894" y="1130037"/>
                    <a:pt x="290725" y="1130037"/>
                  </a:cubicBezTo>
                  <a:close/>
                </a:path>
              </a:pathLst>
            </a:custGeom>
            <a:solidFill>
              <a:schemeClr val="accent5"/>
            </a:solidFill>
            <a:ln w="3895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1893036C-A66F-4952-A63A-E276881F467B}"/>
              </a:ext>
            </a:extLst>
          </p:cNvPr>
          <p:cNvSpPr/>
          <p:nvPr/>
        </p:nvSpPr>
        <p:spPr bwMode="auto">
          <a:xfrm>
            <a:off x="681404" y="2288202"/>
            <a:ext cx="5161679" cy="3743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sp>
        <p:nvSpPr>
          <p:cNvPr id="37" name="Title 1">
            <a:extLst>
              <a:ext uri="{FF2B5EF4-FFF2-40B4-BE49-F238E27FC236}">
                <a16:creationId xmlns:a16="http://schemas.microsoft.com/office/drawing/2014/main" id="{BB6E82CA-3CDE-FD2C-0A2A-6DA42E58C3C6}"/>
              </a:ext>
            </a:extLst>
          </p:cNvPr>
          <p:cNvSpPr txBox="1">
            <a:spLocks/>
          </p:cNvSpPr>
          <p:nvPr/>
        </p:nvSpPr>
        <p:spPr>
          <a:xfrm>
            <a:off x="957248" y="1177771"/>
            <a:ext cx="3179323" cy="116444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Confidential computing enforcement (CCE) </a:t>
            </a:r>
            <a:b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policy</a:t>
            </a:r>
          </a:p>
        </p:txBody>
      </p:sp>
      <p:grpSp>
        <p:nvGrpSpPr>
          <p:cNvPr id="88" name="Group 87">
            <a:extLst>
              <a:ext uri="{FF2B5EF4-FFF2-40B4-BE49-F238E27FC236}">
                <a16:creationId xmlns:a16="http://schemas.microsoft.com/office/drawing/2014/main" id="{12E28DEA-FD63-2702-8573-847F5D8F7D49}"/>
              </a:ext>
            </a:extLst>
          </p:cNvPr>
          <p:cNvGrpSpPr/>
          <p:nvPr/>
        </p:nvGrpSpPr>
        <p:grpSpPr>
          <a:xfrm>
            <a:off x="1209821" y="2835892"/>
            <a:ext cx="4371583" cy="2814185"/>
            <a:chOff x="7654858" y="2513221"/>
            <a:chExt cx="3855737" cy="2810561"/>
          </a:xfrm>
        </p:grpSpPr>
        <p:grpSp>
          <p:nvGrpSpPr>
            <p:cNvPr id="70" name="Group 69">
              <a:extLst>
                <a:ext uri="{FF2B5EF4-FFF2-40B4-BE49-F238E27FC236}">
                  <a16:creationId xmlns:a16="http://schemas.microsoft.com/office/drawing/2014/main" id="{E4237668-A612-44FB-AF76-46B04B60BFF9}"/>
                </a:ext>
              </a:extLst>
            </p:cNvPr>
            <p:cNvGrpSpPr/>
            <p:nvPr/>
          </p:nvGrpSpPr>
          <p:grpSpPr>
            <a:xfrm>
              <a:off x="7654858" y="3101481"/>
              <a:ext cx="3855737" cy="367858"/>
              <a:chOff x="1210603" y="5162556"/>
              <a:chExt cx="3855737" cy="367858"/>
            </a:xfrm>
          </p:grpSpPr>
          <p:sp>
            <p:nvSpPr>
              <p:cNvPr id="43" name="Title 1">
                <a:extLst>
                  <a:ext uri="{FF2B5EF4-FFF2-40B4-BE49-F238E27FC236}">
                    <a16:creationId xmlns:a16="http://schemas.microsoft.com/office/drawing/2014/main" id="{DAED30DA-16E4-B25C-6FF0-296E2B9B68CC}"/>
                  </a:ext>
                </a:extLst>
              </p:cNvPr>
              <p:cNvSpPr txBox="1">
                <a:spLocks/>
              </p:cNvSpPr>
              <p:nvPr/>
            </p:nvSpPr>
            <p:spPr>
              <a:xfrm>
                <a:off x="1760064" y="5162556"/>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Environment variables</a:t>
                </a:r>
              </a:p>
            </p:txBody>
          </p:sp>
          <p:grpSp>
            <p:nvGrpSpPr>
              <p:cNvPr id="66" name="gears 1" descr="gears, process, precision, productivity, mechanical">
                <a:extLst>
                  <a:ext uri="{FF2B5EF4-FFF2-40B4-BE49-F238E27FC236}">
                    <a16:creationId xmlns:a16="http://schemas.microsoft.com/office/drawing/2014/main" id="{9DF59847-4946-FCD4-4395-CD574CB752EA}"/>
                  </a:ext>
                </a:extLst>
              </p:cNvPr>
              <p:cNvGrpSpPr>
                <a:grpSpLocks noChangeAspect="1"/>
              </p:cNvGrpSpPr>
              <p:nvPr/>
            </p:nvGrpSpPr>
            <p:grpSpPr bwMode="auto">
              <a:xfrm>
                <a:off x="1210603" y="5190007"/>
                <a:ext cx="387350" cy="311150"/>
                <a:chOff x="1682" y="3095"/>
                <a:chExt cx="244" cy="196"/>
              </a:xfrm>
            </p:grpSpPr>
            <p:sp>
              <p:nvSpPr>
                <p:cNvPr id="67" name="AutoShape 151">
                  <a:extLst>
                    <a:ext uri="{FF2B5EF4-FFF2-40B4-BE49-F238E27FC236}">
                      <a16:creationId xmlns:a16="http://schemas.microsoft.com/office/drawing/2014/main" id="{FA78B59C-2ACB-687E-1A6D-3C5DC62E4675}"/>
                    </a:ext>
                  </a:extLst>
                </p:cNvPr>
                <p:cNvSpPr>
                  <a:spLocks noChangeAspect="1" noChangeArrowheads="1" noTextEdit="1"/>
                </p:cNvSpPr>
                <p:nvPr/>
              </p:nvSpPr>
              <p:spPr bwMode="auto">
                <a:xfrm>
                  <a:off x="1682" y="3095"/>
                  <a:ext cx="24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3">
                  <a:extLst>
                    <a:ext uri="{FF2B5EF4-FFF2-40B4-BE49-F238E27FC236}">
                      <a16:creationId xmlns:a16="http://schemas.microsoft.com/office/drawing/2014/main" id="{5C570B41-FDF7-DBDB-4D70-30E192F4D091}"/>
                    </a:ext>
                  </a:extLst>
                </p:cNvPr>
                <p:cNvSpPr>
                  <a:spLocks noEditPoints="1"/>
                </p:cNvSpPr>
                <p:nvPr/>
              </p:nvSpPr>
              <p:spPr bwMode="auto">
                <a:xfrm>
                  <a:off x="1810" y="3094"/>
                  <a:ext cx="115" cy="113"/>
                </a:xfrm>
                <a:custGeom>
                  <a:avLst/>
                  <a:gdLst>
                    <a:gd name="T0" fmla="*/ 68 w 79"/>
                    <a:gd name="T1" fmla="*/ 36 h 78"/>
                    <a:gd name="T2" fmla="*/ 66 w 79"/>
                    <a:gd name="T3" fmla="*/ 26 h 78"/>
                    <a:gd name="T4" fmla="*/ 72 w 79"/>
                    <a:gd name="T5" fmla="*/ 18 h 78"/>
                    <a:gd name="T6" fmla="*/ 66 w 79"/>
                    <a:gd name="T7" fmla="*/ 11 h 78"/>
                    <a:gd name="T8" fmla="*/ 57 w 79"/>
                    <a:gd name="T9" fmla="*/ 16 h 78"/>
                    <a:gd name="T10" fmla="*/ 49 w 79"/>
                    <a:gd name="T11" fmla="*/ 12 h 78"/>
                    <a:gd name="T12" fmla="*/ 48 w 79"/>
                    <a:gd name="T13" fmla="*/ 1 h 78"/>
                    <a:gd name="T14" fmla="*/ 38 w 79"/>
                    <a:gd name="T15" fmla="*/ 0 h 78"/>
                    <a:gd name="T16" fmla="*/ 35 w 79"/>
                    <a:gd name="T17" fmla="*/ 11 h 78"/>
                    <a:gd name="T18" fmla="*/ 26 w 79"/>
                    <a:gd name="T19" fmla="*/ 13 h 78"/>
                    <a:gd name="T20" fmla="*/ 18 w 79"/>
                    <a:gd name="T21" fmla="*/ 6 h 78"/>
                    <a:gd name="T22" fmla="*/ 11 w 79"/>
                    <a:gd name="T23" fmla="*/ 12 h 78"/>
                    <a:gd name="T24" fmla="*/ 16 w 79"/>
                    <a:gd name="T25" fmla="*/ 22 h 78"/>
                    <a:gd name="T26" fmla="*/ 11 w 79"/>
                    <a:gd name="T27" fmla="*/ 30 h 78"/>
                    <a:gd name="T28" fmla="*/ 1 w 79"/>
                    <a:gd name="T29" fmla="*/ 31 h 78"/>
                    <a:gd name="T30" fmla="*/ 0 w 79"/>
                    <a:gd name="T31" fmla="*/ 40 h 78"/>
                    <a:gd name="T32" fmla="*/ 10 w 79"/>
                    <a:gd name="T33" fmla="*/ 43 h 78"/>
                    <a:gd name="T34" fmla="*/ 13 w 79"/>
                    <a:gd name="T35" fmla="*/ 52 h 78"/>
                    <a:gd name="T36" fmla="*/ 6 w 79"/>
                    <a:gd name="T37" fmla="*/ 60 h 78"/>
                    <a:gd name="T38" fmla="*/ 12 w 79"/>
                    <a:gd name="T39" fmla="*/ 67 h 78"/>
                    <a:gd name="T40" fmla="*/ 22 w 79"/>
                    <a:gd name="T41" fmla="*/ 62 h 78"/>
                    <a:gd name="T42" fmla="*/ 30 w 79"/>
                    <a:gd name="T43" fmla="*/ 66 h 78"/>
                    <a:gd name="T44" fmla="*/ 31 w 79"/>
                    <a:gd name="T45" fmla="*/ 77 h 78"/>
                    <a:gd name="T46" fmla="*/ 40 w 79"/>
                    <a:gd name="T47" fmla="*/ 78 h 78"/>
                    <a:gd name="T48" fmla="*/ 43 w 79"/>
                    <a:gd name="T49" fmla="*/ 67 h 78"/>
                    <a:gd name="T50" fmla="*/ 52 w 79"/>
                    <a:gd name="T51" fmla="*/ 65 h 78"/>
                    <a:gd name="T52" fmla="*/ 61 w 79"/>
                    <a:gd name="T53" fmla="*/ 72 h 78"/>
                    <a:gd name="T54" fmla="*/ 68 w 79"/>
                    <a:gd name="T55" fmla="*/ 66 h 78"/>
                    <a:gd name="T56" fmla="*/ 63 w 79"/>
                    <a:gd name="T57" fmla="*/ 56 h 78"/>
                    <a:gd name="T58" fmla="*/ 68 w 79"/>
                    <a:gd name="T59" fmla="*/ 48 h 78"/>
                    <a:gd name="T60" fmla="*/ 78 w 79"/>
                    <a:gd name="T61" fmla="*/ 47 h 78"/>
                    <a:gd name="T62" fmla="*/ 79 w 79"/>
                    <a:gd name="T63" fmla="*/ 38 h 78"/>
                    <a:gd name="T64" fmla="*/ 68 w 79"/>
                    <a:gd name="T65" fmla="*/ 36 h 78"/>
                    <a:gd name="T66" fmla="*/ 44 w 79"/>
                    <a:gd name="T67" fmla="*/ 56 h 78"/>
                    <a:gd name="T68" fmla="*/ 22 w 79"/>
                    <a:gd name="T69" fmla="*/ 45 h 78"/>
                    <a:gd name="T70" fmla="*/ 34 w 79"/>
                    <a:gd name="T71" fmla="*/ 23 h 78"/>
                    <a:gd name="T72" fmla="*/ 55 w 79"/>
                    <a:gd name="T73" fmla="*/ 34 h 78"/>
                    <a:gd name="T74" fmla="*/ 44 w 79"/>
                    <a:gd name="T7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8">
                      <a:moveTo>
                        <a:pt x="68" y="36"/>
                      </a:moveTo>
                      <a:cubicBezTo>
                        <a:pt x="68" y="32"/>
                        <a:pt x="67" y="29"/>
                        <a:pt x="66" y="26"/>
                      </a:cubicBezTo>
                      <a:cubicBezTo>
                        <a:pt x="67" y="26"/>
                        <a:pt x="72" y="18"/>
                        <a:pt x="72" y="18"/>
                      </a:cubicBezTo>
                      <a:cubicBezTo>
                        <a:pt x="66" y="11"/>
                        <a:pt x="66" y="11"/>
                        <a:pt x="66" y="11"/>
                      </a:cubicBezTo>
                      <a:cubicBezTo>
                        <a:pt x="66" y="11"/>
                        <a:pt x="57" y="15"/>
                        <a:pt x="57" y="16"/>
                      </a:cubicBezTo>
                      <a:cubicBezTo>
                        <a:pt x="54" y="14"/>
                        <a:pt x="52" y="13"/>
                        <a:pt x="49" y="12"/>
                      </a:cubicBezTo>
                      <a:cubicBezTo>
                        <a:pt x="49" y="11"/>
                        <a:pt x="48" y="1"/>
                        <a:pt x="48" y="1"/>
                      </a:cubicBezTo>
                      <a:cubicBezTo>
                        <a:pt x="38" y="0"/>
                        <a:pt x="38" y="0"/>
                        <a:pt x="38" y="0"/>
                      </a:cubicBezTo>
                      <a:cubicBezTo>
                        <a:pt x="38" y="0"/>
                        <a:pt x="35" y="10"/>
                        <a:pt x="35" y="11"/>
                      </a:cubicBezTo>
                      <a:cubicBezTo>
                        <a:pt x="32" y="11"/>
                        <a:pt x="29" y="12"/>
                        <a:pt x="26" y="13"/>
                      </a:cubicBezTo>
                      <a:cubicBezTo>
                        <a:pt x="26" y="12"/>
                        <a:pt x="18" y="6"/>
                        <a:pt x="18" y="6"/>
                      </a:cubicBezTo>
                      <a:cubicBezTo>
                        <a:pt x="11" y="12"/>
                        <a:pt x="11" y="12"/>
                        <a:pt x="11" y="12"/>
                      </a:cubicBezTo>
                      <a:cubicBezTo>
                        <a:pt x="11" y="12"/>
                        <a:pt x="15" y="21"/>
                        <a:pt x="16" y="22"/>
                      </a:cubicBezTo>
                      <a:cubicBezTo>
                        <a:pt x="14" y="24"/>
                        <a:pt x="12" y="27"/>
                        <a:pt x="11" y="30"/>
                      </a:cubicBezTo>
                      <a:cubicBezTo>
                        <a:pt x="10" y="30"/>
                        <a:pt x="1" y="31"/>
                        <a:pt x="1" y="31"/>
                      </a:cubicBezTo>
                      <a:cubicBezTo>
                        <a:pt x="0" y="40"/>
                        <a:pt x="0" y="40"/>
                        <a:pt x="0" y="40"/>
                      </a:cubicBezTo>
                      <a:cubicBezTo>
                        <a:pt x="0" y="40"/>
                        <a:pt x="9" y="43"/>
                        <a:pt x="10" y="43"/>
                      </a:cubicBezTo>
                      <a:cubicBezTo>
                        <a:pt x="10" y="46"/>
                        <a:pt x="12" y="49"/>
                        <a:pt x="13" y="52"/>
                      </a:cubicBezTo>
                      <a:cubicBezTo>
                        <a:pt x="12" y="53"/>
                        <a:pt x="6" y="60"/>
                        <a:pt x="6" y="60"/>
                      </a:cubicBezTo>
                      <a:cubicBezTo>
                        <a:pt x="12" y="67"/>
                        <a:pt x="12" y="67"/>
                        <a:pt x="12" y="67"/>
                      </a:cubicBezTo>
                      <a:cubicBezTo>
                        <a:pt x="12" y="67"/>
                        <a:pt x="21" y="63"/>
                        <a:pt x="22" y="62"/>
                      </a:cubicBezTo>
                      <a:cubicBezTo>
                        <a:pt x="24" y="64"/>
                        <a:pt x="27" y="65"/>
                        <a:pt x="30" y="66"/>
                      </a:cubicBezTo>
                      <a:cubicBezTo>
                        <a:pt x="30" y="66"/>
                        <a:pt x="31" y="77"/>
                        <a:pt x="31" y="77"/>
                      </a:cubicBezTo>
                      <a:cubicBezTo>
                        <a:pt x="40" y="78"/>
                        <a:pt x="40" y="78"/>
                        <a:pt x="40" y="78"/>
                      </a:cubicBezTo>
                      <a:cubicBezTo>
                        <a:pt x="40" y="78"/>
                        <a:pt x="43" y="68"/>
                        <a:pt x="43" y="67"/>
                      </a:cubicBezTo>
                      <a:cubicBezTo>
                        <a:pt x="46" y="67"/>
                        <a:pt x="49" y="66"/>
                        <a:pt x="52" y="65"/>
                      </a:cubicBezTo>
                      <a:cubicBezTo>
                        <a:pt x="52" y="66"/>
                        <a:pt x="61" y="72"/>
                        <a:pt x="61" y="72"/>
                      </a:cubicBezTo>
                      <a:cubicBezTo>
                        <a:pt x="68" y="66"/>
                        <a:pt x="68" y="66"/>
                        <a:pt x="68" y="66"/>
                      </a:cubicBezTo>
                      <a:cubicBezTo>
                        <a:pt x="68" y="66"/>
                        <a:pt x="64" y="58"/>
                        <a:pt x="63" y="56"/>
                      </a:cubicBezTo>
                      <a:cubicBezTo>
                        <a:pt x="65" y="54"/>
                        <a:pt x="66" y="51"/>
                        <a:pt x="68" y="48"/>
                      </a:cubicBezTo>
                      <a:cubicBezTo>
                        <a:pt x="69" y="48"/>
                        <a:pt x="78" y="47"/>
                        <a:pt x="78" y="47"/>
                      </a:cubicBezTo>
                      <a:cubicBezTo>
                        <a:pt x="79" y="38"/>
                        <a:pt x="79" y="38"/>
                        <a:pt x="79" y="38"/>
                      </a:cubicBezTo>
                      <a:cubicBezTo>
                        <a:pt x="78" y="39"/>
                        <a:pt x="70" y="36"/>
                        <a:pt x="68" y="36"/>
                      </a:cubicBezTo>
                      <a:close/>
                      <a:moveTo>
                        <a:pt x="44" y="56"/>
                      </a:moveTo>
                      <a:cubicBezTo>
                        <a:pt x="35" y="59"/>
                        <a:pt x="25" y="54"/>
                        <a:pt x="22" y="45"/>
                      </a:cubicBezTo>
                      <a:cubicBezTo>
                        <a:pt x="20" y="36"/>
                        <a:pt x="24" y="26"/>
                        <a:pt x="34" y="23"/>
                      </a:cubicBezTo>
                      <a:cubicBezTo>
                        <a:pt x="43" y="20"/>
                        <a:pt x="52" y="25"/>
                        <a:pt x="55" y="34"/>
                      </a:cubicBezTo>
                      <a:cubicBezTo>
                        <a:pt x="58" y="43"/>
                        <a:pt x="53" y="53"/>
                        <a:pt x="44" y="5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54">
                  <a:extLst>
                    <a:ext uri="{FF2B5EF4-FFF2-40B4-BE49-F238E27FC236}">
                      <a16:creationId xmlns:a16="http://schemas.microsoft.com/office/drawing/2014/main" id="{600FFDF2-9916-2F7F-5FE1-32CEBFF70856}"/>
                    </a:ext>
                  </a:extLst>
                </p:cNvPr>
                <p:cNvSpPr>
                  <a:spLocks noEditPoints="1"/>
                </p:cNvSpPr>
                <p:nvPr/>
              </p:nvSpPr>
              <p:spPr bwMode="auto">
                <a:xfrm>
                  <a:off x="1682" y="3140"/>
                  <a:ext cx="151" cy="150"/>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1" name="Title 1">
              <a:extLst>
                <a:ext uri="{FF2B5EF4-FFF2-40B4-BE49-F238E27FC236}">
                  <a16:creationId xmlns:a16="http://schemas.microsoft.com/office/drawing/2014/main" id="{2204ABEC-73B5-5465-839B-C0C9C3CD3A6F}"/>
                </a:ext>
              </a:extLst>
            </p:cNvPr>
            <p:cNvSpPr txBox="1">
              <a:spLocks/>
            </p:cNvSpPr>
            <p:nvPr/>
          </p:nvSpPr>
          <p:spPr>
            <a:xfrm>
              <a:off x="8204319" y="2513221"/>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images</a:t>
              </a:r>
            </a:p>
          </p:txBody>
        </p:sp>
        <p:grpSp>
          <p:nvGrpSpPr>
            <p:cNvPr id="87" name="Group 86">
              <a:extLst>
                <a:ext uri="{FF2B5EF4-FFF2-40B4-BE49-F238E27FC236}">
                  <a16:creationId xmlns:a16="http://schemas.microsoft.com/office/drawing/2014/main" id="{E3E9FB2C-F553-3F4B-3C0D-E9AD344F3C57}"/>
                </a:ext>
              </a:extLst>
            </p:cNvPr>
            <p:cNvGrpSpPr/>
            <p:nvPr/>
          </p:nvGrpSpPr>
          <p:grpSpPr>
            <a:xfrm>
              <a:off x="7665325" y="3646057"/>
              <a:ext cx="3845270" cy="1677725"/>
              <a:chOff x="7717916" y="4188400"/>
              <a:chExt cx="3845270" cy="1677725"/>
            </a:xfrm>
          </p:grpSpPr>
          <p:grpSp>
            <p:nvGrpSpPr>
              <p:cNvPr id="65" name="Group 64">
                <a:extLst>
                  <a:ext uri="{FF2B5EF4-FFF2-40B4-BE49-F238E27FC236}">
                    <a16:creationId xmlns:a16="http://schemas.microsoft.com/office/drawing/2014/main" id="{92A3D554-A225-D7A1-A781-DBC4917A73CB}"/>
                  </a:ext>
                </a:extLst>
              </p:cNvPr>
              <p:cNvGrpSpPr/>
              <p:nvPr/>
            </p:nvGrpSpPr>
            <p:grpSpPr>
              <a:xfrm>
                <a:off x="7757027" y="4819576"/>
                <a:ext cx="3806159" cy="367858"/>
                <a:chOff x="1216160" y="4619877"/>
                <a:chExt cx="3806159" cy="367858"/>
              </a:xfrm>
            </p:grpSpPr>
            <p:sp>
              <p:nvSpPr>
                <p:cNvPr id="47" name="Title 1">
                  <a:extLst>
                    <a:ext uri="{FF2B5EF4-FFF2-40B4-BE49-F238E27FC236}">
                      <a16:creationId xmlns:a16="http://schemas.microsoft.com/office/drawing/2014/main" id="{BC5C944D-B70C-94F3-7C84-BF5E689D97A1}"/>
                    </a:ext>
                  </a:extLst>
                </p:cNvPr>
                <p:cNvSpPr txBox="1">
                  <a:spLocks/>
                </p:cNvSpPr>
                <p:nvPr/>
              </p:nvSpPr>
              <p:spPr>
                <a:xfrm>
                  <a:off x="1716043" y="4619877"/>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Volume mounts</a:t>
                  </a:r>
                </a:p>
              </p:txBody>
            </p:sp>
            <p:grpSp>
              <p:nvGrpSpPr>
                <p:cNvPr id="57" name="storage 2" descr="storage">
                  <a:extLst>
                    <a:ext uri="{FF2B5EF4-FFF2-40B4-BE49-F238E27FC236}">
                      <a16:creationId xmlns:a16="http://schemas.microsoft.com/office/drawing/2014/main" id="{9CFC84BE-1097-89AA-C8B7-FAF9E89FD621}"/>
                    </a:ext>
                  </a:extLst>
                </p:cNvPr>
                <p:cNvGrpSpPr>
                  <a:grpSpLocks noChangeAspect="1"/>
                </p:cNvGrpSpPr>
                <p:nvPr/>
              </p:nvGrpSpPr>
              <p:grpSpPr bwMode="auto">
                <a:xfrm>
                  <a:off x="1216160" y="4621197"/>
                  <a:ext cx="376237" cy="354013"/>
                  <a:chOff x="3443" y="1378"/>
                  <a:chExt cx="237" cy="223"/>
                </a:xfrm>
              </p:grpSpPr>
              <p:sp>
                <p:nvSpPr>
                  <p:cNvPr id="58" name="AutoShape 47">
                    <a:extLst>
                      <a:ext uri="{FF2B5EF4-FFF2-40B4-BE49-F238E27FC236}">
                        <a16:creationId xmlns:a16="http://schemas.microsoft.com/office/drawing/2014/main" id="{1EF515F3-3D40-EF00-22EB-1F9E132BD226}"/>
                      </a:ext>
                    </a:extLst>
                  </p:cNvPr>
                  <p:cNvSpPr>
                    <a:spLocks noChangeAspect="1" noChangeArrowheads="1" noTextEdit="1"/>
                  </p:cNvSpPr>
                  <p:nvPr/>
                </p:nvSpPr>
                <p:spPr bwMode="auto">
                  <a:xfrm>
                    <a:off x="3443" y="1378"/>
                    <a:ext cx="23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49">
                    <a:extLst>
                      <a:ext uri="{FF2B5EF4-FFF2-40B4-BE49-F238E27FC236}">
                        <a16:creationId xmlns:a16="http://schemas.microsoft.com/office/drawing/2014/main" id="{3A808C34-DF83-F2C6-E366-E5021A908832}"/>
                      </a:ext>
                    </a:extLst>
                  </p:cNvPr>
                  <p:cNvSpPr>
                    <a:spLocks/>
                  </p:cNvSpPr>
                  <p:nvPr/>
                </p:nvSpPr>
                <p:spPr bwMode="auto">
                  <a:xfrm>
                    <a:off x="3446" y="1380"/>
                    <a:ext cx="188" cy="67"/>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6C56894C-C07C-5F6D-B94F-F4FA0A21B492}"/>
                      </a:ext>
                    </a:extLst>
                  </p:cNvPr>
                  <p:cNvSpPr>
                    <a:spLocks noEditPoints="1"/>
                  </p:cNvSpPr>
                  <p:nvPr/>
                </p:nvSpPr>
                <p:spPr bwMode="auto">
                  <a:xfrm>
                    <a:off x="3443" y="1377"/>
                    <a:ext cx="197" cy="99"/>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2D8C5032-DE69-E16A-4088-5983E3DC31E7}"/>
                      </a:ext>
                    </a:extLst>
                  </p:cNvPr>
                  <p:cNvSpPr>
                    <a:spLocks/>
                  </p:cNvSpPr>
                  <p:nvPr/>
                </p:nvSpPr>
                <p:spPr bwMode="auto">
                  <a:xfrm>
                    <a:off x="3443" y="1465"/>
                    <a:ext cx="196" cy="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8AA1D9C-B835-0129-F123-40391C2ED0F4}"/>
                      </a:ext>
                    </a:extLst>
                  </p:cNvPr>
                  <p:cNvSpPr>
                    <a:spLocks/>
                  </p:cNvSpPr>
                  <p:nvPr/>
                </p:nvSpPr>
                <p:spPr bwMode="auto">
                  <a:xfrm>
                    <a:off x="3443" y="1524"/>
                    <a:ext cx="197" cy="68"/>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9655768-6FA4-9836-712B-97728A84AA74}"/>
                      </a:ext>
                    </a:extLst>
                  </p:cNvPr>
                  <p:cNvSpPr>
                    <a:spLocks/>
                  </p:cNvSpPr>
                  <p:nvPr/>
                </p:nvSpPr>
                <p:spPr bwMode="auto">
                  <a:xfrm>
                    <a:off x="3588" y="1508"/>
                    <a:ext cx="92" cy="92"/>
                  </a:xfrm>
                  <a:custGeom>
                    <a:avLst/>
                    <a:gdLst>
                      <a:gd name="T0" fmla="*/ 82 w 165"/>
                      <a:gd name="T1" fmla="*/ 165 h 165"/>
                      <a:gd name="T2" fmla="*/ 165 w 165"/>
                      <a:gd name="T3" fmla="*/ 83 h 165"/>
                      <a:gd name="T4" fmla="*/ 82 w 165"/>
                      <a:gd name="T5" fmla="*/ 0 h 165"/>
                      <a:gd name="T6" fmla="*/ 0 w 165"/>
                      <a:gd name="T7" fmla="*/ 83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128" y="165"/>
                          <a:pt x="165" y="128"/>
                          <a:pt x="165" y="83"/>
                        </a:cubicBezTo>
                        <a:cubicBezTo>
                          <a:pt x="165" y="37"/>
                          <a:pt x="128" y="0"/>
                          <a:pt x="82" y="0"/>
                        </a:cubicBezTo>
                        <a:cubicBezTo>
                          <a:pt x="37" y="0"/>
                          <a:pt x="0" y="37"/>
                          <a:pt x="0" y="83"/>
                        </a:cubicBezTo>
                        <a:cubicBezTo>
                          <a:pt x="0" y="128"/>
                          <a:pt x="36" y="165"/>
                          <a:pt x="82" y="1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3E7A07A0-4D82-CE14-6973-F1E1F78F8438}"/>
                      </a:ext>
                    </a:extLst>
                  </p:cNvPr>
                  <p:cNvSpPr>
                    <a:spLocks/>
                  </p:cNvSpPr>
                  <p:nvPr/>
                </p:nvSpPr>
                <p:spPr bwMode="auto">
                  <a:xfrm>
                    <a:off x="3609" y="1532"/>
                    <a:ext cx="49" cy="48"/>
                  </a:xfrm>
                  <a:custGeom>
                    <a:avLst/>
                    <a:gdLst>
                      <a:gd name="T0" fmla="*/ 35 w 86"/>
                      <a:gd name="T1" fmla="*/ 0 h 86"/>
                      <a:gd name="T2" fmla="*/ 29 w 86"/>
                      <a:gd name="T3" fmla="*/ 6 h 86"/>
                      <a:gd name="T4" fmla="*/ 35 w 86"/>
                      <a:gd name="T5" fmla="*/ 13 h 86"/>
                      <a:gd name="T6" fmla="*/ 63 w 86"/>
                      <a:gd name="T7" fmla="*/ 13 h 86"/>
                      <a:gd name="T8" fmla="*/ 3 w 86"/>
                      <a:gd name="T9" fmla="*/ 74 h 86"/>
                      <a:gd name="T10" fmla="*/ 3 w 86"/>
                      <a:gd name="T11" fmla="*/ 83 h 86"/>
                      <a:gd name="T12" fmla="*/ 12 w 86"/>
                      <a:gd name="T13" fmla="*/ 83 h 86"/>
                      <a:gd name="T14" fmla="*/ 72 w 86"/>
                      <a:gd name="T15" fmla="*/ 22 h 86"/>
                      <a:gd name="T16" fmla="*/ 72 w 86"/>
                      <a:gd name="T17" fmla="*/ 50 h 86"/>
                      <a:gd name="T18" fmla="*/ 79 w 86"/>
                      <a:gd name="T19" fmla="*/ 57 h 86"/>
                      <a:gd name="T20" fmla="*/ 86 w 86"/>
                      <a:gd name="T21" fmla="*/ 50 h 86"/>
                      <a:gd name="T22" fmla="*/ 86 w 86"/>
                      <a:gd name="T23" fmla="*/ 0 h 86"/>
                      <a:gd name="T24" fmla="*/ 35 w 86"/>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35" y="0"/>
                        </a:moveTo>
                        <a:cubicBezTo>
                          <a:pt x="32" y="0"/>
                          <a:pt x="29" y="3"/>
                          <a:pt x="29" y="6"/>
                        </a:cubicBezTo>
                        <a:cubicBezTo>
                          <a:pt x="29" y="10"/>
                          <a:pt x="32" y="13"/>
                          <a:pt x="35" y="13"/>
                        </a:cubicBezTo>
                        <a:cubicBezTo>
                          <a:pt x="63" y="13"/>
                          <a:pt x="63" y="13"/>
                          <a:pt x="63" y="13"/>
                        </a:cubicBezTo>
                        <a:cubicBezTo>
                          <a:pt x="3" y="74"/>
                          <a:pt x="3" y="74"/>
                          <a:pt x="3" y="74"/>
                        </a:cubicBezTo>
                        <a:cubicBezTo>
                          <a:pt x="0" y="76"/>
                          <a:pt x="0" y="81"/>
                          <a:pt x="3" y="83"/>
                        </a:cubicBezTo>
                        <a:cubicBezTo>
                          <a:pt x="5" y="86"/>
                          <a:pt x="9" y="86"/>
                          <a:pt x="12" y="83"/>
                        </a:cubicBezTo>
                        <a:cubicBezTo>
                          <a:pt x="72" y="22"/>
                          <a:pt x="72" y="22"/>
                          <a:pt x="72" y="22"/>
                        </a:cubicBezTo>
                        <a:cubicBezTo>
                          <a:pt x="72" y="50"/>
                          <a:pt x="72" y="50"/>
                          <a:pt x="72" y="50"/>
                        </a:cubicBezTo>
                        <a:cubicBezTo>
                          <a:pt x="72" y="54"/>
                          <a:pt x="79" y="57"/>
                          <a:pt x="79" y="57"/>
                        </a:cubicBezTo>
                        <a:cubicBezTo>
                          <a:pt x="83" y="57"/>
                          <a:pt x="86" y="54"/>
                          <a:pt x="86" y="50"/>
                        </a:cubicBezTo>
                        <a:cubicBezTo>
                          <a:pt x="86" y="0"/>
                          <a:pt x="86" y="0"/>
                          <a:pt x="86"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CE972527-742B-4987-2096-8FC1EBC5DF57}"/>
                  </a:ext>
                </a:extLst>
              </p:cNvPr>
              <p:cNvGrpSpPr/>
              <p:nvPr/>
            </p:nvGrpSpPr>
            <p:grpSpPr>
              <a:xfrm>
                <a:off x="7717916" y="4188400"/>
                <a:ext cx="3845270" cy="372787"/>
                <a:chOff x="1202712" y="5821043"/>
                <a:chExt cx="3845270" cy="372787"/>
              </a:xfrm>
            </p:grpSpPr>
            <p:sp>
              <p:nvSpPr>
                <p:cNvPr id="49" name="Title 1">
                  <a:extLst>
                    <a:ext uri="{FF2B5EF4-FFF2-40B4-BE49-F238E27FC236}">
                      <a16:creationId xmlns:a16="http://schemas.microsoft.com/office/drawing/2014/main" id="{7E55BDD4-3324-2A05-BAFD-6833C4C6CCEA}"/>
                    </a:ext>
                  </a:extLst>
                </p:cNvPr>
                <p:cNvSpPr txBox="1">
                  <a:spLocks/>
                </p:cNvSpPr>
                <p:nvPr/>
              </p:nvSpPr>
              <p:spPr>
                <a:xfrm>
                  <a:off x="1741706" y="5821043"/>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Logging</a:t>
                  </a:r>
                </a:p>
              </p:txBody>
            </p:sp>
            <p:grpSp>
              <p:nvGrpSpPr>
                <p:cNvPr id="71" name="data 1" descr="data">
                  <a:extLst>
                    <a:ext uri="{FF2B5EF4-FFF2-40B4-BE49-F238E27FC236}">
                      <a16:creationId xmlns:a16="http://schemas.microsoft.com/office/drawing/2014/main" id="{62534E04-51DE-7A2F-AFD4-6F43207D26C7}"/>
                    </a:ext>
                  </a:extLst>
                </p:cNvPr>
                <p:cNvGrpSpPr>
                  <a:grpSpLocks noChangeAspect="1"/>
                </p:cNvGrpSpPr>
                <p:nvPr/>
              </p:nvGrpSpPr>
              <p:grpSpPr bwMode="auto">
                <a:xfrm>
                  <a:off x="1202712" y="5827080"/>
                  <a:ext cx="424442" cy="366750"/>
                  <a:chOff x="1048" y="787"/>
                  <a:chExt cx="309" cy="267"/>
                </a:xfrm>
              </p:grpSpPr>
              <p:sp>
                <p:nvSpPr>
                  <p:cNvPr id="72" name="Rectangle 5">
                    <a:extLst>
                      <a:ext uri="{FF2B5EF4-FFF2-40B4-BE49-F238E27FC236}">
                        <a16:creationId xmlns:a16="http://schemas.microsoft.com/office/drawing/2014/main" id="{61B91AA8-57BB-496D-DAAE-9F1FAC71121F}"/>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6">
                    <a:extLst>
                      <a:ext uri="{FF2B5EF4-FFF2-40B4-BE49-F238E27FC236}">
                        <a16:creationId xmlns:a16="http://schemas.microsoft.com/office/drawing/2014/main" id="{8AED0559-78BD-BAFC-9459-EE3EF607471C}"/>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
                    <a:extLst>
                      <a:ext uri="{FF2B5EF4-FFF2-40B4-BE49-F238E27FC236}">
                        <a16:creationId xmlns:a16="http://schemas.microsoft.com/office/drawing/2014/main" id="{3E1C4449-29CF-0E16-FE00-60A393CB4524}"/>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8">
                    <a:extLst>
                      <a:ext uri="{FF2B5EF4-FFF2-40B4-BE49-F238E27FC236}">
                        <a16:creationId xmlns:a16="http://schemas.microsoft.com/office/drawing/2014/main" id="{CF3F143C-5E2A-56FD-D4BB-2EB38F6554A6}"/>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
                    <a:extLst>
                      <a:ext uri="{FF2B5EF4-FFF2-40B4-BE49-F238E27FC236}">
                        <a16:creationId xmlns:a16="http://schemas.microsoft.com/office/drawing/2014/main" id="{85EB88B8-3A79-80A6-0BD0-2B724776A3F6}"/>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7FDA62C5-BD99-B76D-67B8-8D16CB9714D4}"/>
                  </a:ext>
                </a:extLst>
              </p:cNvPr>
              <p:cNvGrpSpPr/>
              <p:nvPr/>
            </p:nvGrpSpPr>
            <p:grpSpPr>
              <a:xfrm>
                <a:off x="7757027" y="5414410"/>
                <a:ext cx="3806159" cy="451715"/>
                <a:chOff x="1175360" y="1811088"/>
                <a:chExt cx="3806159" cy="451715"/>
              </a:xfrm>
            </p:grpSpPr>
            <p:sp>
              <p:nvSpPr>
                <p:cNvPr id="51" name="Title 1">
                  <a:extLst>
                    <a:ext uri="{FF2B5EF4-FFF2-40B4-BE49-F238E27FC236}">
                      <a16:creationId xmlns:a16="http://schemas.microsoft.com/office/drawing/2014/main" id="{8A43A496-D3DF-64C3-C076-E3CDB485BADA}"/>
                    </a:ext>
                  </a:extLst>
                </p:cNvPr>
                <p:cNvSpPr txBox="1">
                  <a:spLocks/>
                </p:cNvSpPr>
                <p:nvPr/>
              </p:nvSpPr>
              <p:spPr>
                <a:xfrm>
                  <a:off x="1675243" y="1811088"/>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privileges</a:t>
                  </a:r>
                </a:p>
              </p:txBody>
            </p:sp>
            <p:grpSp>
              <p:nvGrpSpPr>
                <p:cNvPr id="81" name="shield 1" descr="shield, lock">
                  <a:extLst>
                    <a:ext uri="{FF2B5EF4-FFF2-40B4-BE49-F238E27FC236}">
                      <a16:creationId xmlns:a16="http://schemas.microsoft.com/office/drawing/2014/main" id="{D5DD9B2D-C007-268E-59D8-FB94D7A7517C}"/>
                    </a:ext>
                  </a:extLst>
                </p:cNvPr>
                <p:cNvGrpSpPr>
                  <a:grpSpLocks noChangeAspect="1"/>
                </p:cNvGrpSpPr>
                <p:nvPr/>
              </p:nvGrpSpPr>
              <p:grpSpPr bwMode="auto">
                <a:xfrm>
                  <a:off x="1175360" y="1812517"/>
                  <a:ext cx="310198" cy="450286"/>
                  <a:chOff x="461" y="3039"/>
                  <a:chExt cx="217" cy="315"/>
                </a:xfrm>
              </p:grpSpPr>
              <p:sp>
                <p:nvSpPr>
                  <p:cNvPr id="82" name="AutoShape 118">
                    <a:extLst>
                      <a:ext uri="{FF2B5EF4-FFF2-40B4-BE49-F238E27FC236}">
                        <a16:creationId xmlns:a16="http://schemas.microsoft.com/office/drawing/2014/main" id="{607B8BE6-1C27-F180-1F21-32C04C9709E9}"/>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20">
                    <a:extLst>
                      <a:ext uri="{FF2B5EF4-FFF2-40B4-BE49-F238E27FC236}">
                        <a16:creationId xmlns:a16="http://schemas.microsoft.com/office/drawing/2014/main" id="{CB8E688D-C192-C67F-8415-1BFEF6E13B69}"/>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21">
                    <a:extLst>
                      <a:ext uri="{FF2B5EF4-FFF2-40B4-BE49-F238E27FC236}">
                        <a16:creationId xmlns:a16="http://schemas.microsoft.com/office/drawing/2014/main" id="{5B0A5C73-9C72-4077-F6AC-CA8ADEED52D6}"/>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122">
                    <a:extLst>
                      <a:ext uri="{FF2B5EF4-FFF2-40B4-BE49-F238E27FC236}">
                        <a16:creationId xmlns:a16="http://schemas.microsoft.com/office/drawing/2014/main" id="{2A3F7CD3-E2D9-2CD7-56F4-629F18F30FDC}"/>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pic>
        <p:nvPicPr>
          <p:cNvPr id="94" name="Graphic 1">
            <a:extLst>
              <a:ext uri="{FF2B5EF4-FFF2-40B4-BE49-F238E27FC236}">
                <a16:creationId xmlns:a16="http://schemas.microsoft.com/office/drawing/2014/main" id="{001FE07D-10D7-3494-84F7-B0F82BCCC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80471" y="2795794"/>
            <a:ext cx="558226" cy="492990"/>
          </a:xfrm>
          <a:prstGeom prst="rect">
            <a:avLst/>
          </a:prstGeom>
        </p:spPr>
      </p:pic>
      <p:sp>
        <p:nvSpPr>
          <p:cNvPr id="3" name="TextBox 2">
            <a:extLst>
              <a:ext uri="{FF2B5EF4-FFF2-40B4-BE49-F238E27FC236}">
                <a16:creationId xmlns:a16="http://schemas.microsoft.com/office/drawing/2014/main" id="{15F3534E-E1CE-6989-92B9-956A1241B0CF}"/>
              </a:ext>
            </a:extLst>
          </p:cNvPr>
          <p:cNvSpPr txBox="1"/>
          <p:nvPr/>
        </p:nvSpPr>
        <p:spPr>
          <a:xfrm>
            <a:off x="577881" y="154440"/>
            <a:ext cx="11265776"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Enforce code integrity through customer defined policies</a:t>
            </a:r>
          </a:p>
        </p:txBody>
      </p:sp>
      <p:sp>
        <p:nvSpPr>
          <p:cNvPr id="2" name="TextBox 1">
            <a:extLst>
              <a:ext uri="{FF2B5EF4-FFF2-40B4-BE49-F238E27FC236}">
                <a16:creationId xmlns:a16="http://schemas.microsoft.com/office/drawing/2014/main" id="{55A8CF4B-2334-63DB-BE85-EFBB6A015ECD}"/>
              </a:ext>
            </a:extLst>
          </p:cNvPr>
          <p:cNvSpPr txBox="1"/>
          <p:nvPr/>
        </p:nvSpPr>
        <p:spPr>
          <a:xfrm>
            <a:off x="6762307" y="2595608"/>
            <a:ext cx="5020020" cy="3791807"/>
          </a:xfrm>
          <a:prstGeom prst="rect">
            <a:avLst/>
          </a:prstGeom>
          <a:solidFill>
            <a:schemeClr val="bg1">
              <a:lumMod val="95000"/>
            </a:schemeClr>
          </a:solidFill>
        </p:spPr>
        <p:txBody>
          <a:bodyPr wrap="square">
            <a:spAutoFit/>
          </a:bodyPr>
          <a:lstStyle/>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000" b="0" i="0" u="none" strike="noStrike" kern="1200" cap="none" spc="0" normalizeH="0" baseline="0" noProof="0" dirty="0">
                <a:ln>
                  <a:noFill/>
                </a:ln>
                <a:solidFill>
                  <a:srgbClr val="161616"/>
                </a:solidFill>
                <a:effectLst/>
                <a:uLnTx/>
                <a:uFillTx/>
                <a:latin typeface="+mj-lt"/>
                <a:ea typeface="+mn-ea"/>
                <a:cs typeface="+mn-cs"/>
              </a:rPr>
              <a:t>Confidential computing enforcement policies are generated by the Azure CLI </a:t>
            </a:r>
            <a:r>
              <a:rPr kumimoji="0" lang="en-US" sz="2000" b="0" i="0" u="none" strike="noStrike" kern="1200" cap="none" spc="0" normalizeH="0" baseline="0" noProof="0" dirty="0" err="1">
                <a:ln>
                  <a:noFill/>
                </a:ln>
                <a:solidFill>
                  <a:srgbClr val="161616"/>
                </a:solidFill>
                <a:effectLst/>
                <a:uLnTx/>
                <a:uFillTx/>
                <a:latin typeface="+mj-lt"/>
                <a:ea typeface="+mn-ea"/>
                <a:cs typeface="+mn-cs"/>
              </a:rPr>
              <a:t>confcom</a:t>
            </a:r>
            <a:r>
              <a:rPr kumimoji="0" lang="en-US" sz="2000" b="0" i="0" u="none" strike="noStrike" kern="1200" cap="none" spc="0" normalizeH="0" baseline="0" noProof="0" dirty="0">
                <a:ln>
                  <a:noFill/>
                </a:ln>
                <a:solidFill>
                  <a:srgbClr val="161616"/>
                </a:solidFill>
                <a:effectLst/>
                <a:uLnTx/>
                <a:uFillTx/>
                <a:latin typeface="+mj-lt"/>
                <a:ea typeface="+mn-ea"/>
                <a:cs typeface="+mn-cs"/>
              </a:rPr>
              <a:t> extension.</a:t>
            </a: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0" dirty="0">
              <a:ln>
                <a:noFill/>
              </a:ln>
              <a:solidFill>
                <a:srgbClr val="161616"/>
              </a:solidFill>
              <a:effectLst/>
              <a:uLnTx/>
              <a:uFillTx/>
              <a:latin typeface="+mj-lt"/>
              <a:ea typeface="+mn-ea"/>
              <a:cs typeface="+mn-cs"/>
            </a:endParaRPr>
          </a:p>
          <a:p>
            <a:pPr marL="400050" indent="-400050" defTabSz="932563">
              <a:lnSpc>
                <a:spcPct val="90000"/>
              </a:lnSpc>
              <a:spcBef>
                <a:spcPct val="20000"/>
              </a:spcBef>
              <a:buSzPct val="90000"/>
              <a:buFont typeface="Wingdings" panose="05000000000000000000" pitchFamily="2" charset="2"/>
              <a:buChar char="Ø"/>
              <a:defRPr/>
            </a:pPr>
            <a:r>
              <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mj-lt"/>
                <a:ea typeface="+mn-ea"/>
                <a:cs typeface="+mn-cs"/>
              </a:rPr>
              <a:t>Enforced by </a:t>
            </a:r>
            <a:r>
              <a:rPr kumimoji="0" lang="en-US" sz="2000" b="0" i="0" u="none" strike="noStrike" kern="1200" cap="none" spc="0" normalizeH="0" baseline="0" noProof="0" dirty="0" err="1">
                <a:ln>
                  <a:noFill/>
                </a:ln>
                <a:gradFill>
                  <a:gsLst>
                    <a:gs pos="1250">
                      <a:srgbClr val="000000"/>
                    </a:gs>
                    <a:gs pos="100000">
                      <a:srgbClr val="000000"/>
                    </a:gs>
                  </a:gsLst>
                  <a:lin ang="5400000" scaled="0"/>
                </a:gradFill>
                <a:effectLst/>
                <a:uLnTx/>
                <a:uFillTx/>
                <a:latin typeface="+mj-lt"/>
                <a:ea typeface="+mn-ea"/>
                <a:cs typeface="+mn-cs"/>
              </a:rPr>
              <a:t>OpenGCS</a:t>
            </a:r>
            <a:endParaRPr kumimoji="0" lang="en-US" sz="2000" b="0" i="0" u="none" strike="noStrike" kern="1200" cap="none" spc="0" normalizeH="0" baseline="0" noProof="0" dirty="0">
              <a:ln>
                <a:noFill/>
              </a:ln>
              <a:gradFill>
                <a:gsLst>
                  <a:gs pos="1250">
                    <a:srgbClr val="000000"/>
                  </a:gs>
                  <a:gs pos="100000">
                    <a:srgbClr val="000000"/>
                  </a:gs>
                </a:gsLst>
                <a:lin ang="5400000" scaled="0"/>
              </a:gradFill>
              <a:effectLst/>
              <a:uLnTx/>
              <a:uFillTx/>
              <a:latin typeface="+mj-lt"/>
              <a:ea typeface="+mn-ea"/>
              <a:cs typeface="+mn-cs"/>
            </a:endParaRPr>
          </a:p>
          <a:p>
            <a:pPr marL="742950" lvl="1" indent="-285750" defTabSz="932563">
              <a:lnSpc>
                <a:spcPct val="90000"/>
              </a:lnSpc>
              <a:spcBef>
                <a:spcPct val="20000"/>
              </a:spcBef>
              <a:buSzPct val="90000"/>
              <a:buFont typeface="Wingdings" panose="05000000000000000000" pitchFamily="2" charset="2"/>
              <a:buChar char="§"/>
              <a:defRPr/>
            </a:pPr>
            <a:r>
              <a:rPr lang="en-US" sz="1600" noProof="1">
                <a:gradFill>
                  <a:gsLst>
                    <a:gs pos="1250">
                      <a:srgbClr val="000000"/>
                    </a:gs>
                    <a:gs pos="100000">
                      <a:srgbClr val="000000"/>
                    </a:gs>
                  </a:gsLst>
                  <a:lin ang="5400000" scaled="0"/>
                </a:gradFill>
                <a:latin typeface="Segoe UI"/>
              </a:rPr>
              <a:t>W</a:t>
            </a:r>
            <a:r>
              <a:rPr kumimoji="0" lang="en-US" sz="16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hich containers are permitted to run in the utility VM along with the hashes of each layer filesystem of the container image,</a:t>
            </a:r>
          </a:p>
          <a:p>
            <a:pPr marL="742950" lvl="1" indent="-285750" defTabSz="932563">
              <a:lnSpc>
                <a:spcPct val="90000"/>
              </a:lnSpc>
              <a:spcBef>
                <a:spcPct val="20000"/>
              </a:spcBef>
              <a:buSzPct val="90000"/>
              <a:buFont typeface="Wingdings" panose="05000000000000000000" pitchFamily="2" charset="2"/>
              <a:buChar char="§"/>
              <a:defRPr/>
            </a:pPr>
            <a:r>
              <a:rPr lang="en-US" sz="1600" noProof="1">
                <a:gradFill>
                  <a:gsLst>
                    <a:gs pos="1250">
                      <a:srgbClr val="000000"/>
                    </a:gs>
                    <a:gs pos="100000">
                      <a:srgbClr val="000000"/>
                    </a:gs>
                  </a:gsLst>
                  <a:lin ang="5400000" scaled="0"/>
                </a:gradFill>
                <a:latin typeface="Segoe UI"/>
              </a:rPr>
              <a:t>W</a:t>
            </a:r>
            <a:r>
              <a:rPr kumimoji="0" lang="en-US" sz="16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hat command lines can be used as entry point, </a:t>
            </a:r>
          </a:p>
          <a:p>
            <a:pPr marL="742950" lvl="1" indent="-285750" defTabSz="932563">
              <a:lnSpc>
                <a:spcPct val="90000"/>
              </a:lnSpc>
              <a:spcBef>
                <a:spcPct val="20000"/>
              </a:spcBef>
              <a:buSzPct val="90000"/>
              <a:buFont typeface="Wingdings" panose="05000000000000000000" pitchFamily="2" charset="2"/>
              <a:buChar char="§"/>
              <a:defRPr/>
            </a:pPr>
            <a:r>
              <a:rPr lang="en-US" sz="1600" noProof="1">
                <a:gradFill>
                  <a:gsLst>
                    <a:gs pos="1250">
                      <a:srgbClr val="000000"/>
                    </a:gs>
                    <a:gs pos="100000">
                      <a:srgbClr val="000000"/>
                    </a:gs>
                  </a:gsLst>
                  <a:lin ang="5400000" scaled="0"/>
                </a:gradFill>
                <a:latin typeface="Segoe UI"/>
              </a:rPr>
              <a:t>T</a:t>
            </a:r>
            <a:r>
              <a:rPr kumimoji="0" lang="en-US" sz="16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 permitted environment variables and their values,</a:t>
            </a:r>
          </a:p>
          <a:p>
            <a:pPr marL="742950" lvl="1" indent="-285750" defTabSz="932563">
              <a:lnSpc>
                <a:spcPct val="90000"/>
              </a:lnSpc>
              <a:spcBef>
                <a:spcPct val="20000"/>
              </a:spcBef>
              <a:buSzPct val="90000"/>
              <a:buFont typeface="Wingdings" panose="05000000000000000000" pitchFamily="2" charset="2"/>
              <a:buChar char="§"/>
              <a:defRPr/>
            </a:pPr>
            <a:r>
              <a:rPr lang="en-US" sz="1600" noProof="1">
                <a:gradFill>
                  <a:gsLst>
                    <a:gs pos="1250">
                      <a:srgbClr val="000000"/>
                    </a:gs>
                    <a:gs pos="100000">
                      <a:srgbClr val="000000"/>
                    </a:gs>
                  </a:gsLst>
                  <a:lin ang="5400000" scaled="0"/>
                </a:gradFill>
                <a:latin typeface="Segoe UI"/>
              </a:rPr>
              <a:t>W</a:t>
            </a:r>
            <a:r>
              <a:rPr kumimoji="0" lang="en-US" sz="16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hether a container is allowed to run as privileged.</a:t>
            </a:r>
          </a:p>
        </p:txBody>
      </p:sp>
      <p:grpSp>
        <p:nvGrpSpPr>
          <p:cNvPr id="4" name="Group 3">
            <a:extLst>
              <a:ext uri="{FF2B5EF4-FFF2-40B4-BE49-F238E27FC236}">
                <a16:creationId xmlns:a16="http://schemas.microsoft.com/office/drawing/2014/main" id="{A9D82A00-31F1-7FF9-87BD-8D0A3A04249A}"/>
              </a:ext>
            </a:extLst>
          </p:cNvPr>
          <p:cNvGrpSpPr/>
          <p:nvPr/>
        </p:nvGrpSpPr>
        <p:grpSpPr>
          <a:xfrm>
            <a:off x="6762307" y="1177771"/>
            <a:ext cx="4889242" cy="1027015"/>
            <a:chOff x="729754" y="4664864"/>
            <a:chExt cx="8679613" cy="1558136"/>
          </a:xfrm>
        </p:grpSpPr>
        <p:pic>
          <p:nvPicPr>
            <p:cNvPr id="5" name="Picture 4">
              <a:extLst>
                <a:ext uri="{FF2B5EF4-FFF2-40B4-BE49-F238E27FC236}">
                  <a16:creationId xmlns:a16="http://schemas.microsoft.com/office/drawing/2014/main" id="{0C2B926B-585E-3278-4C53-4311DEF23E70}"/>
                </a:ext>
              </a:extLst>
            </p:cNvPr>
            <p:cNvPicPr>
              <a:picLocks noChangeAspect="1"/>
            </p:cNvPicPr>
            <p:nvPr/>
          </p:nvPicPr>
          <p:blipFill rotWithShape="1">
            <a:blip r:embed="rId5"/>
            <a:srcRect b="5398"/>
            <a:stretch/>
          </p:blipFill>
          <p:spPr>
            <a:xfrm>
              <a:off x="729754" y="4664864"/>
              <a:ext cx="8679613" cy="1558136"/>
            </a:xfrm>
            <a:prstGeom prst="rect">
              <a:avLst/>
            </a:prstGeom>
            <a:effectLst>
              <a:outerShdw blurRad="50800" dist="38100" dir="2700000" algn="tl" rotWithShape="0">
                <a:prstClr val="black">
                  <a:alpha val="40000"/>
                </a:prstClr>
              </a:outerShdw>
            </a:effectLst>
          </p:spPr>
        </p:pic>
        <p:sp>
          <p:nvSpPr>
            <p:cNvPr id="6" name="Rectangle 5">
              <a:extLst>
                <a:ext uri="{FF2B5EF4-FFF2-40B4-BE49-F238E27FC236}">
                  <a16:creationId xmlns:a16="http://schemas.microsoft.com/office/drawing/2014/main" id="{2FADBCDE-DFB5-4FF2-AF24-D028A72D57D3}"/>
                </a:ext>
              </a:extLst>
            </p:cNvPr>
            <p:cNvSpPr/>
            <p:nvPr/>
          </p:nvSpPr>
          <p:spPr bwMode="auto">
            <a:xfrm>
              <a:off x="1651000" y="5257800"/>
              <a:ext cx="6464300" cy="279400"/>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47838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433BF-1BA1-B4A5-03FA-7D77DC185DEF}"/>
              </a:ext>
            </a:extLst>
          </p:cNvPr>
          <p:cNvSpPr txBox="1"/>
          <p:nvPr/>
        </p:nvSpPr>
        <p:spPr>
          <a:xfrm>
            <a:off x="577881" y="154440"/>
            <a:ext cx="782999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CCE Policy Validation in ACI Deployment</a:t>
            </a:r>
            <a:endParaRPr lang="en-US" sz="3200" spc="-50">
              <a:ln w="3175">
                <a:noFill/>
              </a:ln>
              <a:latin typeface="+mj-lt"/>
              <a:cs typeface="Segoe UI"/>
            </a:endParaRPr>
          </a:p>
        </p:txBody>
      </p:sp>
      <p:sp>
        <p:nvSpPr>
          <p:cNvPr id="2" name="Content Placeholder 4">
            <a:extLst>
              <a:ext uri="{FF2B5EF4-FFF2-40B4-BE49-F238E27FC236}">
                <a16:creationId xmlns:a16="http://schemas.microsoft.com/office/drawing/2014/main" id="{1C24CBB7-4219-9123-FD24-339734DDE931}"/>
              </a:ext>
            </a:extLst>
          </p:cNvPr>
          <p:cNvSpPr txBox="1">
            <a:spLocks/>
          </p:cNvSpPr>
          <p:nvPr/>
        </p:nvSpPr>
        <p:spPr>
          <a:xfrm>
            <a:off x="577881" y="1181100"/>
            <a:ext cx="11381890" cy="5268460"/>
          </a:xfrm>
        </p:spPr>
        <p:txBody>
          <a:bodyPr vert="horz" wrap="square"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Customer runs a CLI tool on the deployment template to get an output of the CCE policy and then calls the create ACI call with the deployment template and policy. </a:t>
            </a:r>
            <a:br>
              <a:rPr lang="en-US" sz="1800"/>
            </a:br>
            <a:br>
              <a:rPr lang="en-US" sz="1800"/>
            </a:br>
            <a:r>
              <a:rPr lang="en-US" sz="1800"/>
              <a:t>The CCE policy is ultimately a representation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Container image &amp; configuration </a:t>
            </a:r>
            <a:r>
              <a:rPr lang="en-US" sz="1800"/>
              <a:t>parsed from the deployment template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Side Cars (fragments) </a:t>
            </a:r>
            <a:r>
              <a:rPr lang="en-US" sz="1800"/>
              <a:t>that ACI will insert next to their container based on the deployment template</a:t>
            </a:r>
          </a:p>
          <a:p>
            <a:pPr marR="0" lvl="0" algn="l" defTabSz="914400" rtl="0" eaLnBrk="1" fontAlgn="auto" latinLnBrk="0" hangingPunct="1">
              <a:lnSpc>
                <a:spcPct val="100000"/>
              </a:lnSpc>
              <a:spcBef>
                <a:spcPts val="0"/>
              </a:spcBef>
              <a:spcAft>
                <a:spcPts val="0"/>
              </a:spcAft>
              <a:buClrTx/>
              <a:buSzTx/>
              <a:tabLst/>
              <a:defRPr/>
            </a:pPr>
            <a:br>
              <a:rPr lang="en-US" sz="1800"/>
            </a:br>
            <a:r>
              <a:rPr lang="en-US" sz="1800"/>
              <a:t>At the time of deployment ACI will validate this incoming CCE policy with what it parses from the deployment template and only proceed if both match. If the customer tries to edit this policy (e.g. removing side cars) the deployment will fail. Which means the customer either takes the policy as is or leaves it. </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Side cars are represented in the policy via </a:t>
            </a:r>
            <a:r>
              <a:rPr lang="en-US" sz="1800">
                <a:latin typeface="+mj-lt"/>
              </a:rPr>
              <a:t>Fragments</a:t>
            </a:r>
            <a:r>
              <a:rPr lang="en-US">
                <a:latin typeface="+mj-lt"/>
              </a:rPr>
              <a:t>.</a:t>
            </a:r>
            <a:endParaRPr lang="en-US"/>
          </a:p>
        </p:txBody>
      </p:sp>
    </p:spTree>
    <p:extLst>
      <p:ext uri="{BB962C8B-B14F-4D97-AF65-F5344CB8AC3E}">
        <p14:creationId xmlns:p14="http://schemas.microsoft.com/office/powerpoint/2010/main" val="37292962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FFAD87-5BFE-3B81-9BD5-F2B360F4D441}"/>
              </a:ext>
            </a:extLst>
          </p:cNvPr>
          <p:cNvGrpSpPr/>
          <p:nvPr/>
        </p:nvGrpSpPr>
        <p:grpSpPr>
          <a:xfrm>
            <a:off x="695919" y="1193752"/>
            <a:ext cx="8317452" cy="5207048"/>
            <a:chOff x="681405" y="830895"/>
            <a:chExt cx="9510562" cy="6030872"/>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681405" y="2288203"/>
              <a:ext cx="4552602"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grpSp>
          <p:nvGrpSpPr>
            <p:cNvPr id="7" name="Group 6">
              <a:extLst>
                <a:ext uri="{FF2B5EF4-FFF2-40B4-BE49-F238E27FC236}">
                  <a16:creationId xmlns:a16="http://schemas.microsoft.com/office/drawing/2014/main" id="{81762E6C-7907-34AC-FF9F-1F75CA06F531}"/>
                </a:ext>
              </a:extLst>
            </p:cNvPr>
            <p:cNvGrpSpPr/>
            <p:nvPr/>
          </p:nvGrpSpPr>
          <p:grpSpPr>
            <a:xfrm>
              <a:off x="862552" y="830895"/>
              <a:ext cx="1955180" cy="1048312"/>
              <a:chOff x="7321865" y="273362"/>
              <a:chExt cx="1955180" cy="1386578"/>
            </a:xfrm>
          </p:grpSpPr>
          <p:sp>
            <p:nvSpPr>
              <p:cNvPr id="3" name="Rectangle: Rounded Corners 2">
                <a:extLst>
                  <a:ext uri="{FF2B5EF4-FFF2-40B4-BE49-F238E27FC236}">
                    <a16:creationId xmlns:a16="http://schemas.microsoft.com/office/drawing/2014/main" id="{9CEC09D0-3C46-FD56-B8CF-F49FE3E917C5}"/>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080A489-16F4-1570-FDD6-57E033729D4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Policy JSON</a:t>
                </a:r>
              </a:p>
            </p:txBody>
          </p:sp>
        </p:grpSp>
        <p:grpSp>
          <p:nvGrpSpPr>
            <p:cNvPr id="22" name="Group 21">
              <a:extLst>
                <a:ext uri="{FF2B5EF4-FFF2-40B4-BE49-F238E27FC236}">
                  <a16:creationId xmlns:a16="http://schemas.microsoft.com/office/drawing/2014/main" id="{C382498D-2719-4B7D-FAA6-63234D5DD546}"/>
                </a:ext>
              </a:extLst>
            </p:cNvPr>
            <p:cNvGrpSpPr/>
            <p:nvPr/>
          </p:nvGrpSpPr>
          <p:grpSpPr>
            <a:xfrm>
              <a:off x="862552" y="2512224"/>
              <a:ext cx="1955180" cy="1048312"/>
              <a:chOff x="7321865" y="273362"/>
              <a:chExt cx="1955180" cy="1386578"/>
            </a:xfrm>
          </p:grpSpPr>
          <p:sp>
            <p:nvSpPr>
              <p:cNvPr id="23" name="Rectangle: Rounded Corners 22">
                <a:extLst>
                  <a:ext uri="{FF2B5EF4-FFF2-40B4-BE49-F238E27FC236}">
                    <a16:creationId xmlns:a16="http://schemas.microsoft.com/office/drawing/2014/main" id="{5B8C0275-5F65-1220-AF33-34B66F27885E}"/>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601D98C9-B41A-69A1-2A4A-4CA09C8E4D33}"/>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Confcom CLI</a:t>
                </a:r>
              </a:p>
            </p:txBody>
          </p:sp>
        </p:grpSp>
        <p:grpSp>
          <p:nvGrpSpPr>
            <p:cNvPr id="25" name="Group 24">
              <a:extLst>
                <a:ext uri="{FF2B5EF4-FFF2-40B4-BE49-F238E27FC236}">
                  <a16:creationId xmlns:a16="http://schemas.microsoft.com/office/drawing/2014/main" id="{10E6EFE1-2C5E-4529-5225-D728B3C59B83}"/>
                </a:ext>
              </a:extLst>
            </p:cNvPr>
            <p:cNvGrpSpPr/>
            <p:nvPr/>
          </p:nvGrpSpPr>
          <p:grpSpPr>
            <a:xfrm>
              <a:off x="862552" y="4135610"/>
              <a:ext cx="1955180" cy="1048312"/>
              <a:chOff x="7321865" y="273362"/>
              <a:chExt cx="1955180" cy="1386578"/>
            </a:xfrm>
          </p:grpSpPr>
          <p:sp>
            <p:nvSpPr>
              <p:cNvPr id="26" name="Rectangle: Rounded Corners 25">
                <a:extLst>
                  <a:ext uri="{FF2B5EF4-FFF2-40B4-BE49-F238E27FC236}">
                    <a16:creationId xmlns:a16="http://schemas.microsoft.com/office/drawing/2014/main" id="{7828105B-234E-D584-24AE-DC4FC28C62A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A001AB5-C000-02B8-38D8-F4B2557A128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Base 64 String</a:t>
                </a:r>
              </a:p>
            </p:txBody>
          </p:sp>
        </p:grpSp>
        <p:grpSp>
          <p:nvGrpSpPr>
            <p:cNvPr id="28" name="Group 27">
              <a:extLst>
                <a:ext uri="{FF2B5EF4-FFF2-40B4-BE49-F238E27FC236}">
                  <a16:creationId xmlns:a16="http://schemas.microsoft.com/office/drawing/2014/main" id="{25A4CAA0-12FE-9EC2-519A-83C504BC9A79}"/>
                </a:ext>
              </a:extLst>
            </p:cNvPr>
            <p:cNvGrpSpPr/>
            <p:nvPr/>
          </p:nvGrpSpPr>
          <p:grpSpPr>
            <a:xfrm>
              <a:off x="862552" y="5813455"/>
              <a:ext cx="1955180" cy="1048312"/>
              <a:chOff x="7321865" y="273362"/>
              <a:chExt cx="1955180" cy="1386578"/>
            </a:xfrm>
          </p:grpSpPr>
          <p:sp>
            <p:nvSpPr>
              <p:cNvPr id="29" name="Rectangle: Rounded Corners 28">
                <a:extLst>
                  <a:ext uri="{FF2B5EF4-FFF2-40B4-BE49-F238E27FC236}">
                    <a16:creationId xmlns:a16="http://schemas.microsoft.com/office/drawing/2014/main" id="{1BAC8F50-B5E9-655E-2365-4D720804628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3E0A3A8-D6BC-4D88-A931-D50A2DEC0B6B}"/>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ARM Template</a:t>
                </a:r>
              </a:p>
            </p:txBody>
          </p:sp>
        </p:grpSp>
        <p:cxnSp>
          <p:nvCxnSpPr>
            <p:cNvPr id="8" name="Straight Arrow Connector 7">
              <a:extLst>
                <a:ext uri="{FF2B5EF4-FFF2-40B4-BE49-F238E27FC236}">
                  <a16:creationId xmlns:a16="http://schemas.microsoft.com/office/drawing/2014/main" id="{5DFF84D6-3940-3969-922C-33E0A6372C1C}"/>
                </a:ext>
              </a:extLst>
            </p:cNvPr>
            <p:cNvCxnSpPr>
              <a:cxnSpLocks/>
            </p:cNvCxnSpPr>
            <p:nvPr/>
          </p:nvCxnSpPr>
          <p:spPr>
            <a:xfrm>
              <a:off x="1846038" y="1845167"/>
              <a:ext cx="0" cy="667057"/>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8770E5-D274-A011-7846-272C65FC589D}"/>
                </a:ext>
              </a:extLst>
            </p:cNvPr>
            <p:cNvCxnSpPr>
              <a:cxnSpLocks/>
            </p:cNvCxnSpPr>
            <p:nvPr/>
          </p:nvCxnSpPr>
          <p:spPr>
            <a:xfrm>
              <a:off x="1840142" y="3491830"/>
              <a:ext cx="0" cy="643780"/>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9C969C-0ED3-A7DC-EEC6-ED6D8D3D2E94}"/>
                </a:ext>
              </a:extLst>
            </p:cNvPr>
            <p:cNvCxnSpPr>
              <a:cxnSpLocks/>
            </p:cNvCxnSpPr>
            <p:nvPr/>
          </p:nvCxnSpPr>
          <p:spPr>
            <a:xfrm>
              <a:off x="1840142" y="5115216"/>
              <a:ext cx="0" cy="696793"/>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0294DF5-046B-197F-012E-3D225BAE346C}"/>
                </a:ext>
              </a:extLst>
            </p:cNvPr>
            <p:cNvSpPr txBox="1"/>
            <p:nvPr/>
          </p:nvSpPr>
          <p:spPr>
            <a:xfrm>
              <a:off x="3144013" y="1029683"/>
              <a:ext cx="6931818"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JSON document defines what is allowed to run within the TEE </a:t>
              </a:r>
            </a:p>
          </p:txBody>
        </p:sp>
        <p:sp>
          <p:nvSpPr>
            <p:cNvPr id="18" name="TextBox 17">
              <a:extLst>
                <a:ext uri="{FF2B5EF4-FFF2-40B4-BE49-F238E27FC236}">
                  <a16:creationId xmlns:a16="http://schemas.microsoft.com/office/drawing/2014/main" id="{CF5C3991-2816-7822-E8ED-A4BE784FBFDF}"/>
                </a:ext>
              </a:extLst>
            </p:cNvPr>
            <p:cNvSpPr txBox="1"/>
            <p:nvPr/>
          </p:nvSpPr>
          <p:spPr>
            <a:xfrm>
              <a:off x="3144013" y="2508294"/>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 tooling takes the JSON document as input and calculates a policy which can be enforced by Open GCS</a:t>
              </a:r>
            </a:p>
          </p:txBody>
        </p:sp>
        <p:sp>
          <p:nvSpPr>
            <p:cNvPr id="20" name="TextBox 19">
              <a:extLst>
                <a:ext uri="{FF2B5EF4-FFF2-40B4-BE49-F238E27FC236}">
                  <a16:creationId xmlns:a16="http://schemas.microsoft.com/office/drawing/2014/main" id="{C27686D2-AA89-461C-5360-2EB30DE9D68B}"/>
                </a:ext>
              </a:extLst>
            </p:cNvPr>
            <p:cNvSpPr txBox="1"/>
            <p:nvPr/>
          </p:nvSpPr>
          <p:spPr>
            <a:xfrm>
              <a:off x="3117224" y="4183571"/>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policy is outputted as a base 64 string containing all the properties that need to be validated at container launch time</a:t>
              </a:r>
            </a:p>
          </p:txBody>
        </p:sp>
        <p:sp>
          <p:nvSpPr>
            <p:cNvPr id="31" name="TextBox 30">
              <a:extLst>
                <a:ext uri="{FF2B5EF4-FFF2-40B4-BE49-F238E27FC236}">
                  <a16:creationId xmlns:a16="http://schemas.microsoft.com/office/drawing/2014/main" id="{46758AAD-188E-FB27-D3C6-BBAB10912D21}"/>
                </a:ext>
              </a:extLst>
            </p:cNvPr>
            <p:cNvSpPr txBox="1"/>
            <p:nvPr/>
          </p:nvSpPr>
          <p:spPr>
            <a:xfrm>
              <a:off x="3099482" y="5899262"/>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base 64 string is added to the CCE property of the container group which is now ready for deployment</a:t>
              </a:r>
            </a:p>
          </p:txBody>
        </p:sp>
        <p:pic>
          <p:nvPicPr>
            <p:cNvPr id="34" name="data2" descr="data">
              <a:extLst>
                <a:ext uri="{FF2B5EF4-FFF2-40B4-BE49-F238E27FC236}">
                  <a16:creationId xmlns:a16="http://schemas.microsoft.com/office/drawing/2014/main" id="{2D4CFAFB-97F3-9D15-2427-A4DB41DA9F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779" y="4303988"/>
              <a:ext cx="466725" cy="466725"/>
            </a:xfrm>
            <a:prstGeom prst="rect">
              <a:avLst/>
            </a:prstGeom>
          </p:spPr>
        </p:pic>
        <p:grpSp>
          <p:nvGrpSpPr>
            <p:cNvPr id="37" name="whitepapers" descr=" whitepapers">
              <a:extLst>
                <a:ext uri="{FF2B5EF4-FFF2-40B4-BE49-F238E27FC236}">
                  <a16:creationId xmlns:a16="http://schemas.microsoft.com/office/drawing/2014/main" id="{0B0CEF98-52F4-34AF-F304-7CEE45FFE2C1}"/>
                </a:ext>
              </a:extLst>
            </p:cNvPr>
            <p:cNvGrpSpPr/>
            <p:nvPr/>
          </p:nvGrpSpPr>
          <p:grpSpPr>
            <a:xfrm>
              <a:off x="1718352" y="1040161"/>
              <a:ext cx="243716" cy="354495"/>
              <a:chOff x="750047" y="5793375"/>
              <a:chExt cx="243716" cy="354495"/>
            </a:xfrm>
          </p:grpSpPr>
          <p:sp>
            <p:nvSpPr>
              <p:cNvPr id="38" name="Freeform: Shape 37">
                <a:extLst>
                  <a:ext uri="{FF2B5EF4-FFF2-40B4-BE49-F238E27FC236}">
                    <a16:creationId xmlns:a16="http://schemas.microsoft.com/office/drawing/2014/main" id="{A5D4638B-934D-8196-A9D4-12CF9BD31275}"/>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B12DB72-389B-6C4C-50BE-C39EB2BD185A}"/>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8049CEE-BCD0-748D-6B43-2666FB80EFDF}"/>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97203E3-2D7E-8013-23EB-10C7F5505155}"/>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6CCDBDD-A9F9-2BEE-2647-FD9905E305F9}"/>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16CDCFF-6718-6014-1D07-785F6FC6D4B9}"/>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file" descr="file, paper, sheet">
              <a:extLst>
                <a:ext uri="{FF2B5EF4-FFF2-40B4-BE49-F238E27FC236}">
                  <a16:creationId xmlns:a16="http://schemas.microsoft.com/office/drawing/2014/main" id="{ED8C8B94-CDF3-07FE-DA22-5E35CB0965B1}"/>
                </a:ext>
              </a:extLst>
            </p:cNvPr>
            <p:cNvGrpSpPr/>
            <p:nvPr/>
          </p:nvGrpSpPr>
          <p:grpSpPr>
            <a:xfrm>
              <a:off x="1695006" y="5985625"/>
              <a:ext cx="290270" cy="359770"/>
              <a:chOff x="8018464" y="4649789"/>
              <a:chExt cx="225425" cy="279400"/>
            </a:xfrm>
          </p:grpSpPr>
          <p:sp>
            <p:nvSpPr>
              <p:cNvPr id="45" name="Freeform 88">
                <a:extLst>
                  <a:ext uri="{FF2B5EF4-FFF2-40B4-BE49-F238E27FC236}">
                    <a16:creationId xmlns:a16="http://schemas.microsoft.com/office/drawing/2014/main" id="{7871BB1C-F04C-FD80-CE1D-335B98ABFF0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9">
                <a:extLst>
                  <a:ext uri="{FF2B5EF4-FFF2-40B4-BE49-F238E27FC236}">
                    <a16:creationId xmlns:a16="http://schemas.microsoft.com/office/drawing/2014/main" id="{3A6FEB9B-71C6-FF83-16B3-112305A4D2B7}"/>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Line 90">
                <a:extLst>
                  <a:ext uri="{FF2B5EF4-FFF2-40B4-BE49-F238E27FC236}">
                    <a16:creationId xmlns:a16="http://schemas.microsoft.com/office/drawing/2014/main" id="{542CA936-B23F-2645-36E6-94608875711B}"/>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91">
                <a:extLst>
                  <a:ext uri="{FF2B5EF4-FFF2-40B4-BE49-F238E27FC236}">
                    <a16:creationId xmlns:a16="http://schemas.microsoft.com/office/drawing/2014/main" id="{8F3EB318-1DE3-12DE-2860-EAE4F10FC36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 name="trial" descr="trial, testing, development">
              <a:extLst>
                <a:ext uri="{FF2B5EF4-FFF2-40B4-BE49-F238E27FC236}">
                  <a16:creationId xmlns:a16="http://schemas.microsoft.com/office/drawing/2014/main" id="{07D5910D-022D-45BE-A2EF-8E83F941B4BF}"/>
                </a:ext>
              </a:extLst>
            </p:cNvPr>
            <p:cNvGrpSpPr/>
            <p:nvPr/>
          </p:nvGrpSpPr>
          <p:grpSpPr>
            <a:xfrm>
              <a:off x="1627890" y="2749704"/>
              <a:ext cx="416288" cy="329645"/>
              <a:chOff x="11039341" y="4833217"/>
              <a:chExt cx="416288" cy="329645"/>
            </a:xfrm>
          </p:grpSpPr>
          <p:sp>
            <p:nvSpPr>
              <p:cNvPr id="50" name="Freeform: Shape 49">
                <a:extLst>
                  <a:ext uri="{FF2B5EF4-FFF2-40B4-BE49-F238E27FC236}">
                    <a16:creationId xmlns:a16="http://schemas.microsoft.com/office/drawing/2014/main" id="{0D610BA0-2E0C-9B11-BC87-0BD75B8A910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993B063-EA80-5CDF-596F-9C849A0812D7}"/>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4639AAA-85EC-F6C0-970E-A102DC02CFFA}"/>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C1DA7E8-E7D6-B5DB-C07F-B11526F4BAD2}"/>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684FF7-B085-B6C5-F547-7AB2DDEC7D8B}"/>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5E41D03-ECF4-9E28-2AF2-BB4D5BBE5C2C}"/>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3BBC6C9-7AAF-9550-ECD1-72BB5F4C9EAF}"/>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3AF0D0D-07D0-B485-3830-E02D4B1F2E3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TextBox 5">
            <a:extLst>
              <a:ext uri="{FF2B5EF4-FFF2-40B4-BE49-F238E27FC236}">
                <a16:creationId xmlns:a16="http://schemas.microsoft.com/office/drawing/2014/main" id="{21B8DB5F-66A9-AFE2-F193-DE22FA8B2A38}"/>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Generating confidential computing enforcement policies</a:t>
            </a:r>
            <a:endParaRPr lang="en-US" sz="3200" spc="-50">
              <a:ln w="3175">
                <a:noFill/>
              </a:ln>
              <a:latin typeface="+mj-lt"/>
              <a:cs typeface="Segoe UI"/>
            </a:endParaRPr>
          </a:p>
        </p:txBody>
      </p:sp>
    </p:spTree>
    <p:extLst>
      <p:ext uri="{BB962C8B-B14F-4D97-AF65-F5344CB8AC3E}">
        <p14:creationId xmlns:p14="http://schemas.microsoft.com/office/powerpoint/2010/main" val="5543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xt&#10;&#10;Description automatically generated">
            <a:extLst>
              <a:ext uri="{FF2B5EF4-FFF2-40B4-BE49-F238E27FC236}">
                <a16:creationId xmlns:a16="http://schemas.microsoft.com/office/drawing/2014/main" id="{7339D8AA-3A8D-CBEC-5ECE-997B57547B5F}"/>
              </a:ext>
            </a:extLst>
          </p:cNvPr>
          <p:cNvPicPr>
            <a:picLocks noChangeAspect="1"/>
          </p:cNvPicPr>
          <p:nvPr/>
        </p:nvPicPr>
        <p:blipFill>
          <a:blip r:embed="rId3"/>
          <a:stretch>
            <a:fillRect/>
          </a:stretch>
        </p:blipFill>
        <p:spPr>
          <a:xfrm>
            <a:off x="736266" y="1798298"/>
            <a:ext cx="7532995" cy="4630072"/>
          </a:xfrm>
          <a:prstGeom prst="rect">
            <a:avLst/>
          </a:prstGeom>
          <a:solidFill>
            <a:schemeClr val="tx1"/>
          </a:solidFill>
          <a:ln>
            <a:solidFill>
              <a:schemeClr val="bg1"/>
            </a:solidFill>
          </a:ln>
        </p:spPr>
      </p:pic>
      <p:sp>
        <p:nvSpPr>
          <p:cNvPr id="5" name="Arrow: Left 4">
            <a:extLst>
              <a:ext uri="{FF2B5EF4-FFF2-40B4-BE49-F238E27FC236}">
                <a16:creationId xmlns:a16="http://schemas.microsoft.com/office/drawing/2014/main" id="{D620A8B6-D4B4-13F4-3E7B-7630BF33432A}"/>
              </a:ext>
            </a:extLst>
          </p:cNvPr>
          <p:cNvSpPr/>
          <p:nvPr/>
        </p:nvSpPr>
        <p:spPr>
          <a:xfrm>
            <a:off x="6970855" y="2777186"/>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47B2A44-9575-C54B-2077-0E57AB463966}"/>
              </a:ext>
            </a:extLst>
          </p:cNvPr>
          <p:cNvSpPr txBox="1"/>
          <p:nvPr/>
        </p:nvSpPr>
        <p:spPr>
          <a:xfrm>
            <a:off x="8446643" y="2284106"/>
            <a:ext cx="3150864" cy="646331"/>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Created by CLI tool, based on Container images and Conf. Specified in ARM Template</a:t>
            </a:r>
          </a:p>
        </p:txBody>
      </p:sp>
      <p:sp>
        <p:nvSpPr>
          <p:cNvPr id="8" name="Arrow: Left 7">
            <a:extLst>
              <a:ext uri="{FF2B5EF4-FFF2-40B4-BE49-F238E27FC236}">
                <a16:creationId xmlns:a16="http://schemas.microsoft.com/office/drawing/2014/main" id="{8791F9D9-B459-DD68-FECE-4CF987E3E6C9}"/>
              </a:ext>
            </a:extLst>
          </p:cNvPr>
          <p:cNvSpPr/>
          <p:nvPr/>
        </p:nvSpPr>
        <p:spPr>
          <a:xfrm>
            <a:off x="6970855" y="3016628"/>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DF7029D-D734-09D5-5E10-75C088594245}"/>
              </a:ext>
            </a:extLst>
          </p:cNvPr>
          <p:cNvSpPr txBox="1"/>
          <p:nvPr/>
        </p:nvSpPr>
        <p:spPr>
          <a:xfrm>
            <a:off x="8446643" y="2954753"/>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0" name="Arrow: Left 9">
            <a:extLst>
              <a:ext uri="{FF2B5EF4-FFF2-40B4-BE49-F238E27FC236}">
                <a16:creationId xmlns:a16="http://schemas.microsoft.com/office/drawing/2014/main" id="{CBEA9676-4943-EFF1-8055-AE2ECB4D11E3}"/>
              </a:ext>
            </a:extLst>
          </p:cNvPr>
          <p:cNvSpPr/>
          <p:nvPr/>
        </p:nvSpPr>
        <p:spPr>
          <a:xfrm>
            <a:off x="7825919" y="4815349"/>
            <a:ext cx="404414" cy="14048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800DE802-9D30-3DEF-FF55-14A09142ACB4}"/>
              </a:ext>
            </a:extLst>
          </p:cNvPr>
          <p:cNvSpPr txBox="1"/>
          <p:nvPr/>
        </p:nvSpPr>
        <p:spPr>
          <a:xfrm>
            <a:off x="8446643" y="4747089"/>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2" name="Right Brace 11">
            <a:extLst>
              <a:ext uri="{FF2B5EF4-FFF2-40B4-BE49-F238E27FC236}">
                <a16:creationId xmlns:a16="http://schemas.microsoft.com/office/drawing/2014/main" id="{B0B94C5C-1EC8-5BC0-4CED-5AB3FB493D01}"/>
              </a:ext>
            </a:extLst>
          </p:cNvPr>
          <p:cNvSpPr/>
          <p:nvPr/>
        </p:nvSpPr>
        <p:spPr>
          <a:xfrm>
            <a:off x="7175692" y="3429000"/>
            <a:ext cx="527865" cy="2913179"/>
          </a:xfrm>
          <a:prstGeom prst="rightBrace">
            <a:avLst/>
          </a:prstGeom>
          <a:solidFill>
            <a:schemeClr val="tx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11EF2F0-62BB-BC4E-43F4-AF0D6EB3EB3D}"/>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from ConfCom CLI</a:t>
            </a:r>
            <a:endParaRPr lang="en-US" sz="3200" spc="-50">
              <a:ln w="3175">
                <a:noFill/>
              </a:ln>
              <a:latin typeface="+mj-lt"/>
              <a:cs typeface="Segoe UI"/>
            </a:endParaRPr>
          </a:p>
        </p:txBody>
      </p:sp>
    </p:spTree>
    <p:extLst>
      <p:ext uri="{BB962C8B-B14F-4D97-AF65-F5344CB8AC3E}">
        <p14:creationId xmlns:p14="http://schemas.microsoft.com/office/powerpoint/2010/main" val="66399738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2307BE-AE38-183A-B142-F4BF49E62397}"/>
              </a:ext>
            </a:extLst>
          </p:cNvPr>
          <p:cNvSpPr txBox="1"/>
          <p:nvPr/>
        </p:nvSpPr>
        <p:spPr>
          <a:xfrm>
            <a:off x="188613" y="794250"/>
            <a:ext cx="11814773" cy="5878532"/>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"ccePolicy": "package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future.keywords.every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api_version := \"0.10.0\"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framework_version := \"0.2.3\„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fragments:= {\"feed\": \"mcr.microsoft.com/aci/aci-cc-infra-fragment\", \"includes\": ["containers\",\"fragments\"],\"issuer\":\"did:x509:0:sha256:I__iuL25oXEVEFdTP_aBLx_eT1RPHbCQ_ECBQbFYZpt9s::eku:1.3.6.1.4.1.311.76.59.1.3\",\"minimum_svn\":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containers:=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allow_elevated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command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":["/bin/sh","-c","node /usr/src/app/index.js"],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env_rules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{"rule":"PATH=/usr/local/sbin:/usr/local/bin:/usr/sbin:/usr/bin:/sbin:/bin","strategy":"string"},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{"rule":"azurecontainerinstance_restarted_by=.+","strategy":"re2"}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id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lang="en-US" sz="1600" noProof="1">
                <a:solidFill>
                  <a:schemeClr val="bg1"/>
                </a:solidFill>
                <a:latin typeface="Calibri" panose="020F0502020204030204"/>
              </a:rPr>
              <a:t>sample</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snpregistry.azurecr.io/custom-aci-hello:4g",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layers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":["c6d324ab16cc7589e917c706b19a1137f7835d2c77b4604c28f9494dd8b60959",” c6d324ab16cc7589e917c706b19a1137f7835d2c77b4604c28f9494dd8b60959”}],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working_dir</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":"/usr/src/app“}]</a:t>
            </a:r>
          </a:p>
        </p:txBody>
      </p:sp>
      <p:sp>
        <p:nvSpPr>
          <p:cNvPr id="3" name="Speech Bubble: Rectangle 2">
            <a:extLst>
              <a:ext uri="{FF2B5EF4-FFF2-40B4-BE49-F238E27FC236}">
                <a16:creationId xmlns:a16="http://schemas.microsoft.com/office/drawing/2014/main" id="{B6C7D3A3-AA6F-1E30-D368-378895808F1A}"/>
              </a:ext>
            </a:extLst>
          </p:cNvPr>
          <p:cNvSpPr/>
          <p:nvPr/>
        </p:nvSpPr>
        <p:spPr>
          <a:xfrm>
            <a:off x="5340766" y="2249437"/>
            <a:ext cx="972387" cy="343372"/>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“name”</a:t>
            </a:r>
          </a:p>
        </p:txBody>
      </p:sp>
      <p:sp>
        <p:nvSpPr>
          <p:cNvPr id="5" name="Speech Bubble: Rectangle 4">
            <a:extLst>
              <a:ext uri="{FF2B5EF4-FFF2-40B4-BE49-F238E27FC236}">
                <a16:creationId xmlns:a16="http://schemas.microsoft.com/office/drawing/2014/main" id="{73222959-DF07-9F82-EA02-650378F7210F}"/>
              </a:ext>
            </a:extLst>
          </p:cNvPr>
          <p:cNvSpPr/>
          <p:nvPr/>
        </p:nvSpPr>
        <p:spPr>
          <a:xfrm>
            <a:off x="8425854" y="3390144"/>
            <a:ext cx="1948490" cy="343372"/>
          </a:xfrm>
          <a:prstGeom prst="wedgeRectCallout">
            <a:avLst>
              <a:gd name="adj1" fmla="val -103402"/>
              <a:gd name="adj2" fmla="val -90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Signing key digest</a:t>
            </a:r>
          </a:p>
        </p:txBody>
      </p:sp>
      <p:sp>
        <p:nvSpPr>
          <p:cNvPr id="6" name="Speech Bubble: Rectangle 5">
            <a:extLst>
              <a:ext uri="{FF2B5EF4-FFF2-40B4-BE49-F238E27FC236}">
                <a16:creationId xmlns:a16="http://schemas.microsoft.com/office/drawing/2014/main" id="{74FB9D08-ABC1-FAE8-341A-7218FABB1368}"/>
              </a:ext>
            </a:extLst>
          </p:cNvPr>
          <p:cNvSpPr/>
          <p:nvPr/>
        </p:nvSpPr>
        <p:spPr>
          <a:xfrm>
            <a:off x="3272027" y="3668717"/>
            <a:ext cx="1280160" cy="343372"/>
          </a:xfrm>
          <a:prstGeom prst="wedgeRectCallout">
            <a:avLst>
              <a:gd name="adj1" fmla="val -71695"/>
              <a:gd name="adj2" fmla="val -972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Min. SVN</a:t>
            </a:r>
          </a:p>
        </p:txBody>
      </p:sp>
      <p:sp>
        <p:nvSpPr>
          <p:cNvPr id="7" name="Speech Bubble: Rectangle 6">
            <a:extLst>
              <a:ext uri="{FF2B5EF4-FFF2-40B4-BE49-F238E27FC236}">
                <a16:creationId xmlns:a16="http://schemas.microsoft.com/office/drawing/2014/main" id="{5DB63A0D-7E80-0500-B5F0-63BBC3C0D74D}"/>
              </a:ext>
            </a:extLst>
          </p:cNvPr>
          <p:cNvSpPr/>
          <p:nvPr/>
        </p:nvSpPr>
        <p:spPr>
          <a:xfrm>
            <a:off x="7768663" y="5050932"/>
            <a:ext cx="3307376" cy="451023"/>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DM-Verity measurements of the container layers</a:t>
            </a:r>
          </a:p>
        </p:txBody>
      </p:sp>
      <p:sp>
        <p:nvSpPr>
          <p:cNvPr id="2" name="TextBox 1">
            <a:extLst>
              <a:ext uri="{FF2B5EF4-FFF2-40B4-BE49-F238E27FC236}">
                <a16:creationId xmlns:a16="http://schemas.microsoft.com/office/drawing/2014/main" id="{C94C749F-B302-C648-23D7-D496B9B2EAD5}"/>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 More Details </a:t>
            </a:r>
            <a:endParaRPr lang="en-US" sz="3200" spc="-50">
              <a:ln w="3175">
                <a:noFill/>
              </a:ln>
              <a:latin typeface="+mj-lt"/>
              <a:cs typeface="Segoe UI"/>
            </a:endParaRPr>
          </a:p>
        </p:txBody>
      </p:sp>
    </p:spTree>
    <p:extLst>
      <p:ext uri="{BB962C8B-B14F-4D97-AF65-F5344CB8AC3E}">
        <p14:creationId xmlns:p14="http://schemas.microsoft.com/office/powerpoint/2010/main" val="35119840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E855BA7-BFC0-9417-2A1F-B3ADD9C4C424}"/>
              </a:ext>
            </a:extLst>
          </p:cNvPr>
          <p:cNvSpPr>
            <a:spLocks noGrp="1"/>
          </p:cNvSpPr>
          <p:nvPr>
            <p:ph sz="quarter" idx="10"/>
          </p:nvPr>
        </p:nvSpPr>
        <p:spPr>
          <a:xfrm>
            <a:off x="586581" y="1137670"/>
            <a:ext cx="11018838" cy="6152130"/>
          </a:xfrm>
        </p:spPr>
        <p:txBody>
          <a:bodyPr vert="horz" wrap="square" lIns="91440" tIns="45720" rIns="91440" bIns="45720" rtlCol="0">
            <a:normAutofit/>
          </a:bodyPr>
          <a:lstStyle/>
          <a:p>
            <a:pPr>
              <a:lnSpc>
                <a:spcPct val="90000"/>
              </a:lnSpc>
            </a:pPr>
            <a:r>
              <a:rPr lang="en-US" sz="1800"/>
              <a:t>CCE Policy is created from the deployment template to give customer full visibility into how ACI will provision the container from the deployment template</a:t>
            </a:r>
          </a:p>
          <a:p>
            <a:pPr>
              <a:lnSpc>
                <a:spcPct val="90000"/>
              </a:lnSpc>
            </a:pPr>
            <a:r>
              <a:rPr lang="en-US" sz="1800"/>
              <a:t>The policy defines the entities and constraints that are allowed in a confidential execution environment.  The policy contains the customer workload containers and their layers, mount information, and system sidecar’s config/identity via fragment references. This policy is required for all confidential container groups created in ACI. The policy is enforced by the OpenGCS after the start of the UVM and helps in achieving full attestation of the customers TEE.</a:t>
            </a:r>
          </a:p>
          <a:p>
            <a:pPr>
              <a:lnSpc>
                <a:spcPct val="90000"/>
              </a:lnSpc>
            </a:pPr>
            <a:r>
              <a:rPr lang="en-US" sz="1800"/>
              <a:t>CCE Policy contains the following main parts (all extracted from the deployment template)</a:t>
            </a:r>
          </a:p>
          <a:p>
            <a:pPr lvl="1">
              <a:lnSpc>
                <a:spcPct val="90000"/>
              </a:lnSpc>
            </a:pPr>
            <a:r>
              <a:rPr lang="en-US" sz="1800"/>
              <a:t>Fragment REGO representing the side car</a:t>
            </a:r>
          </a:p>
          <a:p>
            <a:pPr lvl="2">
              <a:lnSpc>
                <a:spcPct val="90000"/>
              </a:lnSpc>
            </a:pPr>
            <a:r>
              <a:rPr lang="en-US" sz="1800"/>
              <a:t>fragment feed (pointing to the MCR location containing the side car details)</a:t>
            </a:r>
          </a:p>
          <a:p>
            <a:pPr lvl="2">
              <a:lnSpc>
                <a:spcPct val="90000"/>
              </a:lnSpc>
            </a:pPr>
            <a:r>
              <a:rPr lang="en-US" sz="1800"/>
              <a:t>SVN on the fragment (min version)</a:t>
            </a:r>
          </a:p>
          <a:p>
            <a:pPr lvl="2">
              <a:lnSpc>
                <a:spcPct val="90000"/>
              </a:lnSpc>
            </a:pPr>
            <a:r>
              <a:rPr lang="en-US" sz="1800"/>
              <a:t>Public Key of the Fragment (to allow customer to audit the signing)</a:t>
            </a:r>
          </a:p>
          <a:p>
            <a:pPr lvl="1">
              <a:lnSpc>
                <a:spcPct val="90000"/>
              </a:lnSpc>
            </a:pPr>
            <a:r>
              <a:rPr lang="en-US" sz="1800"/>
              <a:t>Customer Images &amp; Layers</a:t>
            </a:r>
          </a:p>
          <a:p>
            <a:pPr lvl="1">
              <a:lnSpc>
                <a:spcPct val="90000"/>
              </a:lnSpc>
            </a:pPr>
            <a:r>
              <a:rPr lang="en-US" sz="1800"/>
              <a:t>Environment Variables</a:t>
            </a:r>
          </a:p>
          <a:p>
            <a:pPr lvl="1">
              <a:lnSpc>
                <a:spcPct val="90000"/>
              </a:lnSpc>
            </a:pPr>
            <a:r>
              <a:rPr lang="en-US" sz="1800"/>
              <a:t>Mounts</a:t>
            </a:r>
          </a:p>
          <a:p>
            <a:pPr lvl="1">
              <a:lnSpc>
                <a:spcPct val="90000"/>
              </a:lnSpc>
            </a:pPr>
            <a:r>
              <a:rPr lang="en-US" sz="1800"/>
              <a:t>Execution Commands</a:t>
            </a:r>
          </a:p>
          <a:p>
            <a:pPr>
              <a:lnSpc>
                <a:spcPct val="90000"/>
              </a:lnSpc>
            </a:pPr>
            <a:r>
              <a:rPr lang="en-US" sz="1800"/>
              <a:t>When the CCE Policy reaches the lower layers in ACI, OpenGCS will validate that the policy matches what ACI is attempting to execute. Only if the actions match the policy the container will be created. This means if the customers tries to edit the policy (add/ remove side cars as an example), it will be rejected.</a:t>
            </a:r>
          </a:p>
        </p:txBody>
      </p:sp>
      <p:sp>
        <p:nvSpPr>
          <p:cNvPr id="3" name="TextBox 2">
            <a:extLst>
              <a:ext uri="{FF2B5EF4-FFF2-40B4-BE49-F238E27FC236}">
                <a16:creationId xmlns:a16="http://schemas.microsoft.com/office/drawing/2014/main" id="{9B1B7B44-3F6F-77F4-FA0C-E452DE78B5E6}"/>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CCE Policy</a:t>
            </a:r>
            <a:endParaRPr lang="en-US" sz="3200" spc="-50">
              <a:ln w="3175">
                <a:noFill/>
              </a:ln>
              <a:latin typeface="+mj-lt"/>
              <a:cs typeface="Segoe UI"/>
            </a:endParaRPr>
          </a:p>
        </p:txBody>
      </p:sp>
    </p:spTree>
    <p:extLst>
      <p:ext uri="{BB962C8B-B14F-4D97-AF65-F5344CB8AC3E}">
        <p14:creationId xmlns:p14="http://schemas.microsoft.com/office/powerpoint/2010/main" val="21917819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2FDB11C-C437-9BC0-3615-2E2C4AE06C66}"/>
              </a:ext>
            </a:extLst>
          </p:cNvPr>
          <p:cNvSpPr>
            <a:spLocks noGrp="1"/>
          </p:cNvSpPr>
          <p:nvPr>
            <p:ph idx="1"/>
          </p:nvPr>
        </p:nvSpPr>
        <p:spPr>
          <a:xfrm>
            <a:off x="720914" y="951023"/>
            <a:ext cx="10515600" cy="4351338"/>
          </a:xfrm>
        </p:spPr>
        <p:txBody>
          <a:bodyPr>
            <a:normAutofit/>
          </a:bodyPr>
          <a:lstStyle/>
          <a:p>
            <a:pPr marL="0" indent="0">
              <a:buNone/>
            </a:pPr>
            <a:r>
              <a:rPr lang="en-US" sz="2400">
                <a:latin typeface="Segoe UI" panose="020B0502040204020203" pitchFamily="34" charset="0"/>
              </a:rPr>
              <a:t>Fragments are represented by Rego in the CCE Policy</a:t>
            </a:r>
          </a:p>
          <a:p>
            <a:pPr marL="0" indent="0">
              <a:buNone/>
            </a:pPr>
            <a:r>
              <a:rPr lang="en-US" sz="2400">
                <a:latin typeface="Segoe UI" panose="020B0502040204020203" pitchFamily="34" charset="0"/>
              </a:rPr>
              <a:t>Rego Sample</a:t>
            </a:r>
          </a:p>
          <a:p>
            <a:pPr marL="0" indent="0">
              <a:buNone/>
            </a:pPr>
            <a:endParaRPr lang="en-US"/>
          </a:p>
        </p:txBody>
      </p:sp>
      <p:pic>
        <p:nvPicPr>
          <p:cNvPr id="7" name="Picture 6">
            <a:extLst>
              <a:ext uri="{FF2B5EF4-FFF2-40B4-BE49-F238E27FC236}">
                <a16:creationId xmlns:a16="http://schemas.microsoft.com/office/drawing/2014/main" id="{502FAC0F-8B79-87C8-CD6F-77661B21433D}"/>
              </a:ext>
            </a:extLst>
          </p:cNvPr>
          <p:cNvPicPr>
            <a:picLocks noChangeAspect="1"/>
          </p:cNvPicPr>
          <p:nvPr/>
        </p:nvPicPr>
        <p:blipFill>
          <a:blip r:embed="rId2"/>
          <a:stretch>
            <a:fillRect/>
          </a:stretch>
        </p:blipFill>
        <p:spPr>
          <a:xfrm>
            <a:off x="955486" y="2105351"/>
            <a:ext cx="6644052" cy="180135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687804BC-C82F-2472-8182-ED96FA616592}"/>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Rego?</a:t>
            </a:r>
          </a:p>
        </p:txBody>
      </p:sp>
      <p:sp>
        <p:nvSpPr>
          <p:cNvPr id="4" name="TextBox 3">
            <a:extLst>
              <a:ext uri="{FF2B5EF4-FFF2-40B4-BE49-F238E27FC236}">
                <a16:creationId xmlns:a16="http://schemas.microsoft.com/office/drawing/2014/main" id="{584DE3EF-87EA-80E3-A4ED-A65276A154B7}"/>
              </a:ext>
            </a:extLst>
          </p:cNvPr>
          <p:cNvSpPr txBox="1"/>
          <p:nvPr/>
        </p:nvSpPr>
        <p:spPr>
          <a:xfrm>
            <a:off x="720914" y="4369232"/>
            <a:ext cx="9731186" cy="1754326"/>
          </a:xfrm>
          <a:prstGeom prst="rect">
            <a:avLst/>
          </a:prstGeom>
          <a:noFill/>
        </p:spPr>
        <p:txBody>
          <a:bodyPr wrap="square">
            <a:spAutoFit/>
          </a:bodyPr>
          <a:lstStyle/>
          <a:p>
            <a:r>
              <a:rPr lang="en-US" sz="1800">
                <a:latin typeface="Segoe UI" panose="020B0502040204020203" pitchFamily="34" charset="0"/>
              </a:rPr>
              <a:t>Rego is the purpose-built declarative policy language that supports Open Policy Agent (OPA). It’s used to write policy that is easy to read and easy to write. Fundamentally, Rego inspects and transforms data in structured documents, allowing OPA to make policy decisions. </a:t>
            </a:r>
          </a:p>
          <a:p>
            <a:endParaRPr lang="en-US">
              <a:latin typeface="Segoe UI" panose="020B0502040204020203" pitchFamily="34" charset="0"/>
            </a:endParaRPr>
          </a:p>
          <a:p>
            <a:r>
              <a:rPr lang="en-US" sz="1800">
                <a:latin typeface="Segoe UI" panose="020B0502040204020203" pitchFamily="34" charset="0"/>
              </a:rPr>
              <a:t>Rego was originally inspired by </a:t>
            </a:r>
            <a:r>
              <a:rPr lang="en-US" sz="1800" err="1">
                <a:latin typeface="Segoe UI" panose="020B0502040204020203" pitchFamily="34" charset="0"/>
              </a:rPr>
              <a:t>Datalog</a:t>
            </a:r>
            <a:r>
              <a:rPr lang="en-US" sz="1800">
                <a:latin typeface="Segoe UI" panose="020B0502040204020203" pitchFamily="34" charset="0"/>
              </a:rPr>
              <a:t> to support structured document models like JSON. , a common query language with a decades-long history, but extends its capabilities </a:t>
            </a:r>
          </a:p>
        </p:txBody>
      </p:sp>
    </p:spTree>
    <p:extLst>
      <p:ext uri="{BB962C8B-B14F-4D97-AF65-F5344CB8AC3E}">
        <p14:creationId xmlns:p14="http://schemas.microsoft.com/office/powerpoint/2010/main" val="18180354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318218" y="1207977"/>
            <a:ext cx="9648197" cy="3832392"/>
          </a:xfrm>
          <a:prstGeom prst="rect">
            <a:avLst/>
          </a:prstGeom>
          <a:solidFill>
            <a:schemeClr val="tx1">
              <a:lumMod val="75000"/>
              <a:lumOff val="2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1274401" y="5571722"/>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283927" y="5074990"/>
            <a:ext cx="9198454"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274403" y="5167706"/>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Hypervisor</a:t>
            </a: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274402" y="5978046"/>
            <a:ext cx="9692235" cy="535301"/>
            <a:chOff x="6890624" y="5802502"/>
            <a:chExt cx="9207638" cy="53530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9207638"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5246347" y="5802502"/>
              <a:ext cx="851704" cy="535301"/>
              <a:chOff x="9304680" y="5802502"/>
              <a:chExt cx="851704" cy="535301"/>
            </a:xfrm>
          </p:grpSpPr>
          <p:sp>
            <p:nvSpPr>
              <p:cNvPr id="7" name="Rectangle 6">
                <a:extLst>
                  <a:ext uri="{FF2B5EF4-FFF2-40B4-BE49-F238E27FC236}">
                    <a16:creationId xmlns:a16="http://schemas.microsoft.com/office/drawing/2014/main" id="{895F8DDD-B57F-824B-4F18-0D535AFFEC15}"/>
                  </a:ext>
                </a:extLst>
              </p:cNvPr>
              <p:cNvSpPr/>
              <p:nvPr/>
            </p:nvSpPr>
            <p:spPr bwMode="auto">
              <a:xfrm>
                <a:off x="9304680" y="5802502"/>
                <a:ext cx="851704" cy="535301"/>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8815" y="5906859"/>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6155983" y="6021234"/>
            <a:ext cx="770486" cy="431782"/>
          </a:xfrm>
          <a:prstGeom prst="rect">
            <a:avLst/>
          </a:prstGeom>
        </p:spPr>
      </p:pic>
      <p:sp>
        <p:nvSpPr>
          <p:cNvPr id="6" name="Rectangle 5">
            <a:extLst>
              <a:ext uri="{FF2B5EF4-FFF2-40B4-BE49-F238E27FC236}">
                <a16:creationId xmlns:a16="http://schemas.microsoft.com/office/drawing/2014/main" id="{8D839762-A19F-62E7-B97A-0E8785C7E58E}"/>
              </a:ext>
            </a:extLst>
          </p:cNvPr>
          <p:cNvSpPr/>
          <p:nvPr/>
        </p:nvSpPr>
        <p:spPr>
          <a:xfrm>
            <a:off x="5102943" y="1572250"/>
            <a:ext cx="4527182" cy="2745754"/>
          </a:xfrm>
          <a:prstGeom prst="rect">
            <a:avLst/>
          </a:prstGeom>
          <a:solidFill>
            <a:srgbClr val="42646C"/>
          </a:solidFill>
          <a:ln w="19050"/>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ED3185A5-2272-3A37-23CB-9E7CA758D91C}"/>
              </a:ext>
            </a:extLst>
          </p:cNvPr>
          <p:cNvSpPr/>
          <p:nvPr/>
        </p:nvSpPr>
        <p:spPr>
          <a:xfrm>
            <a:off x="5270090" y="3315954"/>
            <a:ext cx="4221026" cy="874665"/>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1">
              <a:ln>
                <a:noFill/>
              </a:ln>
              <a:solidFill>
                <a:srgbClr val="FFFFFF"/>
              </a:solidFill>
              <a:effectLst/>
              <a:uLnTx/>
              <a:uFillTx/>
              <a:latin typeface="Segoe UI Semibold"/>
              <a:ea typeface="+mn-ea"/>
              <a:cs typeface="+mn-cs"/>
            </a:endParaRPr>
          </a:p>
          <a:p>
            <a:pPr algn="ctr" defTabSz="609423">
              <a:defRPr/>
            </a:pPr>
            <a:r>
              <a:rPr lang="en-GB" sz="1372" kern="0" dirty="0">
                <a:solidFill>
                  <a:srgbClr val="FFFFFF"/>
                </a:solidFill>
                <a:latin typeface="Segoe UI Semibold"/>
              </a:rPr>
              <a:t>Open Guest Compute Service (</a:t>
            </a:r>
            <a:r>
              <a:rPr lang="en-GB" sz="1372" kern="0" dirty="0" err="1">
                <a:solidFill>
                  <a:srgbClr val="FFFFFF"/>
                </a:solidFill>
                <a:latin typeface="Segoe UI Semibold"/>
              </a:rPr>
              <a:t>OpenGCS</a:t>
            </a:r>
            <a:r>
              <a:rPr lang="en-GB" sz="1372" kern="0" dirty="0">
                <a:solidFill>
                  <a:srgbClr val="FFFFFF"/>
                </a:solidFill>
                <a:latin typeface="Segoe UI Semibold"/>
              </a:rPr>
              <a:t>)</a:t>
            </a:r>
          </a:p>
          <a:p>
            <a:pPr marL="0" marR="0" lvl="0" indent="0" algn="l" defTabSz="609423" rtl="0" eaLnBrk="1" fontAlgn="auto" latinLnBrk="0" hangingPunct="1">
              <a:lnSpc>
                <a:spcPct val="100000"/>
              </a:lnSpc>
              <a:spcBef>
                <a:spcPts val="0"/>
              </a:spcBef>
              <a:spcAft>
                <a:spcPts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27E89AFD-57C1-E85F-80A0-F00638F9D347}"/>
              </a:ext>
            </a:extLst>
          </p:cNvPr>
          <p:cNvSpPr/>
          <p:nvPr/>
        </p:nvSpPr>
        <p:spPr>
          <a:xfrm>
            <a:off x="1465574" y="2687414"/>
            <a:ext cx="1452826" cy="1749326"/>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OCI Image Layers</a:t>
            </a:r>
          </a:p>
        </p:txBody>
      </p:sp>
      <p:sp>
        <p:nvSpPr>
          <p:cNvPr id="48" name="Rectangle 47">
            <a:extLst>
              <a:ext uri="{FF2B5EF4-FFF2-40B4-BE49-F238E27FC236}">
                <a16:creationId xmlns:a16="http://schemas.microsoft.com/office/drawing/2014/main" id="{D7832532-8113-D16C-D11F-357B1FADE034}"/>
              </a:ext>
            </a:extLst>
          </p:cNvPr>
          <p:cNvSpPr/>
          <p:nvPr/>
        </p:nvSpPr>
        <p:spPr>
          <a:xfrm>
            <a:off x="1659548" y="3161620"/>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0</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DE15B3F5-8A1A-14B1-9C4C-B572A9FC2BAC}"/>
              </a:ext>
            </a:extLst>
          </p:cNvPr>
          <p:cNvSpPr/>
          <p:nvPr/>
        </p:nvSpPr>
        <p:spPr>
          <a:xfrm>
            <a:off x="1659548" y="3468251"/>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n</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86CD9F7B-3DFE-D011-DC71-B6EA30EE2207}"/>
              </a:ext>
            </a:extLst>
          </p:cNvPr>
          <p:cNvGrpSpPr/>
          <p:nvPr/>
        </p:nvGrpSpPr>
        <p:grpSpPr>
          <a:xfrm>
            <a:off x="2714002" y="1991583"/>
            <a:ext cx="1862479" cy="2421967"/>
            <a:chOff x="2714003" y="2018271"/>
            <a:chExt cx="1862478" cy="2421967"/>
          </a:xfrm>
        </p:grpSpPr>
        <p:sp>
          <p:nvSpPr>
            <p:cNvPr id="65" name="Rectangle 64">
              <a:extLst>
                <a:ext uri="{FF2B5EF4-FFF2-40B4-BE49-F238E27FC236}">
                  <a16:creationId xmlns:a16="http://schemas.microsoft.com/office/drawing/2014/main" id="{70B8CF19-E8FC-C023-BBE5-23F88405C1CD}"/>
                </a:ext>
              </a:extLst>
            </p:cNvPr>
            <p:cNvSpPr/>
            <p:nvPr/>
          </p:nvSpPr>
          <p:spPr>
            <a:xfrm>
              <a:off x="3123655" y="2700111"/>
              <a:ext cx="1452826" cy="1740127"/>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Dm-verity RO disks</a:t>
              </a:r>
            </a:p>
          </p:txBody>
        </p:sp>
        <p:sp>
          <p:nvSpPr>
            <p:cNvPr id="49" name="Flowchart: Magnetic Disk 48">
              <a:extLst>
                <a:ext uri="{FF2B5EF4-FFF2-40B4-BE49-F238E27FC236}">
                  <a16:creationId xmlns:a16="http://schemas.microsoft.com/office/drawing/2014/main" id="{1636AD51-0CDC-179A-1F6F-BCF53DAF8871}"/>
                </a:ext>
              </a:extLst>
            </p:cNvPr>
            <p:cNvSpPr/>
            <p:nvPr/>
          </p:nvSpPr>
          <p:spPr>
            <a:xfrm>
              <a:off x="3410019" y="3156989"/>
              <a:ext cx="880098" cy="277738"/>
            </a:xfrm>
            <a:prstGeom prst="flowChartMagneticDisk">
              <a:avLst/>
            </a:prstGeom>
            <a:solidFill>
              <a:srgbClr val="7F7F7F"/>
            </a:solidFill>
            <a:ln>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0</a:t>
              </a:r>
            </a:p>
          </p:txBody>
        </p:sp>
        <p:sp>
          <p:nvSpPr>
            <p:cNvPr id="71" name="Flowchart: Magnetic Disk 70">
              <a:extLst>
                <a:ext uri="{FF2B5EF4-FFF2-40B4-BE49-F238E27FC236}">
                  <a16:creationId xmlns:a16="http://schemas.microsoft.com/office/drawing/2014/main" id="{D0A10747-1E3D-068C-81DA-DE89135ED0EF}"/>
                </a:ext>
              </a:extLst>
            </p:cNvPr>
            <p:cNvSpPr/>
            <p:nvPr/>
          </p:nvSpPr>
          <p:spPr>
            <a:xfrm>
              <a:off x="3410019" y="3462090"/>
              <a:ext cx="880098" cy="277738"/>
            </a:xfrm>
            <a:prstGeom prst="flowChartMagneticDisk">
              <a:avLst/>
            </a:prstGeom>
            <a:solidFill>
              <a:srgbClr val="7F7F7F"/>
            </a:solidFill>
            <a:ln>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n</a:t>
              </a:r>
            </a:p>
          </p:txBody>
        </p:sp>
        <p:cxnSp>
          <p:nvCxnSpPr>
            <p:cNvPr id="78" name="Straight Arrow Connector 77">
              <a:extLst>
                <a:ext uri="{FF2B5EF4-FFF2-40B4-BE49-F238E27FC236}">
                  <a16:creationId xmlns:a16="http://schemas.microsoft.com/office/drawing/2014/main" id="{3049A232-490E-6CC4-D5F5-D1E7E78664DC}"/>
                </a:ext>
              </a:extLst>
            </p:cNvPr>
            <p:cNvCxnSpPr>
              <a:cxnSpLocks/>
              <a:stCxn id="48" idx="3"/>
              <a:endCxn id="49" idx="2"/>
            </p:cNvCxnSpPr>
            <p:nvPr/>
          </p:nvCxnSpPr>
          <p:spPr>
            <a:xfrm flipV="1">
              <a:off x="2714003" y="3295858"/>
              <a:ext cx="696016" cy="451"/>
            </a:xfrm>
            <a:prstGeom prst="straightConnector1">
              <a:avLst/>
            </a:prstGeom>
            <a:ln>
              <a:solidFill>
                <a:schemeClr val="tx1">
                  <a:lumMod val="50000"/>
                  <a:lumOff val="50000"/>
                  <a:alpha val="50000"/>
                </a:schemeClr>
              </a:solidFill>
              <a:prstDash val="solid"/>
              <a:tailEnd type="triangle"/>
            </a:ln>
          </p:spPr>
          <p:style>
            <a:lnRef idx="3">
              <a:schemeClr val="accent6"/>
            </a:lnRef>
            <a:fillRef idx="0">
              <a:schemeClr val="accent6"/>
            </a:fillRef>
            <a:effectRef idx="2">
              <a:schemeClr val="accent6"/>
            </a:effectRef>
            <a:fontRef idx="minor">
              <a:schemeClr val="tx1"/>
            </a:fontRef>
          </p:style>
        </p:cxnSp>
        <p:cxnSp>
          <p:nvCxnSpPr>
            <p:cNvPr id="84" name="Straight Arrow Connector 83">
              <a:extLst>
                <a:ext uri="{FF2B5EF4-FFF2-40B4-BE49-F238E27FC236}">
                  <a16:creationId xmlns:a16="http://schemas.microsoft.com/office/drawing/2014/main" id="{514AF0A2-918B-CA47-E1A5-08CF2B28EAE5}"/>
                </a:ext>
              </a:extLst>
            </p:cNvPr>
            <p:cNvCxnSpPr>
              <a:cxnSpLocks/>
              <a:stCxn id="55" idx="3"/>
              <a:endCxn id="71" idx="2"/>
            </p:cNvCxnSpPr>
            <p:nvPr/>
          </p:nvCxnSpPr>
          <p:spPr>
            <a:xfrm flipV="1">
              <a:off x="2714003" y="3600959"/>
              <a:ext cx="696016" cy="1981"/>
            </a:xfrm>
            <a:prstGeom prst="straightConnector1">
              <a:avLst/>
            </a:prstGeom>
            <a:ln>
              <a:solidFill>
                <a:schemeClr val="tx1">
                  <a:lumMod val="50000"/>
                  <a:lumOff val="50000"/>
                  <a:alpha val="50000"/>
                </a:schemeClr>
              </a:solidFill>
              <a:prstDash val="solid"/>
              <a:tailEnd type="triangle"/>
            </a:ln>
          </p:spPr>
          <p:style>
            <a:lnRef idx="3">
              <a:schemeClr val="accent6"/>
            </a:lnRef>
            <a:fillRef idx="0">
              <a:schemeClr val="accent6"/>
            </a:fillRef>
            <a:effectRef idx="2">
              <a:schemeClr val="accent6"/>
            </a:effectRef>
            <a:fontRef idx="minor">
              <a:schemeClr val="tx1"/>
            </a:fontRef>
          </p:style>
        </p:cxnSp>
        <p:sp>
          <p:nvSpPr>
            <p:cNvPr id="98" name="Rectangle 97">
              <a:extLst>
                <a:ext uri="{FF2B5EF4-FFF2-40B4-BE49-F238E27FC236}">
                  <a16:creationId xmlns:a16="http://schemas.microsoft.com/office/drawing/2014/main" id="{873C0E10-0081-84D1-5A13-0F67E2E8A353}"/>
                </a:ext>
              </a:extLst>
            </p:cNvPr>
            <p:cNvSpPr/>
            <p:nvPr/>
          </p:nvSpPr>
          <p:spPr>
            <a:xfrm>
              <a:off x="3123655" y="2018271"/>
              <a:ext cx="1452826" cy="627840"/>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Scratch disk</a:t>
              </a:r>
            </a:p>
          </p:txBody>
        </p:sp>
        <p:sp>
          <p:nvSpPr>
            <p:cNvPr id="100" name="Flowchart: Magnetic Disk 99">
              <a:extLst>
                <a:ext uri="{FF2B5EF4-FFF2-40B4-BE49-F238E27FC236}">
                  <a16:creationId xmlns:a16="http://schemas.microsoft.com/office/drawing/2014/main" id="{7CD2A97F-044F-6E6B-E9E4-199CF6BC773F}"/>
                </a:ext>
              </a:extLst>
            </p:cNvPr>
            <p:cNvSpPr/>
            <p:nvPr/>
          </p:nvSpPr>
          <p:spPr>
            <a:xfrm>
              <a:off x="3410019" y="2272064"/>
              <a:ext cx="880098" cy="277738"/>
            </a:xfrm>
            <a:prstGeom prst="flowChartMagneticDisk">
              <a:avLst/>
            </a:prstGeom>
            <a:solidFill>
              <a:srgbClr val="7F7F7F"/>
            </a:solidFill>
            <a:ln>
              <a:solidFill>
                <a:schemeClr val="tx1">
                  <a:lumMod val="95000"/>
                  <a:lumOff val="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rw vhd</a:t>
              </a:r>
            </a:p>
          </p:txBody>
        </p:sp>
      </p:grpSp>
      <p:grpSp>
        <p:nvGrpSpPr>
          <p:cNvPr id="130" name="Group 129">
            <a:extLst>
              <a:ext uri="{FF2B5EF4-FFF2-40B4-BE49-F238E27FC236}">
                <a16:creationId xmlns:a16="http://schemas.microsoft.com/office/drawing/2014/main" id="{4284B5F5-0294-B1AD-9C8D-D59967E9AE77}"/>
              </a:ext>
            </a:extLst>
          </p:cNvPr>
          <p:cNvGrpSpPr/>
          <p:nvPr/>
        </p:nvGrpSpPr>
        <p:grpSpPr>
          <a:xfrm>
            <a:off x="5270090" y="1991583"/>
            <a:ext cx="2513414" cy="1228863"/>
            <a:chOff x="5190228" y="2018271"/>
            <a:chExt cx="2705878" cy="1228863"/>
          </a:xfrm>
        </p:grpSpPr>
        <p:sp>
          <p:nvSpPr>
            <p:cNvPr id="111" name="Rectangle 110">
              <a:extLst>
                <a:ext uri="{FF2B5EF4-FFF2-40B4-BE49-F238E27FC236}">
                  <a16:creationId xmlns:a16="http://schemas.microsoft.com/office/drawing/2014/main" id="{FA68374E-CA24-5D3A-5089-E795ABC56DA8}"/>
                </a:ext>
              </a:extLst>
            </p:cNvPr>
            <p:cNvSpPr/>
            <p:nvPr/>
          </p:nvSpPr>
          <p:spPr>
            <a:xfrm>
              <a:off x="5190228" y="2018271"/>
              <a:ext cx="2705878" cy="1228863"/>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OverlayFS</a:t>
              </a:r>
            </a:p>
          </p:txBody>
        </p:sp>
        <p:sp>
          <p:nvSpPr>
            <p:cNvPr id="108" name="Rectangle 107">
              <a:extLst>
                <a:ext uri="{FF2B5EF4-FFF2-40B4-BE49-F238E27FC236}">
                  <a16:creationId xmlns:a16="http://schemas.microsoft.com/office/drawing/2014/main" id="{F449433B-DC89-CAA6-D995-6024B91CB921}"/>
                </a:ext>
              </a:extLst>
            </p:cNvPr>
            <p:cNvSpPr/>
            <p:nvPr/>
          </p:nvSpPr>
          <p:spPr>
            <a:xfrm>
              <a:off x="5335793" y="2714102"/>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dm-verity lower layers</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AC5E755-762F-9213-BCB7-12D783982BFC}"/>
                </a:ext>
              </a:extLst>
            </p:cNvPr>
            <p:cNvSpPr/>
            <p:nvPr/>
          </p:nvSpPr>
          <p:spPr>
            <a:xfrm>
              <a:off x="5335793" y="2293670"/>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dm-crypt + dm-integrity</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2FBB8F4-AFAF-67BD-2A12-8163F34B33C7}"/>
              </a:ext>
            </a:extLst>
          </p:cNvPr>
          <p:cNvGrpSpPr/>
          <p:nvPr/>
        </p:nvGrpSpPr>
        <p:grpSpPr>
          <a:xfrm>
            <a:off x="5720081" y="3607113"/>
            <a:ext cx="3511183" cy="341037"/>
            <a:chOff x="5410576" y="4189208"/>
            <a:chExt cx="929746" cy="345293"/>
          </a:xfrm>
        </p:grpSpPr>
        <p:sp>
          <p:nvSpPr>
            <p:cNvPr id="123" name="Scroll: Horizontal 122">
              <a:extLst>
                <a:ext uri="{FF2B5EF4-FFF2-40B4-BE49-F238E27FC236}">
                  <a16:creationId xmlns:a16="http://schemas.microsoft.com/office/drawing/2014/main" id="{8A8BAAA9-C05D-2244-5A43-EC7780DE3E93}"/>
                </a:ext>
              </a:extLst>
            </p:cNvPr>
            <p:cNvSpPr/>
            <p:nvPr/>
          </p:nvSpPr>
          <p:spPr bwMode="auto">
            <a:xfrm>
              <a:off x="5410576"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24" name="TextBox 123">
              <a:extLst>
                <a:ext uri="{FF2B5EF4-FFF2-40B4-BE49-F238E27FC236}">
                  <a16:creationId xmlns:a16="http://schemas.microsoft.com/office/drawing/2014/main" id="{3AF16D1C-3082-2A5D-7721-0177B4B03BA2}"/>
                </a:ext>
              </a:extLst>
            </p:cNvPr>
            <p:cNvSpPr txBox="1"/>
            <p:nvPr/>
          </p:nvSpPr>
          <p:spPr>
            <a:xfrm>
              <a:off x="5523515" y="4259135"/>
              <a:ext cx="816807" cy="21358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pic>
        <p:nvPicPr>
          <p:cNvPr id="11" name="lock 2" descr="lock">
            <a:extLst>
              <a:ext uri="{FF2B5EF4-FFF2-40B4-BE49-F238E27FC236}">
                <a16:creationId xmlns:a16="http://schemas.microsoft.com/office/drawing/2014/main" id="{A03EAE5D-F272-182C-E3D4-0A254E48B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0559" y="1350888"/>
            <a:ext cx="393897" cy="393897"/>
          </a:xfrm>
          <a:prstGeom prst="rect">
            <a:avLst/>
          </a:prstGeom>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BA7F2442-09AB-5799-8C89-E98456734583}"/>
              </a:ext>
            </a:extLst>
          </p:cNvPr>
          <p:cNvSpPr/>
          <p:nvPr/>
        </p:nvSpPr>
        <p:spPr>
          <a:xfrm>
            <a:off x="8793082" y="2464560"/>
            <a:ext cx="648094" cy="286358"/>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runc</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21" name="Arrow: Up 20">
            <a:extLst>
              <a:ext uri="{FF2B5EF4-FFF2-40B4-BE49-F238E27FC236}">
                <a16:creationId xmlns:a16="http://schemas.microsoft.com/office/drawing/2014/main" id="{DCF57EFE-0137-5255-7D78-C777C664558B}"/>
              </a:ext>
            </a:extLst>
          </p:cNvPr>
          <p:cNvSpPr/>
          <p:nvPr/>
        </p:nvSpPr>
        <p:spPr bwMode="auto">
          <a:xfrm rot="5400000">
            <a:off x="605323" y="2313224"/>
            <a:ext cx="353798" cy="128035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CD5086B-7CB1-9944-BC0A-2F64772B00CB}"/>
              </a:ext>
            </a:extLst>
          </p:cNvPr>
          <p:cNvSpPr txBox="1"/>
          <p:nvPr/>
        </p:nvSpPr>
        <p:spPr>
          <a:xfrm>
            <a:off x="148155" y="2021084"/>
            <a:ext cx="1174987" cy="830997"/>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1200"/>
              </a:spcAft>
              <a:buClrTx/>
              <a:buSzTx/>
              <a:buFontTx/>
              <a:buNone/>
              <a:tabLst/>
              <a:defRPr/>
            </a:pPr>
            <a:r>
              <a:rPr kumimoji="0" lang="en-US" sz="1765" b="1" i="0" u="none" strike="noStrike" kern="1200" cap="none" spc="0" normalizeH="0" baseline="0" noProof="1">
                <a:ln>
                  <a:noFill/>
                </a:ln>
                <a:solidFill>
                  <a:srgbClr val="000000"/>
                </a:solidFill>
                <a:effectLst/>
                <a:uLnTx/>
                <a:uFillTx/>
                <a:latin typeface="Segoe UI"/>
                <a:ea typeface="+mn-ea"/>
                <a:cs typeface="+mn-cs"/>
              </a:rPr>
              <a:t>Deploy Container + Config</a:t>
            </a:r>
            <a:endParaRPr kumimoji="0" lang="en-US" sz="1765" i="0" u="none" strike="noStrike" kern="1200" cap="none" spc="0" normalizeH="0" baseline="0" noProof="1">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62A74FFD-DE51-E929-5B7A-A7B13A547971}"/>
              </a:ext>
            </a:extLst>
          </p:cNvPr>
          <p:cNvSpPr txBox="1"/>
          <p:nvPr/>
        </p:nvSpPr>
        <p:spPr>
          <a:xfrm>
            <a:off x="1420698" y="1275954"/>
            <a:ext cx="3847689"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Container Host </a:t>
            </a:r>
            <a:r>
              <a:rPr kumimoji="0" lang="en-US" sz="1569" b="0" i="0" u="none" strike="noStrike" kern="0" cap="none" spc="0" normalizeH="0" baseline="0" noProof="1">
                <a:ln>
                  <a:noFill/>
                </a:ln>
                <a:solidFill>
                  <a:srgbClr val="FFFFFF"/>
                </a:solidFill>
                <a:effectLst/>
                <a:uLnTx/>
                <a:uFillTx/>
                <a:latin typeface="Segoe UI"/>
                <a:ea typeface="+mn-ea"/>
                <a:cs typeface="+mn-cs"/>
              </a:rPr>
              <a:t>(Azure Host or Azure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0D5F74-36DB-C4DE-BAC0-055D0E7733FD}"/>
              </a:ext>
            </a:extLst>
          </p:cNvPr>
          <p:cNvSpPr/>
          <p:nvPr/>
        </p:nvSpPr>
        <p:spPr>
          <a:xfrm>
            <a:off x="1992844" y="4529453"/>
            <a:ext cx="2195697"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Convert layers into dm-verity integrity protected VHDs</a:t>
            </a:r>
          </a:p>
        </p:txBody>
      </p:sp>
      <p:sp>
        <p:nvSpPr>
          <p:cNvPr id="37" name="Oval 36">
            <a:extLst>
              <a:ext uri="{FF2B5EF4-FFF2-40B4-BE49-F238E27FC236}">
                <a16:creationId xmlns:a16="http://schemas.microsoft.com/office/drawing/2014/main" id="{D7FA2C69-BEB8-EFE8-1A63-DADED9A986BE}"/>
              </a:ext>
            </a:extLst>
          </p:cNvPr>
          <p:cNvSpPr/>
          <p:nvPr/>
        </p:nvSpPr>
        <p:spPr bwMode="auto">
          <a:xfrm>
            <a:off x="1806076" y="464495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1</a:t>
            </a:r>
          </a:p>
        </p:txBody>
      </p:sp>
      <p:sp>
        <p:nvSpPr>
          <p:cNvPr id="39" name="Rectangle 38">
            <a:extLst>
              <a:ext uri="{FF2B5EF4-FFF2-40B4-BE49-F238E27FC236}">
                <a16:creationId xmlns:a16="http://schemas.microsoft.com/office/drawing/2014/main" id="{853AF752-7889-2B20-420A-0F761AB3FEEF}"/>
              </a:ext>
            </a:extLst>
          </p:cNvPr>
          <p:cNvSpPr/>
          <p:nvPr/>
        </p:nvSpPr>
        <p:spPr>
          <a:xfrm>
            <a:off x="4801503" y="4525843"/>
            <a:ext cx="2444870"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Generate policy, includes ordered list of dm-verity root hashes</a:t>
            </a:r>
          </a:p>
        </p:txBody>
      </p:sp>
      <p:sp>
        <p:nvSpPr>
          <p:cNvPr id="41" name="Oval 40">
            <a:extLst>
              <a:ext uri="{FF2B5EF4-FFF2-40B4-BE49-F238E27FC236}">
                <a16:creationId xmlns:a16="http://schemas.microsoft.com/office/drawing/2014/main" id="{463EE1C1-FA19-1B35-DD95-4B58ED0EFA67}"/>
              </a:ext>
            </a:extLst>
          </p:cNvPr>
          <p:cNvSpPr/>
          <p:nvPr/>
        </p:nvSpPr>
        <p:spPr bwMode="auto">
          <a:xfrm>
            <a:off x="4614736" y="464134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2</a:t>
            </a:r>
          </a:p>
        </p:txBody>
      </p:sp>
      <p:sp>
        <p:nvSpPr>
          <p:cNvPr id="43" name="Rectangle 42">
            <a:extLst>
              <a:ext uri="{FF2B5EF4-FFF2-40B4-BE49-F238E27FC236}">
                <a16:creationId xmlns:a16="http://schemas.microsoft.com/office/drawing/2014/main" id="{3C740387-CABB-C7FA-FC8B-200714942400}"/>
              </a:ext>
            </a:extLst>
          </p:cNvPr>
          <p:cNvSpPr/>
          <p:nvPr/>
        </p:nvSpPr>
        <p:spPr>
          <a:xfrm>
            <a:off x="7571384" y="4523330"/>
            <a:ext cx="2886708"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Launch confidential UVM with container runtime and immutable policy </a:t>
            </a:r>
          </a:p>
        </p:txBody>
      </p:sp>
      <p:sp>
        <p:nvSpPr>
          <p:cNvPr id="45" name="Oval 44">
            <a:extLst>
              <a:ext uri="{FF2B5EF4-FFF2-40B4-BE49-F238E27FC236}">
                <a16:creationId xmlns:a16="http://schemas.microsoft.com/office/drawing/2014/main" id="{A5245667-8DCC-15A1-97D2-C7C7724F7B0C}"/>
              </a:ext>
            </a:extLst>
          </p:cNvPr>
          <p:cNvSpPr/>
          <p:nvPr/>
        </p:nvSpPr>
        <p:spPr bwMode="auto">
          <a:xfrm>
            <a:off x="7420844" y="4639775"/>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3</a:t>
            </a:r>
          </a:p>
        </p:txBody>
      </p:sp>
      <p:cxnSp>
        <p:nvCxnSpPr>
          <p:cNvPr id="51" name="Straight Arrow Connector 50">
            <a:extLst>
              <a:ext uri="{FF2B5EF4-FFF2-40B4-BE49-F238E27FC236}">
                <a16:creationId xmlns:a16="http://schemas.microsoft.com/office/drawing/2014/main" id="{C31FCFA3-EB1D-D122-8475-81B0AF9DAC7B}"/>
              </a:ext>
            </a:extLst>
          </p:cNvPr>
          <p:cNvCxnSpPr>
            <a:cxnSpLocks/>
          </p:cNvCxnSpPr>
          <p:nvPr/>
        </p:nvCxnSpPr>
        <p:spPr>
          <a:xfrm>
            <a:off x="1607182" y="4737758"/>
            <a:ext cx="192686" cy="0"/>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74E921BA-0445-F479-BEED-22525AB2DD6E}"/>
              </a:ext>
            </a:extLst>
          </p:cNvPr>
          <p:cNvSpPr/>
          <p:nvPr/>
        </p:nvSpPr>
        <p:spPr bwMode="auto">
          <a:xfrm rot="16200000">
            <a:off x="7327526" y="4255114"/>
            <a:ext cx="369621" cy="17293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2135B0C-3F31-F138-978C-A3A553FF7D6C}"/>
              </a:ext>
            </a:extLst>
          </p:cNvPr>
          <p:cNvSpPr txBox="1"/>
          <p:nvPr/>
        </p:nvSpPr>
        <p:spPr>
          <a:xfrm>
            <a:off x="7587448" y="4346330"/>
            <a:ext cx="1198786" cy="123239"/>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801" b="0" i="0" u="none" strike="noStrike" kern="1200" cap="none" spc="0" normalizeH="0" baseline="0" noProof="1">
                <a:ln>
                  <a:noFill/>
                </a:ln>
                <a:solidFill>
                  <a:srgbClr val="FFFFFF"/>
                </a:solidFill>
                <a:effectLst/>
                <a:uLnTx/>
                <a:uFillTx/>
                <a:latin typeface="Segoe UI"/>
                <a:ea typeface="+mn-ea"/>
                <a:cs typeface="+mn-cs"/>
              </a:rPr>
              <a:t>Direct Linux Boot </a:t>
            </a:r>
          </a:p>
        </p:txBody>
      </p:sp>
      <p:sp>
        <p:nvSpPr>
          <p:cNvPr id="66" name="Rectangle 65">
            <a:extLst>
              <a:ext uri="{FF2B5EF4-FFF2-40B4-BE49-F238E27FC236}">
                <a16:creationId xmlns:a16="http://schemas.microsoft.com/office/drawing/2014/main" id="{C6266155-08BF-76BF-2282-DEE59A11DA24}"/>
              </a:ext>
            </a:extLst>
          </p:cNvPr>
          <p:cNvSpPr/>
          <p:nvPr/>
        </p:nvSpPr>
        <p:spPr>
          <a:xfrm>
            <a:off x="4827752" y="246284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Attach disks</a:t>
            </a:r>
          </a:p>
        </p:txBody>
      </p:sp>
      <p:sp>
        <p:nvSpPr>
          <p:cNvPr id="68" name="Oval 67">
            <a:extLst>
              <a:ext uri="{FF2B5EF4-FFF2-40B4-BE49-F238E27FC236}">
                <a16:creationId xmlns:a16="http://schemas.microsoft.com/office/drawing/2014/main" id="{DC7DF880-465C-30E4-65E3-C9E79E298935}"/>
              </a:ext>
            </a:extLst>
          </p:cNvPr>
          <p:cNvSpPr/>
          <p:nvPr/>
        </p:nvSpPr>
        <p:spPr bwMode="auto">
          <a:xfrm>
            <a:off x="4706709" y="256151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4</a:t>
            </a:r>
          </a:p>
        </p:txBody>
      </p:sp>
      <p:cxnSp>
        <p:nvCxnSpPr>
          <p:cNvPr id="73" name="Straight Arrow Connector 72">
            <a:extLst>
              <a:ext uri="{FF2B5EF4-FFF2-40B4-BE49-F238E27FC236}">
                <a16:creationId xmlns:a16="http://schemas.microsoft.com/office/drawing/2014/main" id="{A41F2132-9A88-2326-4C8B-1E4911A4A849}"/>
              </a:ext>
            </a:extLst>
          </p:cNvPr>
          <p:cNvCxnSpPr>
            <a:cxnSpLocks/>
            <a:endCxn id="35" idx="1"/>
          </p:cNvCxnSpPr>
          <p:nvPr/>
        </p:nvCxnSpPr>
        <p:spPr>
          <a:xfrm flipV="1">
            <a:off x="4576481" y="2436583"/>
            <a:ext cx="828819" cy="11074"/>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3B8F6AD-FAE2-EE77-575F-B8D6E2F55A2F}"/>
              </a:ext>
            </a:extLst>
          </p:cNvPr>
          <p:cNvCxnSpPr>
            <a:cxnSpLocks/>
            <a:endCxn id="108" idx="1"/>
          </p:cNvCxnSpPr>
          <p:nvPr/>
        </p:nvCxnSpPr>
        <p:spPr>
          <a:xfrm>
            <a:off x="4576481" y="2854323"/>
            <a:ext cx="828819" cy="269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DA4D27F-3A64-98AF-11AB-F011574349F1}"/>
              </a:ext>
            </a:extLst>
          </p:cNvPr>
          <p:cNvSpPr txBox="1"/>
          <p:nvPr/>
        </p:nvSpPr>
        <p:spPr>
          <a:xfrm>
            <a:off x="6312764" y="1631742"/>
            <a:ext cx="2190955"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Confidential Utility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6CFABE2F-AF5B-A4D9-9F61-2931E61DC567}"/>
              </a:ext>
            </a:extLst>
          </p:cNvPr>
          <p:cNvSpPr/>
          <p:nvPr/>
        </p:nvSpPr>
        <p:spPr>
          <a:xfrm>
            <a:off x="7788241" y="270182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Verify policy</a:t>
            </a:r>
          </a:p>
        </p:txBody>
      </p:sp>
      <p:sp>
        <p:nvSpPr>
          <p:cNvPr id="96" name="Oval 95">
            <a:extLst>
              <a:ext uri="{FF2B5EF4-FFF2-40B4-BE49-F238E27FC236}">
                <a16:creationId xmlns:a16="http://schemas.microsoft.com/office/drawing/2014/main" id="{60E9D82C-968D-AA15-7071-93E843330DFE}"/>
              </a:ext>
            </a:extLst>
          </p:cNvPr>
          <p:cNvSpPr/>
          <p:nvPr/>
        </p:nvSpPr>
        <p:spPr bwMode="auto">
          <a:xfrm>
            <a:off x="7937648" y="251546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5</a:t>
            </a:r>
          </a:p>
        </p:txBody>
      </p:sp>
      <p:cxnSp>
        <p:nvCxnSpPr>
          <p:cNvPr id="99" name="Straight Arrow Connector 98">
            <a:extLst>
              <a:ext uri="{FF2B5EF4-FFF2-40B4-BE49-F238E27FC236}">
                <a16:creationId xmlns:a16="http://schemas.microsoft.com/office/drawing/2014/main" id="{F4B858E5-B35C-8B74-E002-121F46CB92C7}"/>
              </a:ext>
            </a:extLst>
          </p:cNvPr>
          <p:cNvCxnSpPr>
            <a:cxnSpLocks/>
            <a:stCxn id="111" idx="3"/>
            <a:endCxn id="96" idx="2"/>
          </p:cNvCxnSpPr>
          <p:nvPr/>
        </p:nvCxnSpPr>
        <p:spPr>
          <a:xfrm>
            <a:off x="7783502" y="2606015"/>
            <a:ext cx="154145" cy="51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2D326DB-1F2C-8BE1-B6F2-4F73F3CEB5F7}"/>
              </a:ext>
            </a:extLst>
          </p:cNvPr>
          <p:cNvCxnSpPr>
            <a:cxnSpLocks/>
          </p:cNvCxnSpPr>
          <p:nvPr/>
        </p:nvCxnSpPr>
        <p:spPr>
          <a:xfrm flipV="1">
            <a:off x="8028706" y="3097330"/>
            <a:ext cx="6480" cy="476942"/>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82F079BF-1B49-02DC-7ADA-B55BEF73C7CA}"/>
              </a:ext>
            </a:extLst>
          </p:cNvPr>
          <p:cNvSpPr/>
          <p:nvPr/>
        </p:nvSpPr>
        <p:spPr bwMode="auto">
          <a:xfrm>
            <a:off x="8544597" y="251742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6</a:t>
            </a:r>
          </a:p>
        </p:txBody>
      </p:sp>
      <p:cxnSp>
        <p:nvCxnSpPr>
          <p:cNvPr id="120" name="Straight Arrow Connector 119">
            <a:extLst>
              <a:ext uri="{FF2B5EF4-FFF2-40B4-BE49-F238E27FC236}">
                <a16:creationId xmlns:a16="http://schemas.microsoft.com/office/drawing/2014/main" id="{14B9F8DB-4CD1-4FB3-9DF0-6EF6BD053B51}"/>
              </a:ext>
            </a:extLst>
          </p:cNvPr>
          <p:cNvCxnSpPr>
            <a:cxnSpLocks/>
            <a:stCxn id="96" idx="6"/>
            <a:endCxn id="116" idx="2"/>
          </p:cNvCxnSpPr>
          <p:nvPr/>
        </p:nvCxnSpPr>
        <p:spPr>
          <a:xfrm>
            <a:off x="8119767" y="2606528"/>
            <a:ext cx="424831" cy="1956"/>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35B549A5-9790-52C5-C3C1-7602148ABCB3}"/>
              </a:ext>
            </a:extLst>
          </p:cNvPr>
          <p:cNvSpPr/>
          <p:nvPr/>
        </p:nvSpPr>
        <p:spPr>
          <a:xfrm>
            <a:off x="8666428" y="2763487"/>
            <a:ext cx="1087894"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Run Container</a:t>
            </a:r>
          </a:p>
        </p:txBody>
      </p:sp>
      <p:grpSp>
        <p:nvGrpSpPr>
          <p:cNvPr id="139" name="Group 138">
            <a:extLst>
              <a:ext uri="{FF2B5EF4-FFF2-40B4-BE49-F238E27FC236}">
                <a16:creationId xmlns:a16="http://schemas.microsoft.com/office/drawing/2014/main" id="{5BF203B7-8950-0218-E526-388D6CDA50FF}"/>
              </a:ext>
            </a:extLst>
          </p:cNvPr>
          <p:cNvGrpSpPr/>
          <p:nvPr/>
        </p:nvGrpSpPr>
        <p:grpSpPr>
          <a:xfrm>
            <a:off x="4661478" y="4125100"/>
            <a:ext cx="2535996" cy="341036"/>
            <a:chOff x="5410578" y="4189208"/>
            <a:chExt cx="888222" cy="345293"/>
          </a:xfrm>
        </p:grpSpPr>
        <p:sp>
          <p:nvSpPr>
            <p:cNvPr id="140" name="Scroll: Horizontal 139">
              <a:extLst>
                <a:ext uri="{FF2B5EF4-FFF2-40B4-BE49-F238E27FC236}">
                  <a16:creationId xmlns:a16="http://schemas.microsoft.com/office/drawing/2014/main" id="{F92A7C1A-3972-19C3-BD52-5446FEEF33B9}"/>
                </a:ext>
              </a:extLst>
            </p:cNvPr>
            <p:cNvSpPr/>
            <p:nvPr/>
          </p:nvSpPr>
          <p:spPr bwMode="auto">
            <a:xfrm>
              <a:off x="5410578"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41" name="TextBox 140">
              <a:extLst>
                <a:ext uri="{FF2B5EF4-FFF2-40B4-BE49-F238E27FC236}">
                  <a16:creationId xmlns:a16="http://schemas.microsoft.com/office/drawing/2014/main" id="{921E32AD-3C41-E896-5BBA-030F050C1D43}"/>
                </a:ext>
              </a:extLst>
            </p:cNvPr>
            <p:cNvSpPr txBox="1"/>
            <p:nvPr/>
          </p:nvSpPr>
          <p:spPr>
            <a:xfrm>
              <a:off x="5481993" y="4263165"/>
              <a:ext cx="816807" cy="186971"/>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sp>
        <p:nvSpPr>
          <p:cNvPr id="143" name="Right Brace 142">
            <a:extLst>
              <a:ext uri="{FF2B5EF4-FFF2-40B4-BE49-F238E27FC236}">
                <a16:creationId xmlns:a16="http://schemas.microsoft.com/office/drawing/2014/main" id="{85C24E2C-839C-659B-44F0-E5C4814E4E03}"/>
              </a:ext>
            </a:extLst>
          </p:cNvPr>
          <p:cNvSpPr/>
          <p:nvPr/>
        </p:nvSpPr>
        <p:spPr>
          <a:xfrm>
            <a:off x="9718788" y="3245924"/>
            <a:ext cx="249607" cy="1012301"/>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B6DEEADC-99AA-BAE2-772E-D487AFF8ABAE}"/>
              </a:ext>
            </a:extLst>
          </p:cNvPr>
          <p:cNvSpPr txBox="1"/>
          <p:nvPr/>
        </p:nvSpPr>
        <p:spPr>
          <a:xfrm>
            <a:off x="10040347" y="3480360"/>
            <a:ext cx="816223" cy="81560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hardware report</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45" name="Right Brace 144">
            <a:extLst>
              <a:ext uri="{FF2B5EF4-FFF2-40B4-BE49-F238E27FC236}">
                <a16:creationId xmlns:a16="http://schemas.microsoft.com/office/drawing/2014/main" id="{3D675FA6-4240-9FED-F8EC-90866702CD01}"/>
              </a:ext>
            </a:extLst>
          </p:cNvPr>
          <p:cNvSpPr/>
          <p:nvPr/>
        </p:nvSpPr>
        <p:spPr>
          <a:xfrm>
            <a:off x="9765337" y="1991584"/>
            <a:ext cx="203059" cy="1102282"/>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6" name="TextBox 145">
            <a:extLst>
              <a:ext uri="{FF2B5EF4-FFF2-40B4-BE49-F238E27FC236}">
                <a16:creationId xmlns:a16="http://schemas.microsoft.com/office/drawing/2014/main" id="{A2CF0F67-7249-C448-DABC-436D4B1A5ABA}"/>
              </a:ext>
            </a:extLst>
          </p:cNvPr>
          <p:cNvSpPr txBox="1"/>
          <p:nvPr/>
        </p:nvSpPr>
        <p:spPr>
          <a:xfrm>
            <a:off x="10024573" y="2337105"/>
            <a:ext cx="849211" cy="630942"/>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policy</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0" name="AutoShape 4" descr="Kata">
            <a:extLst>
              <a:ext uri="{FF2B5EF4-FFF2-40B4-BE49-F238E27FC236}">
                <a16:creationId xmlns:a16="http://schemas.microsoft.com/office/drawing/2014/main" id="{D6D2B04F-B625-4A09-18E9-BA89711E08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1">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921988E-1F45-B20D-44D3-1257D5FEEDAA}"/>
              </a:ext>
            </a:extLst>
          </p:cNvPr>
          <p:cNvPicPr>
            <a:picLocks noChangeAspect="1"/>
          </p:cNvPicPr>
          <p:nvPr/>
        </p:nvPicPr>
        <p:blipFill>
          <a:blip r:embed="rId6"/>
          <a:stretch>
            <a:fillRect/>
          </a:stretch>
        </p:blipFill>
        <p:spPr>
          <a:xfrm>
            <a:off x="10207590" y="-33561"/>
            <a:ext cx="1879479" cy="992815"/>
          </a:xfrm>
          <a:prstGeom prst="rect">
            <a:avLst/>
          </a:prstGeom>
        </p:spPr>
      </p:pic>
      <p:sp>
        <p:nvSpPr>
          <p:cNvPr id="8" name="TextBox 7">
            <a:extLst>
              <a:ext uri="{FF2B5EF4-FFF2-40B4-BE49-F238E27FC236}">
                <a16:creationId xmlns:a16="http://schemas.microsoft.com/office/drawing/2014/main" id="{472C0F46-9CD9-9FA2-96E7-15FDBC92934E}"/>
              </a:ext>
            </a:extLst>
          </p:cNvPr>
          <p:cNvSpPr txBox="1"/>
          <p:nvPr/>
        </p:nvSpPr>
        <p:spPr>
          <a:xfrm>
            <a:off x="577880" y="154440"/>
            <a:ext cx="10940609"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00000"/>
                </a:solidFill>
                <a:effectLst/>
                <a:uLnTx/>
                <a:uFillTx/>
                <a:latin typeface="Segoe UI Semibold"/>
                <a:ea typeface="+mj-ea"/>
                <a:cs typeface="+mj-cs"/>
              </a:rPr>
              <a:t>Confidential containers on ACI Example</a:t>
            </a:r>
          </a:p>
        </p:txBody>
      </p:sp>
    </p:spTree>
    <p:extLst>
      <p:ext uri="{BB962C8B-B14F-4D97-AF65-F5344CB8AC3E}">
        <p14:creationId xmlns:p14="http://schemas.microsoft.com/office/powerpoint/2010/main" val="348376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500"/>
                                        <p:tgtEl>
                                          <p:spTgt spid="1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fade">
                                      <p:cBhvr>
                                        <p:cTn id="85" dur="500"/>
                                        <p:tgtEl>
                                          <p:spTgt spid="1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5"/>
                                        </p:tgtEl>
                                        <p:attrNameLst>
                                          <p:attrName>style.visibility</p:attrName>
                                        </p:attrNameLst>
                                      </p:cBhvr>
                                      <p:to>
                                        <p:strVal val="visible"/>
                                      </p:to>
                                    </p:set>
                                    <p:animEffect transition="in" filter="fade">
                                      <p:cBhvr>
                                        <p:cTn id="8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3" grpId="0" animBg="1"/>
      <p:bldP spid="34" grpId="0"/>
      <p:bldP spid="37" grpId="0" animBg="1"/>
      <p:bldP spid="39" grpId="0"/>
      <p:bldP spid="41" grpId="0" animBg="1"/>
      <p:bldP spid="43" grpId="0"/>
      <p:bldP spid="45" grpId="0" animBg="1"/>
      <p:bldP spid="57" grpId="0" animBg="1"/>
      <p:bldP spid="63" grpId="0"/>
      <p:bldP spid="66" grpId="0"/>
      <p:bldP spid="68" grpId="0" animBg="1"/>
      <p:bldP spid="92" grpId="0"/>
      <p:bldP spid="94" grpId="0"/>
      <p:bldP spid="96" grpId="0" animBg="1"/>
      <p:bldP spid="116" grpId="0" animBg="1"/>
      <p:bldP spid="136" grpId="0"/>
      <p:bldP spid="143" grpId="0" animBg="1"/>
      <p:bldP spid="144" grpId="0"/>
      <p:bldP spid="145" grpId="0" animBg="1"/>
      <p:bldP spid="1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28A2141D-5888-4D01-A55C-D9912E3EA05F}"/>
              </a:ext>
            </a:extLst>
          </p:cNvPr>
          <p:cNvGrpSpPr/>
          <p:nvPr/>
        </p:nvGrpSpPr>
        <p:grpSpPr>
          <a:xfrm>
            <a:off x="577881" y="1629658"/>
            <a:ext cx="7208141" cy="3306013"/>
            <a:chOff x="586741" y="2308085"/>
            <a:chExt cx="7209163" cy="3306482"/>
          </a:xfrm>
        </p:grpSpPr>
        <p:sp>
          <p:nvSpPr>
            <p:cNvPr id="64" name="Rectangle 63">
              <a:extLst>
                <a:ext uri="{FF2B5EF4-FFF2-40B4-BE49-F238E27FC236}">
                  <a16:creationId xmlns:a16="http://schemas.microsoft.com/office/drawing/2014/main" id="{DF45E37C-344D-4E5C-990F-26573AB82427}"/>
                </a:ext>
              </a:extLst>
            </p:cNvPr>
            <p:cNvSpPr/>
            <p:nvPr/>
          </p:nvSpPr>
          <p:spPr bwMode="auto">
            <a:xfrm>
              <a:off x="586741" y="2308085"/>
              <a:ext cx="7209163"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EXISTING</a:t>
              </a:r>
              <a:br>
                <a:rPr lang="en-US" sz="1600" kern="0" spc="300">
                  <a:solidFill>
                    <a:srgbClr val="0078D4"/>
                  </a:solidFill>
                  <a:latin typeface="Segoe UI Semibold"/>
                </a:rPr>
              </a:br>
              <a:r>
                <a:rPr lang="en-US" sz="1600" kern="0" spc="300">
                  <a:solidFill>
                    <a:srgbClr val="0078D4"/>
                  </a:solidFill>
                  <a:latin typeface="Segoe UI Semibold"/>
                </a:rPr>
                <a:t>ENCRYPTION</a:t>
              </a:r>
            </a:p>
          </p:txBody>
        </p:sp>
        <p:cxnSp>
          <p:nvCxnSpPr>
            <p:cNvPr id="27" name="Straight Connector 26">
              <a:extLst>
                <a:ext uri="{FF2B5EF4-FFF2-40B4-BE49-F238E27FC236}">
                  <a16:creationId xmlns:a16="http://schemas.microsoft.com/office/drawing/2014/main" id="{BCE88B6C-6AE5-3747-8752-591AE1640CA0}"/>
                </a:ext>
              </a:extLst>
            </p:cNvPr>
            <p:cNvCxnSpPr>
              <a:cxnSpLocks/>
            </p:cNvCxnSpPr>
            <p:nvPr/>
          </p:nvCxnSpPr>
          <p:spPr>
            <a:xfrm>
              <a:off x="4044349" y="3201480"/>
              <a:ext cx="0" cy="2072311"/>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8B4F3C-BC29-4296-8FE3-4B9A4608AF4C}"/>
                </a:ext>
              </a:extLst>
            </p:cNvPr>
            <p:cNvGrpSpPr/>
            <p:nvPr/>
          </p:nvGrpSpPr>
          <p:grpSpPr>
            <a:xfrm>
              <a:off x="1010494" y="3285935"/>
              <a:ext cx="468225" cy="546614"/>
              <a:chOff x="978348" y="3228053"/>
              <a:chExt cx="533048" cy="622290"/>
            </a:xfrm>
          </p:grpSpPr>
          <p:grpSp>
            <p:nvGrpSpPr>
              <p:cNvPr id="2" name="modern data warehouse" descr="modern data warehouse">
                <a:extLst>
                  <a:ext uri="{FF2B5EF4-FFF2-40B4-BE49-F238E27FC236}">
                    <a16:creationId xmlns:a16="http://schemas.microsoft.com/office/drawing/2014/main" id="{67742456-40AE-4435-B5D6-BC65F053B91C}"/>
                  </a:ext>
                </a:extLst>
              </p:cNvPr>
              <p:cNvGrpSpPr/>
              <p:nvPr/>
            </p:nvGrpSpPr>
            <p:grpSpPr>
              <a:xfrm>
                <a:off x="978348" y="3441844"/>
                <a:ext cx="408499" cy="408499"/>
                <a:chOff x="1684743" y="3947188"/>
                <a:chExt cx="418243" cy="418243"/>
              </a:xfrm>
            </p:grpSpPr>
            <p:sp>
              <p:nvSpPr>
                <p:cNvPr id="44" name="Freeform: Shape 43">
                  <a:extLst>
                    <a:ext uri="{FF2B5EF4-FFF2-40B4-BE49-F238E27FC236}">
                      <a16:creationId xmlns:a16="http://schemas.microsoft.com/office/drawing/2014/main" id="{C643BEC5-C12D-4235-9F03-F64BB92A171C}"/>
                    </a:ext>
                  </a:extLst>
                </p:cNvPr>
                <p:cNvSpPr/>
                <p:nvPr/>
              </p:nvSpPr>
              <p:spPr>
                <a:xfrm>
                  <a:off x="1684743" y="3947188"/>
                  <a:ext cx="418243" cy="418243"/>
                </a:xfrm>
                <a:custGeom>
                  <a:avLst/>
                  <a:gdLst>
                    <a:gd name="connsiteX0" fmla="*/ 1482 w 418243"/>
                    <a:gd name="connsiteY0" fmla="*/ 419725 h 418243"/>
                    <a:gd name="connsiteX1" fmla="*/ 419725 w 418243"/>
                    <a:gd name="connsiteY1" fmla="*/ 419725 h 418243"/>
                    <a:gd name="connsiteX2" fmla="*/ 419725 w 418243"/>
                    <a:gd name="connsiteY2" fmla="*/ 1482 h 418243"/>
                    <a:gd name="connsiteX3" fmla="*/ 1482 w 418243"/>
                    <a:gd name="connsiteY3" fmla="*/ 1482 h 418243"/>
                    <a:gd name="connsiteX4" fmla="*/ 1482 w 418243"/>
                    <a:gd name="connsiteY4" fmla="*/ 419725 h 41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43" h="418243">
                      <a:moveTo>
                        <a:pt x="1482" y="419725"/>
                      </a:moveTo>
                      <a:lnTo>
                        <a:pt x="419725" y="419725"/>
                      </a:lnTo>
                      <a:lnTo>
                        <a:pt x="419725" y="1482"/>
                      </a:lnTo>
                      <a:lnTo>
                        <a:pt x="1482" y="1482"/>
                      </a:lnTo>
                      <a:lnTo>
                        <a:pt x="1482" y="41972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sp>
              <p:nvSpPr>
                <p:cNvPr id="45" name="Freeform: Shape 44">
                  <a:extLst>
                    <a:ext uri="{FF2B5EF4-FFF2-40B4-BE49-F238E27FC236}">
                      <a16:creationId xmlns:a16="http://schemas.microsoft.com/office/drawing/2014/main" id="{15C74B0C-9F12-4282-B462-AD4A4EC5DF15}"/>
                    </a:ext>
                  </a:extLst>
                </p:cNvPr>
                <p:cNvSpPr/>
                <p:nvPr/>
              </p:nvSpPr>
              <p:spPr>
                <a:xfrm>
                  <a:off x="1772604"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8" name="Freeform: Shape 47">
                  <a:extLst>
                    <a:ext uri="{FF2B5EF4-FFF2-40B4-BE49-F238E27FC236}">
                      <a16:creationId xmlns:a16="http://schemas.microsoft.com/office/drawing/2014/main" id="{913FDC93-6D70-4805-A1F6-9D93670140B6}"/>
                    </a:ext>
                  </a:extLst>
                </p:cNvPr>
                <p:cNvSpPr/>
                <p:nvPr/>
              </p:nvSpPr>
              <p:spPr>
                <a:xfrm>
                  <a:off x="183859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9" name="Freeform: Shape 48">
                  <a:extLst>
                    <a:ext uri="{FF2B5EF4-FFF2-40B4-BE49-F238E27FC236}">
                      <a16:creationId xmlns:a16="http://schemas.microsoft.com/office/drawing/2014/main" id="{2C4044C8-326C-4DDE-9817-2294203CFECC}"/>
                    </a:ext>
                  </a:extLst>
                </p:cNvPr>
                <p:cNvSpPr/>
                <p:nvPr/>
              </p:nvSpPr>
              <p:spPr>
                <a:xfrm>
                  <a:off x="190377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0" name="Freeform: Shape 49">
                  <a:extLst>
                    <a:ext uri="{FF2B5EF4-FFF2-40B4-BE49-F238E27FC236}">
                      <a16:creationId xmlns:a16="http://schemas.microsoft.com/office/drawing/2014/main" id="{B88ED765-FF50-435B-8C9B-F727DAF376AD}"/>
                    </a:ext>
                  </a:extLst>
                </p:cNvPr>
                <p:cNvSpPr/>
                <p:nvPr/>
              </p:nvSpPr>
              <p:spPr>
                <a:xfrm>
                  <a:off x="1772604"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2" name="Freeform: Shape 51">
                  <a:extLst>
                    <a:ext uri="{FF2B5EF4-FFF2-40B4-BE49-F238E27FC236}">
                      <a16:creationId xmlns:a16="http://schemas.microsoft.com/office/drawing/2014/main" id="{F95A948B-E686-4200-B9D4-29D1EA8BF5E9}"/>
                    </a:ext>
                  </a:extLst>
                </p:cNvPr>
                <p:cNvSpPr/>
                <p:nvPr/>
              </p:nvSpPr>
              <p:spPr>
                <a:xfrm>
                  <a:off x="183859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9" name="Freeform: Shape 58">
                  <a:extLst>
                    <a:ext uri="{FF2B5EF4-FFF2-40B4-BE49-F238E27FC236}">
                      <a16:creationId xmlns:a16="http://schemas.microsoft.com/office/drawing/2014/main" id="{F5A88113-6058-41BA-94D5-79A9882B6E57}"/>
                    </a:ext>
                  </a:extLst>
                </p:cNvPr>
                <p:cNvSpPr/>
                <p:nvPr/>
              </p:nvSpPr>
              <p:spPr>
                <a:xfrm>
                  <a:off x="1772604"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60" name="Freeform: Shape 59">
                  <a:extLst>
                    <a:ext uri="{FF2B5EF4-FFF2-40B4-BE49-F238E27FC236}">
                      <a16:creationId xmlns:a16="http://schemas.microsoft.com/office/drawing/2014/main" id="{054920FC-F380-45E7-AC93-A849091C0E08}"/>
                    </a:ext>
                  </a:extLst>
                </p:cNvPr>
                <p:cNvSpPr/>
                <p:nvPr/>
              </p:nvSpPr>
              <p:spPr>
                <a:xfrm>
                  <a:off x="1772604" y="4034016"/>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1" name="Freeform: Shape 60">
                  <a:extLst>
                    <a:ext uri="{FF2B5EF4-FFF2-40B4-BE49-F238E27FC236}">
                      <a16:creationId xmlns:a16="http://schemas.microsoft.com/office/drawing/2014/main" id="{A0701709-F017-4024-96AF-87FE6E07A78B}"/>
                    </a:ext>
                  </a:extLst>
                </p:cNvPr>
                <p:cNvSpPr/>
                <p:nvPr/>
              </p:nvSpPr>
              <p:spPr>
                <a:xfrm>
                  <a:off x="1838593"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2" name="Freeform: Shape 61">
                  <a:extLst>
                    <a:ext uri="{FF2B5EF4-FFF2-40B4-BE49-F238E27FC236}">
                      <a16:creationId xmlns:a16="http://schemas.microsoft.com/office/drawing/2014/main" id="{55B19962-1DEA-4FAF-835D-84E7333515E0}"/>
                    </a:ext>
                  </a:extLst>
                </p:cNvPr>
                <p:cNvSpPr/>
                <p:nvPr/>
              </p:nvSpPr>
              <p:spPr>
                <a:xfrm>
                  <a:off x="190377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3" name="Freeform: Shape 62">
                  <a:extLst>
                    <a:ext uri="{FF2B5EF4-FFF2-40B4-BE49-F238E27FC236}">
                      <a16:creationId xmlns:a16="http://schemas.microsoft.com/office/drawing/2014/main" id="{FDCD2E4E-F952-4781-B411-C82346A95BE6}"/>
                    </a:ext>
                  </a:extLst>
                </p:cNvPr>
                <p:cNvSpPr/>
                <p:nvPr/>
              </p:nvSpPr>
              <p:spPr>
                <a:xfrm>
                  <a:off x="1971008"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grpSp>
          <p:grpSp>
            <p:nvGrpSpPr>
              <p:cNvPr id="4" name="lock 2" descr="lock">
                <a:extLst>
                  <a:ext uri="{FF2B5EF4-FFF2-40B4-BE49-F238E27FC236}">
                    <a16:creationId xmlns:a16="http://schemas.microsoft.com/office/drawing/2014/main" id="{B44895A8-54E7-4E64-B5FE-7D1DF359A008}"/>
                  </a:ext>
                </a:extLst>
              </p:cNvPr>
              <p:cNvGrpSpPr/>
              <p:nvPr/>
            </p:nvGrpSpPr>
            <p:grpSpPr>
              <a:xfrm>
                <a:off x="1225796" y="3228053"/>
                <a:ext cx="285600" cy="352057"/>
                <a:chOff x="1990002" y="3287455"/>
                <a:chExt cx="360292" cy="444129"/>
              </a:xfrm>
            </p:grpSpPr>
            <p:sp>
              <p:nvSpPr>
                <p:cNvPr id="5" name="Freeform: Shape 4">
                  <a:extLst>
                    <a:ext uri="{FF2B5EF4-FFF2-40B4-BE49-F238E27FC236}">
                      <a16:creationId xmlns:a16="http://schemas.microsoft.com/office/drawing/2014/main" id="{88829503-E00B-45C5-8906-D6DBABC5609D}"/>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6" name="Freeform: Shape 5">
                  <a:extLst>
                    <a:ext uri="{FF2B5EF4-FFF2-40B4-BE49-F238E27FC236}">
                      <a16:creationId xmlns:a16="http://schemas.microsoft.com/office/drawing/2014/main" id="{3A60C11E-0805-4537-A803-85766BE4F58D}"/>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8" name="Freeform: Shape 7">
                  <a:extLst>
                    <a:ext uri="{FF2B5EF4-FFF2-40B4-BE49-F238E27FC236}">
                      <a16:creationId xmlns:a16="http://schemas.microsoft.com/office/drawing/2014/main" id="{56BE994C-31CD-4713-AB79-2007427E520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3" name="Group 12">
              <a:extLst>
                <a:ext uri="{FF2B5EF4-FFF2-40B4-BE49-F238E27FC236}">
                  <a16:creationId xmlns:a16="http://schemas.microsoft.com/office/drawing/2014/main" id="{C701D0BF-70E5-4B9C-BB46-42ABF71385BB}"/>
                </a:ext>
              </a:extLst>
            </p:cNvPr>
            <p:cNvGrpSpPr/>
            <p:nvPr/>
          </p:nvGrpSpPr>
          <p:grpSpPr>
            <a:xfrm>
              <a:off x="4504196" y="3331426"/>
              <a:ext cx="734016" cy="486901"/>
              <a:chOff x="4718027" y="3367756"/>
              <a:chExt cx="825331" cy="547474"/>
            </a:xfrm>
          </p:grpSpPr>
          <p:grpSp>
            <p:nvGrpSpPr>
              <p:cNvPr id="10" name="Group 9">
                <a:extLst>
                  <a:ext uri="{FF2B5EF4-FFF2-40B4-BE49-F238E27FC236}">
                    <a16:creationId xmlns:a16="http://schemas.microsoft.com/office/drawing/2014/main" id="{99FDEE5A-A87F-4C37-B93C-73D62FD97B69}"/>
                  </a:ext>
                </a:extLst>
              </p:cNvPr>
              <p:cNvGrpSpPr/>
              <p:nvPr/>
            </p:nvGrpSpPr>
            <p:grpSpPr>
              <a:xfrm>
                <a:off x="4718027" y="3389848"/>
                <a:ext cx="298954" cy="512490"/>
                <a:chOff x="2555536" y="3340101"/>
                <a:chExt cx="298954" cy="512490"/>
              </a:xfrm>
            </p:grpSpPr>
            <p:grpSp>
              <p:nvGrpSpPr>
                <p:cNvPr id="9" name="serverless" descr="serverless ">
                  <a:extLst>
                    <a:ext uri="{FF2B5EF4-FFF2-40B4-BE49-F238E27FC236}">
                      <a16:creationId xmlns:a16="http://schemas.microsoft.com/office/drawing/2014/main" id="{45082334-A6CE-45D3-8B4F-470888A09ED7}"/>
                    </a:ext>
                  </a:extLst>
                </p:cNvPr>
                <p:cNvGrpSpPr/>
                <p:nvPr/>
              </p:nvGrpSpPr>
              <p:grpSpPr>
                <a:xfrm>
                  <a:off x="2555536" y="3340101"/>
                  <a:ext cx="298954" cy="512490"/>
                  <a:chOff x="2670597" y="2113272"/>
                  <a:chExt cx="254508" cy="436297"/>
                </a:xfrm>
              </p:grpSpPr>
              <p:sp>
                <p:nvSpPr>
                  <p:cNvPr id="66" name="Freeform: Shape 65">
                    <a:extLst>
                      <a:ext uri="{FF2B5EF4-FFF2-40B4-BE49-F238E27FC236}">
                        <a16:creationId xmlns:a16="http://schemas.microsoft.com/office/drawing/2014/main" id="{9B42F964-9961-4454-90A4-913ACF142F35}"/>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defTabSz="914225"/>
                    <a:endParaRPr lang="en-US">
                      <a:solidFill>
                        <a:srgbClr val="000000"/>
                      </a:solidFill>
                      <a:latin typeface="Segoe UI"/>
                    </a:endParaRPr>
                  </a:p>
                </p:txBody>
              </p:sp>
              <p:sp>
                <p:nvSpPr>
                  <p:cNvPr id="67" name="Freeform: Shape 66">
                    <a:extLst>
                      <a:ext uri="{FF2B5EF4-FFF2-40B4-BE49-F238E27FC236}">
                        <a16:creationId xmlns:a16="http://schemas.microsoft.com/office/drawing/2014/main" id="{61B0089A-CD80-417B-B38A-2F6B0DDB80C3}"/>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8" name="Freeform: Shape 67">
                    <a:extLst>
                      <a:ext uri="{FF2B5EF4-FFF2-40B4-BE49-F238E27FC236}">
                        <a16:creationId xmlns:a16="http://schemas.microsoft.com/office/drawing/2014/main" id="{8CEDD7A8-86A6-4A18-BE18-578038BF32A2}"/>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9" name="Freeform: Shape 68">
                    <a:extLst>
                      <a:ext uri="{FF2B5EF4-FFF2-40B4-BE49-F238E27FC236}">
                        <a16:creationId xmlns:a16="http://schemas.microsoft.com/office/drawing/2014/main" id="{25972D66-65ED-4B23-BF9C-6D52E914328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grpSp>
            <p:grpSp>
              <p:nvGrpSpPr>
                <p:cNvPr id="71" name="lock 2" descr="lock">
                  <a:extLst>
                    <a:ext uri="{FF2B5EF4-FFF2-40B4-BE49-F238E27FC236}">
                      <a16:creationId xmlns:a16="http://schemas.microsoft.com/office/drawing/2014/main" id="{72C87353-5B0C-4696-A15B-A88CED352A40}"/>
                    </a:ext>
                  </a:extLst>
                </p:cNvPr>
                <p:cNvGrpSpPr/>
                <p:nvPr/>
              </p:nvGrpSpPr>
              <p:grpSpPr>
                <a:xfrm>
                  <a:off x="2641066" y="3473690"/>
                  <a:ext cx="127865" cy="157616"/>
                  <a:chOff x="1990002" y="3287455"/>
                  <a:chExt cx="360292" cy="444129"/>
                </a:xfrm>
              </p:grpSpPr>
              <p:sp>
                <p:nvSpPr>
                  <p:cNvPr id="72" name="Freeform: Shape 71">
                    <a:extLst>
                      <a:ext uri="{FF2B5EF4-FFF2-40B4-BE49-F238E27FC236}">
                        <a16:creationId xmlns:a16="http://schemas.microsoft.com/office/drawing/2014/main" id="{621D8FC7-DB9B-4CBA-B5CB-CA4F148EF927}"/>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73" name="Freeform: Shape 72">
                    <a:extLst>
                      <a:ext uri="{FF2B5EF4-FFF2-40B4-BE49-F238E27FC236}">
                        <a16:creationId xmlns:a16="http://schemas.microsoft.com/office/drawing/2014/main" id="{E93BAC3D-22E2-4508-A723-BF6F2031E025}"/>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74" name="Freeform: Shape 73">
                    <a:extLst>
                      <a:ext uri="{FF2B5EF4-FFF2-40B4-BE49-F238E27FC236}">
                        <a16:creationId xmlns:a16="http://schemas.microsoft.com/office/drawing/2014/main" id="{B95C9B0C-117B-430C-9B36-D2F193E293D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1" name="direction 2" descr="direction">
                <a:extLst>
                  <a:ext uri="{FF2B5EF4-FFF2-40B4-BE49-F238E27FC236}">
                    <a16:creationId xmlns:a16="http://schemas.microsoft.com/office/drawing/2014/main" id="{E879FFF3-00C0-4B4C-8B89-B2797C6C7A02}"/>
                  </a:ext>
                </a:extLst>
              </p:cNvPr>
              <p:cNvGrpSpPr/>
              <p:nvPr/>
            </p:nvGrpSpPr>
            <p:grpSpPr>
              <a:xfrm rot="5400000">
                <a:off x="4999488" y="3371359"/>
                <a:ext cx="547474" cy="540267"/>
                <a:chOff x="10134534" y="2131095"/>
                <a:chExt cx="416756" cy="411275"/>
              </a:xfrm>
            </p:grpSpPr>
            <p:sp>
              <p:nvSpPr>
                <p:cNvPr id="76" name="Freeform: Shape 75">
                  <a:extLst>
                    <a:ext uri="{FF2B5EF4-FFF2-40B4-BE49-F238E27FC236}">
                      <a16:creationId xmlns:a16="http://schemas.microsoft.com/office/drawing/2014/main" id="{EF1FA7FE-D5BA-41A5-8FA4-34B75C0E8795}"/>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77" name="Freeform: Shape 76">
                  <a:extLst>
                    <a:ext uri="{FF2B5EF4-FFF2-40B4-BE49-F238E27FC236}">
                      <a16:creationId xmlns:a16="http://schemas.microsoft.com/office/drawing/2014/main" id="{4DB25062-6A8C-4A04-98AA-E0C9B755B738}"/>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grpSp>
        </p:grpSp>
        <p:sp>
          <p:nvSpPr>
            <p:cNvPr id="100" name="TextBox 31">
              <a:extLst>
                <a:ext uri="{FF2B5EF4-FFF2-40B4-BE49-F238E27FC236}">
                  <a16:creationId xmlns:a16="http://schemas.microsoft.com/office/drawing/2014/main" id="{E92685B4-27EF-574B-9B7F-0FCE161308FC}"/>
                </a:ext>
              </a:extLst>
            </p:cNvPr>
            <p:cNvSpPr txBox="1"/>
            <p:nvPr/>
          </p:nvSpPr>
          <p:spPr>
            <a:xfrm>
              <a:off x="986217" y="4478849"/>
              <a:ext cx="2817689"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inactive data when stored in blob storage, database, etc.</a:t>
              </a:r>
            </a:p>
          </p:txBody>
        </p:sp>
        <p:sp>
          <p:nvSpPr>
            <p:cNvPr id="24" name="TextBox 45">
              <a:extLst>
                <a:ext uri="{FF2B5EF4-FFF2-40B4-BE49-F238E27FC236}">
                  <a16:creationId xmlns:a16="http://schemas.microsoft.com/office/drawing/2014/main" id="{9797A8A1-5D10-F842-872C-EF6547162020}"/>
                </a:ext>
              </a:extLst>
            </p:cNvPr>
            <p:cNvSpPr txBox="1"/>
            <p:nvPr/>
          </p:nvSpPr>
          <p:spPr>
            <a:xfrm>
              <a:off x="4472398" y="4478849"/>
              <a:ext cx="2907591" cy="430901"/>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data that is flowing between untrusted public or private networks</a:t>
              </a:r>
            </a:p>
          </p:txBody>
        </p:sp>
        <p:sp>
          <p:nvSpPr>
            <p:cNvPr id="25" name="Rectangle 2">
              <a:extLst>
                <a:ext uri="{FF2B5EF4-FFF2-40B4-BE49-F238E27FC236}">
                  <a16:creationId xmlns:a16="http://schemas.microsoft.com/office/drawing/2014/main" id="{8D626CE8-4D12-44B6-95FE-C85365DDEE5B}"/>
                </a:ext>
              </a:extLst>
            </p:cNvPr>
            <p:cNvSpPr/>
            <p:nvPr/>
          </p:nvSpPr>
          <p:spPr>
            <a:xfrm>
              <a:off x="986218" y="4013147"/>
              <a:ext cx="1611759"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at rest</a:t>
              </a:r>
              <a:endParaRPr lang="en-US" sz="2400">
                <a:solidFill>
                  <a:srgbClr val="000000"/>
                </a:solidFill>
                <a:latin typeface="Segoe UI Semibold"/>
              </a:endParaRPr>
            </a:p>
          </p:txBody>
        </p:sp>
        <p:sp>
          <p:nvSpPr>
            <p:cNvPr id="79" name="Rectangle 69">
              <a:extLst>
                <a:ext uri="{FF2B5EF4-FFF2-40B4-BE49-F238E27FC236}">
                  <a16:creationId xmlns:a16="http://schemas.microsoft.com/office/drawing/2014/main" id="{2B4EC798-E028-42BB-BFB5-551872825C03}"/>
                </a:ext>
              </a:extLst>
            </p:cNvPr>
            <p:cNvSpPr/>
            <p:nvPr/>
          </p:nvSpPr>
          <p:spPr>
            <a:xfrm>
              <a:off x="4472399" y="4013147"/>
              <a:ext cx="1970370"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in transit</a:t>
              </a:r>
              <a:endParaRPr lang="en-US" sz="2400">
                <a:solidFill>
                  <a:srgbClr val="000000"/>
                </a:solidFill>
                <a:latin typeface="Segoe UI Semibold"/>
              </a:endParaRPr>
            </a:p>
          </p:txBody>
        </p:sp>
      </p:grpSp>
      <p:grpSp>
        <p:nvGrpSpPr>
          <p:cNvPr id="129" name="Group 128">
            <a:extLst>
              <a:ext uri="{FF2B5EF4-FFF2-40B4-BE49-F238E27FC236}">
                <a16:creationId xmlns:a16="http://schemas.microsoft.com/office/drawing/2014/main" id="{297753E3-6F3A-4146-A1F7-668D1552A876}"/>
              </a:ext>
            </a:extLst>
          </p:cNvPr>
          <p:cNvGrpSpPr/>
          <p:nvPr/>
        </p:nvGrpSpPr>
        <p:grpSpPr>
          <a:xfrm>
            <a:off x="7786021" y="1629657"/>
            <a:ext cx="3769211" cy="3306013"/>
            <a:chOff x="12535467" y="2308085"/>
            <a:chExt cx="3769746" cy="3306482"/>
          </a:xfrm>
        </p:grpSpPr>
        <p:sp>
          <p:nvSpPr>
            <p:cNvPr id="110" name="Rectangle 64">
              <a:extLst>
                <a:ext uri="{FF2B5EF4-FFF2-40B4-BE49-F238E27FC236}">
                  <a16:creationId xmlns:a16="http://schemas.microsoft.com/office/drawing/2014/main" id="{9F96B3B8-F006-4263-82D6-5B47308D80AB}"/>
                </a:ext>
              </a:extLst>
            </p:cNvPr>
            <p:cNvSpPr/>
            <p:nvPr/>
          </p:nvSpPr>
          <p:spPr bwMode="auto">
            <a:xfrm>
              <a:off x="12535467" y="2308085"/>
              <a:ext cx="3769746"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CONFIDENTIAL</a:t>
              </a:r>
              <a:br>
                <a:rPr lang="en-US" sz="1600" kern="0" spc="300">
                  <a:solidFill>
                    <a:srgbClr val="0078D4"/>
                  </a:solidFill>
                  <a:latin typeface="Segoe UI Semibold"/>
                </a:rPr>
              </a:br>
              <a:r>
                <a:rPr lang="en-US" sz="1600" kern="0" spc="300">
                  <a:solidFill>
                    <a:srgbClr val="0078D4"/>
                  </a:solidFill>
                  <a:latin typeface="Segoe UI Semibold"/>
                </a:rPr>
                <a:t>COMPUTING</a:t>
              </a:r>
            </a:p>
          </p:txBody>
        </p:sp>
        <p:sp>
          <p:nvSpPr>
            <p:cNvPr id="112" name="TextBox 36">
              <a:extLst>
                <a:ext uri="{FF2B5EF4-FFF2-40B4-BE49-F238E27FC236}">
                  <a16:creationId xmlns:a16="http://schemas.microsoft.com/office/drawing/2014/main" id="{D21987AD-BA4F-BE4C-A1F3-D12851B4FC71}"/>
                </a:ext>
              </a:extLst>
            </p:cNvPr>
            <p:cNvSpPr txBox="1"/>
            <p:nvPr/>
          </p:nvSpPr>
          <p:spPr>
            <a:xfrm>
              <a:off x="12934740" y="4478849"/>
              <a:ext cx="3059640"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Protect/encrypt data that is in use, while in RAM and during computation</a:t>
              </a:r>
            </a:p>
          </p:txBody>
        </p:sp>
        <p:grpSp>
          <p:nvGrpSpPr>
            <p:cNvPr id="120" name="Group 16">
              <a:extLst>
                <a:ext uri="{FF2B5EF4-FFF2-40B4-BE49-F238E27FC236}">
                  <a16:creationId xmlns:a16="http://schemas.microsoft.com/office/drawing/2014/main" id="{FBAE0F03-5E8B-4298-BE16-7BAF5114BE4A}"/>
                </a:ext>
              </a:extLst>
            </p:cNvPr>
            <p:cNvGrpSpPr/>
            <p:nvPr/>
          </p:nvGrpSpPr>
          <p:grpSpPr>
            <a:xfrm>
              <a:off x="12940283" y="3469877"/>
              <a:ext cx="514513" cy="428946"/>
              <a:chOff x="9321506" y="3411042"/>
              <a:chExt cx="629949" cy="525185"/>
            </a:xfrm>
          </p:grpSpPr>
          <p:grpSp>
            <p:nvGrpSpPr>
              <p:cNvPr id="119" name="Group 15">
                <a:extLst>
                  <a:ext uri="{FF2B5EF4-FFF2-40B4-BE49-F238E27FC236}">
                    <a16:creationId xmlns:a16="http://schemas.microsoft.com/office/drawing/2014/main" id="{067A8001-B073-434B-BD1B-828A4FF18420}"/>
                  </a:ext>
                </a:extLst>
              </p:cNvPr>
              <p:cNvGrpSpPr/>
              <p:nvPr/>
            </p:nvGrpSpPr>
            <p:grpSpPr>
              <a:xfrm>
                <a:off x="9321506" y="3575236"/>
                <a:ext cx="501148" cy="130506"/>
                <a:chOff x="11096138" y="3033236"/>
                <a:chExt cx="338296" cy="88097"/>
              </a:xfrm>
            </p:grpSpPr>
            <p:sp>
              <p:nvSpPr>
                <p:cNvPr id="117" name="Freeform: Shape 13">
                  <a:extLst>
                    <a:ext uri="{FF2B5EF4-FFF2-40B4-BE49-F238E27FC236}">
                      <a16:creationId xmlns:a16="http://schemas.microsoft.com/office/drawing/2014/main" id="{BE96E296-6C34-4EC9-B2D7-1F76687463D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18" name="Freeform: Shape 14">
                  <a:extLst>
                    <a:ext uri="{FF2B5EF4-FFF2-40B4-BE49-F238E27FC236}">
                      <a16:creationId xmlns:a16="http://schemas.microsoft.com/office/drawing/2014/main" id="{41C1336A-B0E9-48BC-9C4E-B3B02678F6D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2" name="Freeform: Shape 82">
                  <a:extLst>
                    <a:ext uri="{FF2B5EF4-FFF2-40B4-BE49-F238E27FC236}">
                      <a16:creationId xmlns:a16="http://schemas.microsoft.com/office/drawing/2014/main" id="{2BDE58E3-0EED-4085-BADD-4F3AB25699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3" name="Freeform: Shape 83">
                  <a:extLst>
                    <a:ext uri="{FF2B5EF4-FFF2-40B4-BE49-F238E27FC236}">
                      <a16:creationId xmlns:a16="http://schemas.microsoft.com/office/drawing/2014/main" id="{B4E3B64B-28AE-4B2C-A5E6-56F2B3B16329}"/>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24" name="Group 84">
                <a:extLst>
                  <a:ext uri="{FF2B5EF4-FFF2-40B4-BE49-F238E27FC236}">
                    <a16:creationId xmlns:a16="http://schemas.microsoft.com/office/drawing/2014/main" id="{63AD03BB-5DC8-4312-8640-49CBF271E26E}"/>
                  </a:ext>
                </a:extLst>
              </p:cNvPr>
              <p:cNvGrpSpPr/>
              <p:nvPr/>
            </p:nvGrpSpPr>
            <p:grpSpPr>
              <a:xfrm>
                <a:off x="9321506" y="3739430"/>
                <a:ext cx="501148" cy="130506"/>
                <a:chOff x="11096138" y="3033236"/>
                <a:chExt cx="338296" cy="88097"/>
              </a:xfrm>
            </p:grpSpPr>
            <p:sp>
              <p:nvSpPr>
                <p:cNvPr id="125" name="Freeform: Shape 85">
                  <a:extLst>
                    <a:ext uri="{FF2B5EF4-FFF2-40B4-BE49-F238E27FC236}">
                      <a16:creationId xmlns:a16="http://schemas.microsoft.com/office/drawing/2014/main" id="{EAD06A8D-4DB7-40D4-B7A2-CD2FBC9A738C}"/>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3" name="Freeform: Shape 86">
                  <a:extLst>
                    <a:ext uri="{FF2B5EF4-FFF2-40B4-BE49-F238E27FC236}">
                      <a16:creationId xmlns:a16="http://schemas.microsoft.com/office/drawing/2014/main" id="{7EA840ED-1574-4A9C-91E3-273828E13772}"/>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4" name="Freeform: Shape 87">
                  <a:extLst>
                    <a:ext uri="{FF2B5EF4-FFF2-40B4-BE49-F238E27FC236}">
                      <a16:creationId xmlns:a16="http://schemas.microsoft.com/office/drawing/2014/main" id="{655D5A0B-F16C-4705-A0A2-B7ABF89059C2}"/>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5" name="Freeform: Shape 88">
                  <a:extLst>
                    <a:ext uri="{FF2B5EF4-FFF2-40B4-BE49-F238E27FC236}">
                      <a16:creationId xmlns:a16="http://schemas.microsoft.com/office/drawing/2014/main" id="{5C1F2699-F668-45B8-831B-71B6BF904C3E}"/>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06" name="Group 89">
                <a:extLst>
                  <a:ext uri="{FF2B5EF4-FFF2-40B4-BE49-F238E27FC236}">
                    <a16:creationId xmlns:a16="http://schemas.microsoft.com/office/drawing/2014/main" id="{04BBF28D-4265-4752-8C48-C6AC92D0F792}"/>
                  </a:ext>
                </a:extLst>
              </p:cNvPr>
              <p:cNvGrpSpPr/>
              <p:nvPr/>
            </p:nvGrpSpPr>
            <p:grpSpPr>
              <a:xfrm>
                <a:off x="9321506" y="3411042"/>
                <a:ext cx="501148" cy="130506"/>
                <a:chOff x="11096138" y="3033236"/>
                <a:chExt cx="338296" cy="88097"/>
              </a:xfrm>
            </p:grpSpPr>
            <p:sp>
              <p:nvSpPr>
                <p:cNvPr id="107" name="Freeform: Shape 90">
                  <a:extLst>
                    <a:ext uri="{FF2B5EF4-FFF2-40B4-BE49-F238E27FC236}">
                      <a16:creationId xmlns:a16="http://schemas.microsoft.com/office/drawing/2014/main" id="{ED490F00-5E31-4360-B42F-80EC8C264E1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8" name="Freeform: Shape 91">
                  <a:extLst>
                    <a:ext uri="{FF2B5EF4-FFF2-40B4-BE49-F238E27FC236}">
                      <a16:creationId xmlns:a16="http://schemas.microsoft.com/office/drawing/2014/main" id="{B9CE9B0F-1731-4A7D-9385-1930BA345AE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9" name="Freeform: Shape 92">
                  <a:extLst>
                    <a:ext uri="{FF2B5EF4-FFF2-40B4-BE49-F238E27FC236}">
                      <a16:creationId xmlns:a16="http://schemas.microsoft.com/office/drawing/2014/main" id="{A2FE26C3-AC3D-4264-B0B9-42973DA5512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11" name="Freeform: Shape 93">
                  <a:extLst>
                    <a:ext uri="{FF2B5EF4-FFF2-40B4-BE49-F238E27FC236}">
                      <a16:creationId xmlns:a16="http://schemas.microsoft.com/office/drawing/2014/main" id="{1CBCACA4-2A14-4D4E-9E0C-B2F3C6660A13}"/>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13" name="lock 2" descr="lock">
                <a:extLst>
                  <a:ext uri="{FF2B5EF4-FFF2-40B4-BE49-F238E27FC236}">
                    <a16:creationId xmlns:a16="http://schemas.microsoft.com/office/drawing/2014/main" id="{BBCE2CDA-B672-455A-8353-E303C0C5CFFB}"/>
                  </a:ext>
                </a:extLst>
              </p:cNvPr>
              <p:cNvGrpSpPr/>
              <p:nvPr/>
            </p:nvGrpSpPr>
            <p:grpSpPr>
              <a:xfrm>
                <a:off x="9665855" y="3584170"/>
                <a:ext cx="285600" cy="352057"/>
                <a:chOff x="1990002" y="3287455"/>
                <a:chExt cx="360292" cy="444129"/>
              </a:xfrm>
            </p:grpSpPr>
            <p:sp>
              <p:nvSpPr>
                <p:cNvPr id="114" name="Freeform: Shape 95">
                  <a:extLst>
                    <a:ext uri="{FF2B5EF4-FFF2-40B4-BE49-F238E27FC236}">
                      <a16:creationId xmlns:a16="http://schemas.microsoft.com/office/drawing/2014/main" id="{DF1CCA4D-7F42-480D-87CD-3B40F5D55406}"/>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115" name="Freeform: Shape 96">
                  <a:extLst>
                    <a:ext uri="{FF2B5EF4-FFF2-40B4-BE49-F238E27FC236}">
                      <a16:creationId xmlns:a16="http://schemas.microsoft.com/office/drawing/2014/main" id="{394E5C43-67D4-4EF1-8452-251DAEF65E44}"/>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116" name="Freeform: Shape 97">
                  <a:extLst>
                    <a:ext uri="{FF2B5EF4-FFF2-40B4-BE49-F238E27FC236}">
                      <a16:creationId xmlns:a16="http://schemas.microsoft.com/office/drawing/2014/main" id="{D8DF8E4F-47E4-4937-9ED5-DF0026E1907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sp>
          <p:nvSpPr>
            <p:cNvPr id="121" name="Rectangle 74">
              <a:extLst>
                <a:ext uri="{FF2B5EF4-FFF2-40B4-BE49-F238E27FC236}">
                  <a16:creationId xmlns:a16="http://schemas.microsoft.com/office/drawing/2014/main" id="{BEC6B392-031B-4548-B6B2-4427844B5741}"/>
                </a:ext>
              </a:extLst>
            </p:cNvPr>
            <p:cNvSpPr/>
            <p:nvPr/>
          </p:nvSpPr>
          <p:spPr>
            <a:xfrm>
              <a:off x="12934740" y="4013147"/>
              <a:ext cx="830474"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In use</a:t>
              </a:r>
              <a:endParaRPr lang="en-US" sz="2400">
                <a:solidFill>
                  <a:srgbClr val="000000"/>
                </a:solidFill>
                <a:latin typeface="Segoe UI Semibold"/>
              </a:endParaRPr>
            </a:p>
          </p:txBody>
        </p:sp>
      </p:grpSp>
      <p:sp>
        <p:nvSpPr>
          <p:cNvPr id="3" name="TextBox 2">
            <a:extLst>
              <a:ext uri="{FF2B5EF4-FFF2-40B4-BE49-F238E27FC236}">
                <a16:creationId xmlns:a16="http://schemas.microsoft.com/office/drawing/2014/main" id="{02304E68-1A53-F494-E33D-E94814535480}"/>
              </a:ext>
            </a:extLst>
          </p:cNvPr>
          <p:cNvSpPr txBox="1"/>
          <p:nvPr/>
        </p:nvSpPr>
        <p:spPr>
          <a:xfrm>
            <a:off x="577881" y="149524"/>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Data protection</a:t>
            </a:r>
          </a:p>
        </p:txBody>
      </p:sp>
    </p:spTree>
    <p:extLst>
      <p:ext uri="{BB962C8B-B14F-4D97-AF65-F5344CB8AC3E}">
        <p14:creationId xmlns:p14="http://schemas.microsoft.com/office/powerpoint/2010/main" val="274199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D82B6E-DA94-D26E-AAE7-B8E9FA676593}"/>
              </a:ext>
            </a:extLst>
          </p:cNvPr>
          <p:cNvGrpSpPr/>
          <p:nvPr/>
        </p:nvGrpSpPr>
        <p:grpSpPr>
          <a:xfrm>
            <a:off x="1663126" y="1045513"/>
            <a:ext cx="9068375" cy="5282465"/>
            <a:chOff x="1663126" y="1045514"/>
            <a:chExt cx="8613194" cy="5017316"/>
          </a:xfrm>
        </p:grpSpPr>
        <p:grpSp>
          <p:nvGrpSpPr>
            <p:cNvPr id="24" name="Group 23">
              <a:extLst>
                <a:ext uri="{FF2B5EF4-FFF2-40B4-BE49-F238E27FC236}">
                  <a16:creationId xmlns:a16="http://schemas.microsoft.com/office/drawing/2014/main" id="{ADB4702E-EE11-F065-42E4-9525099A2DAE}"/>
                </a:ext>
              </a:extLst>
            </p:cNvPr>
            <p:cNvGrpSpPr/>
            <p:nvPr/>
          </p:nvGrpSpPr>
          <p:grpSpPr>
            <a:xfrm>
              <a:off x="1663126" y="1045514"/>
              <a:ext cx="4000499" cy="5017315"/>
              <a:chOff x="1826472" y="1045517"/>
              <a:chExt cx="4000499" cy="5017315"/>
            </a:xfrm>
            <a:effectLst>
              <a:outerShdw blurRad="50800" dist="38100" dir="5400000" algn="t" rotWithShape="0">
                <a:prstClr val="black">
                  <a:alpha val="40000"/>
                </a:prstClr>
              </a:outerShdw>
            </a:effectLst>
          </p:grpSpPr>
          <p:sp>
            <p:nvSpPr>
              <p:cNvPr id="7" name="Freeform: Shape 6">
                <a:extLst>
                  <a:ext uri="{FF2B5EF4-FFF2-40B4-BE49-F238E27FC236}">
                    <a16:creationId xmlns:a16="http://schemas.microsoft.com/office/drawing/2014/main" id="{AC0CC7F7-A945-6272-75A1-E30A2E8F5823}"/>
                  </a:ext>
                </a:extLst>
              </p:cNvPr>
              <p:cNvSpPr/>
              <p:nvPr/>
            </p:nvSpPr>
            <p:spPr>
              <a:xfrm>
                <a:off x="1826472" y="1045517"/>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Platform Guest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Remote attestation to help validate the hardware supporting the AMD SEV-SNP ACI instance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Guest applications can tap into the Microsoft Azure Attestation service to attest the TEE’s validity</a:t>
                </a:r>
              </a:p>
            </p:txBody>
          </p:sp>
          <p:sp>
            <p:nvSpPr>
              <p:cNvPr id="14" name="Oval 13">
                <a:extLst>
                  <a:ext uri="{FF2B5EF4-FFF2-40B4-BE49-F238E27FC236}">
                    <a16:creationId xmlns:a16="http://schemas.microsoft.com/office/drawing/2014/main" id="{2C70C7B3-F882-414D-0372-5E6BE8828B94}"/>
                  </a:ext>
                </a:extLst>
              </p:cNvPr>
              <p:cNvSpPr/>
              <p:nvPr/>
            </p:nvSpPr>
            <p:spPr bwMode="auto">
              <a:xfrm>
                <a:off x="2887683" y="130609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Freeform: Shape 7">
              <a:extLst>
                <a:ext uri="{FF2B5EF4-FFF2-40B4-BE49-F238E27FC236}">
                  <a16:creationId xmlns:a16="http://schemas.microsoft.com/office/drawing/2014/main" id="{EE24592D-7415-FB08-A8B3-09B00637A285}"/>
                </a:ext>
              </a:extLst>
            </p:cNvPr>
            <p:cNvSpPr/>
            <p:nvPr/>
          </p:nvSpPr>
          <p:spPr>
            <a:xfrm>
              <a:off x="6275821" y="1045515"/>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a:effectLst>
              <a:outerShdw blurRad="50800" dist="38100" dir="8100000" algn="tr" rotWithShape="0">
                <a:prstClr val="black">
                  <a:alpha val="40000"/>
                </a:prstClr>
              </a:outerShdw>
            </a:effectLst>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Advanced Guest Workload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Reflects customers workload in the attestation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TCB measures the launch policy which is then hardware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Code integrity is maintained through DM Verity hash and launch enforcements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Additional claims around launch parameters etc. through CCE policy </a:t>
              </a:r>
            </a:p>
          </p:txBody>
        </p:sp>
        <p:sp>
          <p:nvSpPr>
            <p:cNvPr id="18" name="Oval 17">
              <a:extLst>
                <a:ext uri="{FF2B5EF4-FFF2-40B4-BE49-F238E27FC236}">
                  <a16:creationId xmlns:a16="http://schemas.microsoft.com/office/drawing/2014/main" id="{FAC84C1F-3C4B-93D3-CA25-C544E1EC54EB}"/>
                </a:ext>
              </a:extLst>
            </p:cNvPr>
            <p:cNvSpPr/>
            <p:nvPr/>
          </p:nvSpPr>
          <p:spPr bwMode="auto">
            <a:xfrm>
              <a:off x="7451235" y="1305680"/>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6" name="working parts" descr="working parts">
              <a:extLst>
                <a:ext uri="{FF2B5EF4-FFF2-40B4-BE49-F238E27FC236}">
                  <a16:creationId xmlns:a16="http://schemas.microsoft.com/office/drawing/2014/main" id="{A67D843B-FD34-9255-E8D6-EEB45328476A}"/>
                </a:ext>
              </a:extLst>
            </p:cNvPr>
            <p:cNvGrpSpPr/>
            <p:nvPr/>
          </p:nvGrpSpPr>
          <p:grpSpPr>
            <a:xfrm>
              <a:off x="7888828" y="1784876"/>
              <a:ext cx="765320" cy="688559"/>
              <a:chOff x="1602692" y="5719386"/>
              <a:chExt cx="487846" cy="487420"/>
            </a:xfrm>
          </p:grpSpPr>
          <p:sp>
            <p:nvSpPr>
              <p:cNvPr id="27" name="Freeform: Shape 26">
                <a:extLst>
                  <a:ext uri="{FF2B5EF4-FFF2-40B4-BE49-F238E27FC236}">
                    <a16:creationId xmlns:a16="http://schemas.microsoft.com/office/drawing/2014/main" id="{B033A835-DDC2-2750-3489-F9FE3E321308}"/>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0E3D475-FE53-277F-E2C3-56EAC2BD0417}"/>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mitigation reports" descr="mitigation reports">
              <a:extLst>
                <a:ext uri="{FF2B5EF4-FFF2-40B4-BE49-F238E27FC236}">
                  <a16:creationId xmlns:a16="http://schemas.microsoft.com/office/drawing/2014/main" id="{28F6427C-044C-6391-8BF3-EE68FA19FC56}"/>
                </a:ext>
              </a:extLst>
            </p:cNvPr>
            <p:cNvGrpSpPr>
              <a:grpSpLocks noChangeAspect="1"/>
            </p:cNvGrpSpPr>
            <p:nvPr/>
          </p:nvGrpSpPr>
          <p:grpSpPr bwMode="auto">
            <a:xfrm>
              <a:off x="3260348" y="1741917"/>
              <a:ext cx="577659" cy="731520"/>
              <a:chOff x="4035" y="3037"/>
              <a:chExt cx="214" cy="271"/>
            </a:xfrm>
          </p:grpSpPr>
          <p:sp>
            <p:nvSpPr>
              <p:cNvPr id="33" name="AutoShape 131">
                <a:extLst>
                  <a:ext uri="{FF2B5EF4-FFF2-40B4-BE49-F238E27FC236}">
                    <a16:creationId xmlns:a16="http://schemas.microsoft.com/office/drawing/2014/main" id="{31FEA602-BE71-D9CB-47FE-F291B66FBCFF}"/>
                  </a:ext>
                </a:extLst>
              </p:cNvPr>
              <p:cNvSpPr>
                <a:spLocks noChangeAspect="1" noChangeArrowheads="1" noTextEdit="1"/>
              </p:cNvSpPr>
              <p:nvPr/>
            </p:nvSpPr>
            <p:spPr bwMode="auto">
              <a:xfrm>
                <a:off x="4036" y="3037"/>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33">
                <a:extLst>
                  <a:ext uri="{FF2B5EF4-FFF2-40B4-BE49-F238E27FC236}">
                    <a16:creationId xmlns:a16="http://schemas.microsoft.com/office/drawing/2014/main" id="{7ECC6C21-9DBD-57EC-4E55-B53685D88687}"/>
                  </a:ext>
                </a:extLst>
              </p:cNvPr>
              <p:cNvSpPr>
                <a:spLocks/>
              </p:cNvSpPr>
              <p:nvPr/>
            </p:nvSpPr>
            <p:spPr bwMode="auto">
              <a:xfrm>
                <a:off x="4035" y="3037"/>
                <a:ext cx="214" cy="271"/>
              </a:xfrm>
              <a:custGeom>
                <a:avLst/>
                <a:gdLst>
                  <a:gd name="T0" fmla="*/ 214 w 214"/>
                  <a:gd name="T1" fmla="*/ 271 h 271"/>
                  <a:gd name="T2" fmla="*/ 0 w 214"/>
                  <a:gd name="T3" fmla="*/ 271 h 271"/>
                  <a:gd name="T4" fmla="*/ 0 w 214"/>
                  <a:gd name="T5" fmla="*/ 0 h 271"/>
                  <a:gd name="T6" fmla="*/ 153 w 214"/>
                  <a:gd name="T7" fmla="*/ 0 h 271"/>
                  <a:gd name="T8" fmla="*/ 214 w 214"/>
                  <a:gd name="T9" fmla="*/ 57 h 271"/>
                  <a:gd name="T10" fmla="*/ 214 w 214"/>
                  <a:gd name="T11" fmla="*/ 57 h 271"/>
                  <a:gd name="T12" fmla="*/ 214 w 214"/>
                  <a:gd name="T13" fmla="*/ 271 h 271"/>
                </a:gdLst>
                <a:ahLst/>
                <a:cxnLst>
                  <a:cxn ang="0">
                    <a:pos x="T0" y="T1"/>
                  </a:cxn>
                  <a:cxn ang="0">
                    <a:pos x="T2" y="T3"/>
                  </a:cxn>
                  <a:cxn ang="0">
                    <a:pos x="T4" y="T5"/>
                  </a:cxn>
                  <a:cxn ang="0">
                    <a:pos x="T6" y="T7"/>
                  </a:cxn>
                  <a:cxn ang="0">
                    <a:pos x="T8" y="T9"/>
                  </a:cxn>
                  <a:cxn ang="0">
                    <a:pos x="T10" y="T11"/>
                  </a:cxn>
                  <a:cxn ang="0">
                    <a:pos x="T12" y="T13"/>
                  </a:cxn>
                </a:cxnLst>
                <a:rect l="0" t="0" r="r" b="b"/>
                <a:pathLst>
                  <a:path w="214" h="271">
                    <a:moveTo>
                      <a:pt x="214" y="271"/>
                    </a:moveTo>
                    <a:lnTo>
                      <a:pt x="0" y="271"/>
                    </a:lnTo>
                    <a:lnTo>
                      <a:pt x="0" y="0"/>
                    </a:lnTo>
                    <a:lnTo>
                      <a:pt x="153" y="0"/>
                    </a:lnTo>
                    <a:lnTo>
                      <a:pt x="214" y="57"/>
                    </a:lnTo>
                    <a:lnTo>
                      <a:pt x="214" y="57"/>
                    </a:lnTo>
                    <a:lnTo>
                      <a:pt x="214" y="27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34">
                <a:extLst>
                  <a:ext uri="{FF2B5EF4-FFF2-40B4-BE49-F238E27FC236}">
                    <a16:creationId xmlns:a16="http://schemas.microsoft.com/office/drawing/2014/main" id="{BABFD1E4-B169-FCB6-79CD-B4B810338438}"/>
                  </a:ext>
                </a:extLst>
              </p:cNvPr>
              <p:cNvSpPr>
                <a:spLocks/>
              </p:cNvSpPr>
              <p:nvPr/>
            </p:nvSpPr>
            <p:spPr bwMode="auto">
              <a:xfrm>
                <a:off x="4099" y="3137"/>
                <a:ext cx="86" cy="114"/>
              </a:xfrm>
              <a:custGeom>
                <a:avLst/>
                <a:gdLst>
                  <a:gd name="T0" fmla="*/ 86 w 86"/>
                  <a:gd name="T1" fmla="*/ 0 h 114"/>
                  <a:gd name="T2" fmla="*/ 0 w 86"/>
                  <a:gd name="T3" fmla="*/ 0 h 114"/>
                  <a:gd name="T4" fmla="*/ 0 w 86"/>
                  <a:gd name="T5" fmla="*/ 71 h 114"/>
                  <a:gd name="T6" fmla="*/ 43 w 86"/>
                  <a:gd name="T7" fmla="*/ 114 h 114"/>
                  <a:gd name="T8" fmla="*/ 86 w 86"/>
                  <a:gd name="T9" fmla="*/ 71 h 114"/>
                  <a:gd name="T10" fmla="*/ 86 w 86"/>
                  <a:gd name="T11" fmla="*/ 0 h 114"/>
                </a:gdLst>
                <a:ahLst/>
                <a:cxnLst>
                  <a:cxn ang="0">
                    <a:pos x="T0" y="T1"/>
                  </a:cxn>
                  <a:cxn ang="0">
                    <a:pos x="T2" y="T3"/>
                  </a:cxn>
                  <a:cxn ang="0">
                    <a:pos x="T4" y="T5"/>
                  </a:cxn>
                  <a:cxn ang="0">
                    <a:pos x="T6" y="T7"/>
                  </a:cxn>
                  <a:cxn ang="0">
                    <a:pos x="T8" y="T9"/>
                  </a:cxn>
                  <a:cxn ang="0">
                    <a:pos x="T10" y="T11"/>
                  </a:cxn>
                </a:cxnLst>
                <a:rect l="0" t="0" r="r" b="b"/>
                <a:pathLst>
                  <a:path w="86" h="114">
                    <a:moveTo>
                      <a:pt x="86" y="0"/>
                    </a:moveTo>
                    <a:lnTo>
                      <a:pt x="0" y="0"/>
                    </a:lnTo>
                    <a:lnTo>
                      <a:pt x="0" y="71"/>
                    </a:lnTo>
                    <a:lnTo>
                      <a:pt x="43" y="114"/>
                    </a:lnTo>
                    <a:lnTo>
                      <a:pt x="86" y="71"/>
                    </a:lnTo>
                    <a:lnTo>
                      <a:pt x="8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35">
                <a:extLst>
                  <a:ext uri="{FF2B5EF4-FFF2-40B4-BE49-F238E27FC236}">
                    <a16:creationId xmlns:a16="http://schemas.microsoft.com/office/drawing/2014/main" id="{110B2C28-49FE-B292-4875-B9F8F7436D5D}"/>
                  </a:ext>
                </a:extLst>
              </p:cNvPr>
              <p:cNvSpPr>
                <a:spLocks noChangeArrowheads="1"/>
              </p:cNvSpPr>
              <p:nvPr/>
            </p:nvSpPr>
            <p:spPr bwMode="auto">
              <a:xfrm>
                <a:off x="4099" y="3108"/>
                <a:ext cx="85" cy="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36">
                <a:extLst>
                  <a:ext uri="{FF2B5EF4-FFF2-40B4-BE49-F238E27FC236}">
                    <a16:creationId xmlns:a16="http://schemas.microsoft.com/office/drawing/2014/main" id="{0BCACA2B-B9B9-C114-E206-1C42351C581F}"/>
                  </a:ext>
                </a:extLst>
              </p:cNvPr>
              <p:cNvSpPr>
                <a:spLocks/>
              </p:cNvSpPr>
              <p:nvPr/>
            </p:nvSpPr>
            <p:spPr bwMode="auto">
              <a:xfrm>
                <a:off x="4188" y="3037"/>
                <a:ext cx="61" cy="57"/>
              </a:xfrm>
              <a:custGeom>
                <a:avLst/>
                <a:gdLst>
                  <a:gd name="T0" fmla="*/ 61 w 61"/>
                  <a:gd name="T1" fmla="*/ 57 h 57"/>
                  <a:gd name="T2" fmla="*/ 0 w 61"/>
                  <a:gd name="T3" fmla="*/ 57 h 57"/>
                  <a:gd name="T4" fmla="*/ 0 w 61"/>
                  <a:gd name="T5" fmla="*/ 0 h 57"/>
                  <a:gd name="T6" fmla="*/ 61 w 61"/>
                  <a:gd name="T7" fmla="*/ 57 h 57"/>
                </a:gdLst>
                <a:ahLst/>
                <a:cxnLst>
                  <a:cxn ang="0">
                    <a:pos x="T0" y="T1"/>
                  </a:cxn>
                  <a:cxn ang="0">
                    <a:pos x="T2" y="T3"/>
                  </a:cxn>
                  <a:cxn ang="0">
                    <a:pos x="T4" y="T5"/>
                  </a:cxn>
                  <a:cxn ang="0">
                    <a:pos x="T6" y="T7"/>
                  </a:cxn>
                </a:cxnLst>
                <a:rect l="0" t="0" r="r" b="b"/>
                <a:pathLst>
                  <a:path w="61" h="57">
                    <a:moveTo>
                      <a:pt x="61" y="57"/>
                    </a:moveTo>
                    <a:lnTo>
                      <a:pt x="0" y="57"/>
                    </a:lnTo>
                    <a:lnTo>
                      <a:pt x="0" y="0"/>
                    </a:lnTo>
                    <a:lnTo>
                      <a:pt x="61" y="5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Box 3">
            <a:extLst>
              <a:ext uri="{FF2B5EF4-FFF2-40B4-BE49-F238E27FC236}">
                <a16:creationId xmlns:a16="http://schemas.microsoft.com/office/drawing/2014/main" id="{AB7944DB-1305-070D-AD92-ACE959B73D12}"/>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Attestation schemes supported in ACI</a:t>
            </a:r>
            <a:endParaRPr lang="en-US" sz="3200" spc="-50">
              <a:ln w="3175">
                <a:noFill/>
              </a:ln>
              <a:latin typeface="+mj-lt"/>
              <a:cs typeface="Segoe UI"/>
            </a:endParaRPr>
          </a:p>
        </p:txBody>
      </p:sp>
    </p:spTree>
    <p:extLst>
      <p:ext uri="{BB962C8B-B14F-4D97-AF65-F5344CB8AC3E}">
        <p14:creationId xmlns:p14="http://schemas.microsoft.com/office/powerpoint/2010/main" val="113931103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FC3296-0CC9-5DA4-6F3E-C897F75C2C4E}"/>
              </a:ext>
            </a:extLst>
          </p:cNvPr>
          <p:cNvGrpSpPr/>
          <p:nvPr/>
        </p:nvGrpSpPr>
        <p:grpSpPr>
          <a:xfrm>
            <a:off x="672360" y="1436239"/>
            <a:ext cx="4631789" cy="4372399"/>
            <a:chOff x="2878612" y="718641"/>
            <a:chExt cx="4631789" cy="4372398"/>
          </a:xfrm>
        </p:grpSpPr>
        <p:sp>
          <p:nvSpPr>
            <p:cNvPr id="8" name="Rectangle 7">
              <a:extLst>
                <a:ext uri="{FF2B5EF4-FFF2-40B4-BE49-F238E27FC236}">
                  <a16:creationId xmlns:a16="http://schemas.microsoft.com/office/drawing/2014/main" id="{C78B5B08-8BA3-5D50-DCEC-9B3DC87B1917}"/>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9" name="lock 2" descr="lock">
              <a:extLst>
                <a:ext uri="{FF2B5EF4-FFF2-40B4-BE49-F238E27FC236}">
                  <a16:creationId xmlns:a16="http://schemas.microsoft.com/office/drawing/2014/main" id="{18CDB1A6-5971-FAA3-7849-F5972C5C5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6504" y="718641"/>
              <a:ext cx="393897" cy="393897"/>
            </a:xfrm>
            <a:prstGeom prst="rect">
              <a:avLst/>
            </a:prstGeom>
          </p:spPr>
        </p:pic>
        <p:sp>
          <p:nvSpPr>
            <p:cNvPr id="10" name="Rectangle 9">
              <a:extLst>
                <a:ext uri="{FF2B5EF4-FFF2-40B4-BE49-F238E27FC236}">
                  <a16:creationId xmlns:a16="http://schemas.microsoft.com/office/drawing/2014/main" id="{DC5789EC-D4FF-35CB-2112-7D47611BDD1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11" name="Straight Connector 10">
              <a:extLst>
                <a:ext uri="{FF2B5EF4-FFF2-40B4-BE49-F238E27FC236}">
                  <a16:creationId xmlns:a16="http://schemas.microsoft.com/office/drawing/2014/main" id="{B74D7CDB-73AC-ADC1-FA5F-1EF92EA27558}"/>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C49113-18E2-94BE-C055-E3DF4655930A}"/>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13" name="Group 12">
              <a:extLst>
                <a:ext uri="{FF2B5EF4-FFF2-40B4-BE49-F238E27FC236}">
                  <a16:creationId xmlns:a16="http://schemas.microsoft.com/office/drawing/2014/main" id="{DFD81CAE-01D6-0B1A-41B9-B1FC205BC2A2}"/>
                </a:ext>
              </a:extLst>
            </p:cNvPr>
            <p:cNvGrpSpPr/>
            <p:nvPr/>
          </p:nvGrpSpPr>
          <p:grpSpPr>
            <a:xfrm>
              <a:off x="2878612" y="4551282"/>
              <a:ext cx="4434840" cy="539757"/>
              <a:chOff x="2878612" y="4581362"/>
              <a:chExt cx="4434840" cy="539757"/>
            </a:xfrm>
          </p:grpSpPr>
          <p:sp>
            <p:nvSpPr>
              <p:cNvPr id="14" name="Rectangle 13">
                <a:extLst>
                  <a:ext uri="{FF2B5EF4-FFF2-40B4-BE49-F238E27FC236}">
                    <a16:creationId xmlns:a16="http://schemas.microsoft.com/office/drawing/2014/main" id="{DE6ED3C1-951C-1EA4-F3D0-627957A4C238}"/>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15" name="Group 14">
                <a:extLst>
                  <a:ext uri="{FF2B5EF4-FFF2-40B4-BE49-F238E27FC236}">
                    <a16:creationId xmlns:a16="http://schemas.microsoft.com/office/drawing/2014/main" id="{90A6E0EC-4879-BFDC-1FA5-62C3BFE4DAB6}"/>
                  </a:ext>
                </a:extLst>
              </p:cNvPr>
              <p:cNvGrpSpPr/>
              <p:nvPr/>
            </p:nvGrpSpPr>
            <p:grpSpPr>
              <a:xfrm>
                <a:off x="6744828" y="4590249"/>
                <a:ext cx="568624" cy="530870"/>
                <a:chOff x="4815513" y="5502792"/>
                <a:chExt cx="568624" cy="530870"/>
              </a:xfrm>
            </p:grpSpPr>
            <p:sp>
              <p:nvSpPr>
                <p:cNvPr id="16" name="Rectangle 15">
                  <a:extLst>
                    <a:ext uri="{FF2B5EF4-FFF2-40B4-BE49-F238E27FC236}">
                      <a16:creationId xmlns:a16="http://schemas.microsoft.com/office/drawing/2014/main" id="{79E993E2-274B-A672-5FB9-AC06B4ABEC72}"/>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lock 2" descr="lock">
                  <a:extLst>
                    <a:ext uri="{FF2B5EF4-FFF2-40B4-BE49-F238E27FC236}">
                      <a16:creationId xmlns:a16="http://schemas.microsoft.com/office/drawing/2014/main" id="{807FCEA6-C923-39CD-7B45-271FFC267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1535" y="5612175"/>
                  <a:ext cx="276580" cy="276580"/>
                </a:xfrm>
                <a:prstGeom prst="rect">
                  <a:avLst/>
                </a:prstGeom>
              </p:spPr>
            </p:pic>
          </p:grpSp>
        </p:grpSp>
      </p:grpSp>
      <p:pic>
        <p:nvPicPr>
          <p:cNvPr id="18" name="Graphic 17">
            <a:extLst>
              <a:ext uri="{FF2B5EF4-FFF2-40B4-BE49-F238E27FC236}">
                <a16:creationId xmlns:a16="http://schemas.microsoft.com/office/drawing/2014/main" id="{4780085E-256E-977C-8E1A-1455AFD4E0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5359" y="1711853"/>
            <a:ext cx="393897" cy="393897"/>
          </a:xfrm>
          <a:prstGeom prst="rect">
            <a:avLst/>
          </a:prstGeom>
        </p:spPr>
      </p:pic>
      <p:grpSp>
        <p:nvGrpSpPr>
          <p:cNvPr id="19" name="Group 18">
            <a:extLst>
              <a:ext uri="{FF2B5EF4-FFF2-40B4-BE49-F238E27FC236}">
                <a16:creationId xmlns:a16="http://schemas.microsoft.com/office/drawing/2014/main" id="{79A91BF9-1AAD-5EBD-3775-AB1980C170BE}"/>
              </a:ext>
            </a:extLst>
          </p:cNvPr>
          <p:cNvGrpSpPr/>
          <p:nvPr/>
        </p:nvGrpSpPr>
        <p:grpSpPr>
          <a:xfrm>
            <a:off x="980894" y="2254923"/>
            <a:ext cx="1857614" cy="1472115"/>
            <a:chOff x="8653670" y="1701781"/>
            <a:chExt cx="1857613" cy="1472115"/>
          </a:xfrm>
        </p:grpSpPr>
        <p:sp>
          <p:nvSpPr>
            <p:cNvPr id="20" name="Rectangle 19">
              <a:extLst>
                <a:ext uri="{FF2B5EF4-FFF2-40B4-BE49-F238E27FC236}">
                  <a16:creationId xmlns:a16="http://schemas.microsoft.com/office/drawing/2014/main" id="{5F3BA99B-7FCE-5E16-1775-5179F2EDC468}"/>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21" name="Group 20">
              <a:extLst>
                <a:ext uri="{FF2B5EF4-FFF2-40B4-BE49-F238E27FC236}">
                  <a16:creationId xmlns:a16="http://schemas.microsoft.com/office/drawing/2014/main" id="{70A82968-E6A8-760E-4A81-5EBC07EDB7DA}"/>
                </a:ext>
              </a:extLst>
            </p:cNvPr>
            <p:cNvGrpSpPr/>
            <p:nvPr/>
          </p:nvGrpSpPr>
          <p:grpSpPr>
            <a:xfrm>
              <a:off x="9157124" y="2109934"/>
              <a:ext cx="817126" cy="767999"/>
              <a:chOff x="8649201" y="2301654"/>
              <a:chExt cx="817126" cy="767999"/>
            </a:xfrm>
            <a:solidFill>
              <a:srgbClr val="4472C4"/>
            </a:solidFill>
          </p:grpSpPr>
          <p:pic>
            <p:nvPicPr>
              <p:cNvPr id="23" name="Graphic 22" descr="Box">
                <a:extLst>
                  <a:ext uri="{FF2B5EF4-FFF2-40B4-BE49-F238E27FC236}">
                    <a16:creationId xmlns:a16="http://schemas.microsoft.com/office/drawing/2014/main" id="{896B0E51-30FE-0A1B-E172-88D90409D9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201" y="2626673"/>
                <a:ext cx="442142" cy="442142"/>
              </a:xfrm>
              <a:prstGeom prst="rect">
                <a:avLst/>
              </a:prstGeom>
            </p:spPr>
          </p:pic>
          <p:pic>
            <p:nvPicPr>
              <p:cNvPr id="24" name="Graphic 23" descr="Box">
                <a:extLst>
                  <a:ext uri="{FF2B5EF4-FFF2-40B4-BE49-F238E27FC236}">
                    <a16:creationId xmlns:a16="http://schemas.microsoft.com/office/drawing/2014/main" id="{49E152CE-40A8-2B5D-1BB5-DC2CDC710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4185" y="2627511"/>
                <a:ext cx="442142" cy="442142"/>
              </a:xfrm>
              <a:prstGeom prst="rect">
                <a:avLst/>
              </a:prstGeom>
            </p:spPr>
          </p:pic>
          <p:pic>
            <p:nvPicPr>
              <p:cNvPr id="25" name="Graphic 24" descr="Box">
                <a:extLst>
                  <a:ext uri="{FF2B5EF4-FFF2-40B4-BE49-F238E27FC236}">
                    <a16:creationId xmlns:a16="http://schemas.microsoft.com/office/drawing/2014/main" id="{8CE02B95-DCE4-9CA6-EB38-49B6C9D602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6693" y="2301654"/>
                <a:ext cx="442142" cy="442142"/>
              </a:xfrm>
              <a:prstGeom prst="rect">
                <a:avLst/>
              </a:prstGeom>
            </p:spPr>
          </p:pic>
        </p:grpSp>
        <p:sp>
          <p:nvSpPr>
            <p:cNvPr id="22" name="TextBox 21">
              <a:extLst>
                <a:ext uri="{FF2B5EF4-FFF2-40B4-BE49-F238E27FC236}">
                  <a16:creationId xmlns:a16="http://schemas.microsoft.com/office/drawing/2014/main" id="{1C0ECA48-2595-C03F-D332-E02A8121D306}"/>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26" name="Group 25">
            <a:extLst>
              <a:ext uri="{FF2B5EF4-FFF2-40B4-BE49-F238E27FC236}">
                <a16:creationId xmlns:a16="http://schemas.microsoft.com/office/drawing/2014/main" id="{EC4FE289-363E-6BE7-606E-CBB078EC4195}"/>
              </a:ext>
            </a:extLst>
          </p:cNvPr>
          <p:cNvGrpSpPr/>
          <p:nvPr/>
        </p:nvGrpSpPr>
        <p:grpSpPr>
          <a:xfrm>
            <a:off x="3008646" y="2270677"/>
            <a:ext cx="1857614" cy="1472115"/>
            <a:chOff x="8653670" y="1701781"/>
            <a:chExt cx="1857613" cy="1472115"/>
          </a:xfrm>
        </p:grpSpPr>
        <p:sp>
          <p:nvSpPr>
            <p:cNvPr id="27" name="Rectangle 26">
              <a:extLst>
                <a:ext uri="{FF2B5EF4-FFF2-40B4-BE49-F238E27FC236}">
                  <a16:creationId xmlns:a16="http://schemas.microsoft.com/office/drawing/2014/main" id="{4A9CD9EF-A8F1-982C-0410-D0F84741F445}"/>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Sidecar containers</a:t>
              </a:r>
            </a:p>
          </p:txBody>
        </p:sp>
        <p:pic>
          <p:nvPicPr>
            <p:cNvPr id="28" name="Graphic 27" descr="Box">
              <a:extLst>
                <a:ext uri="{FF2B5EF4-FFF2-40B4-BE49-F238E27FC236}">
                  <a16:creationId xmlns:a16="http://schemas.microsoft.com/office/drawing/2014/main" id="{E27E6AAE-7FC8-9B21-0A25-AE3720F3C6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8392" y="2418944"/>
              <a:ext cx="442142" cy="442142"/>
            </a:xfrm>
            <a:prstGeom prst="rect">
              <a:avLst/>
            </a:prstGeom>
          </p:spPr>
        </p:pic>
        <p:sp>
          <p:nvSpPr>
            <p:cNvPr id="29" name="TextBox 28">
              <a:extLst>
                <a:ext uri="{FF2B5EF4-FFF2-40B4-BE49-F238E27FC236}">
                  <a16:creationId xmlns:a16="http://schemas.microsoft.com/office/drawing/2014/main" id="{351D3E96-ADC1-2565-0BEF-8EB15A19AC18}"/>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confidential sidecar</a:t>
              </a:r>
            </a:p>
          </p:txBody>
        </p:sp>
      </p:grpSp>
      <p:sp>
        <p:nvSpPr>
          <p:cNvPr id="30" name="TextBox 29">
            <a:extLst>
              <a:ext uri="{FF2B5EF4-FFF2-40B4-BE49-F238E27FC236}">
                <a16:creationId xmlns:a16="http://schemas.microsoft.com/office/drawing/2014/main" id="{842DF2FA-A888-EBB2-665E-03E84B2DD24B}"/>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Confidential Sidecar container</a:t>
            </a:r>
            <a:endParaRPr lang="en-US" sz="3200" spc="-50">
              <a:ln w="3175">
                <a:noFill/>
              </a:ln>
              <a:latin typeface="+mj-lt"/>
              <a:cs typeface="Segoe UI"/>
            </a:endParaRPr>
          </a:p>
        </p:txBody>
      </p:sp>
      <p:sp>
        <p:nvSpPr>
          <p:cNvPr id="31" name="Rectangle 30">
            <a:extLst>
              <a:ext uri="{FF2B5EF4-FFF2-40B4-BE49-F238E27FC236}">
                <a16:creationId xmlns:a16="http://schemas.microsoft.com/office/drawing/2014/main" id="{9D57CE3E-F409-069A-141E-C56326271842}"/>
              </a:ext>
            </a:extLst>
          </p:cNvPr>
          <p:cNvSpPr/>
          <p:nvPr/>
        </p:nvSpPr>
        <p:spPr bwMode="auto">
          <a:xfrm>
            <a:off x="6244601" y="1924829"/>
            <a:ext cx="5616624"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a:p>
            <a:pPr marL="285750" indent="-285750" defTabSz="914058" fontAlgn="base">
              <a:lnSpc>
                <a:spcPct val="90000"/>
              </a:lnSpc>
              <a:spcAft>
                <a:spcPts val="1766"/>
              </a:spcAft>
              <a:buFont typeface="Arial" panose="020B0604020202020204" pitchFamily="34" charset="0"/>
              <a:buChar char="•"/>
              <a:defRPr/>
            </a:pPr>
            <a:r>
              <a:rPr lang="en-US" b="1" kern="0">
                <a:solidFill>
                  <a:schemeClr val="tx2"/>
                </a:solidFill>
                <a:latin typeface="Segoe UI"/>
                <a:cs typeface="Arial" panose="020B0604020202020204" pitchFamily="34" charset="0"/>
              </a:rPr>
              <a:t>Secure key release (SKR) sidecar</a:t>
            </a:r>
          </a:p>
          <a:p>
            <a:pPr marL="285750" indent="-285750" defTabSz="914058" fontAlgn="base">
              <a:lnSpc>
                <a:spcPct val="90000"/>
              </a:lnSpc>
              <a:spcAft>
                <a:spcPts val="1766"/>
              </a:spcAft>
              <a:buFont typeface="Arial" panose="020B0604020202020204" pitchFamily="34" charset="0"/>
              <a:buChar char="•"/>
              <a:defRPr/>
            </a:pPr>
            <a:r>
              <a:rPr lang="fr-FR" b="1" kern="0">
                <a:solidFill>
                  <a:schemeClr val="tx2"/>
                </a:solidFill>
                <a:latin typeface="Segoe UI"/>
                <a:cs typeface="Arial" panose="020B0604020202020204" pitchFamily="34" charset="0"/>
              </a:rPr>
              <a:t>Encrypted filesystem sidecar</a:t>
            </a:r>
          </a:p>
          <a:p>
            <a:br>
              <a:rPr lang="fr-FR"/>
            </a:br>
            <a:r>
              <a:rPr lang="en-US" sz="1400" kern="0">
                <a:gradFill>
                  <a:gsLst>
                    <a:gs pos="96842">
                      <a:srgbClr val="000000"/>
                    </a:gs>
                    <a:gs pos="85263">
                      <a:srgbClr val="000000"/>
                    </a:gs>
                  </a:gsLst>
                  <a:lin ang="2700000" scaled="1"/>
                </a:gradFill>
                <a:latin typeface="Segoe UI"/>
                <a:cs typeface="Arial" panose="020B0604020202020204" pitchFamily="34" charset="0"/>
                <a:hlinkClick r:id="rId10"/>
              </a:rPr>
              <a:t>https://github.com/microsoft/confidential-sidecar-containers/</a:t>
            </a:r>
            <a:endParaRPr lang="en-US" sz="1400" kern="0">
              <a:gradFill>
                <a:gsLst>
                  <a:gs pos="96842">
                    <a:srgbClr val="000000"/>
                  </a:gs>
                  <a:gs pos="85263">
                    <a:srgbClr val="000000"/>
                  </a:gs>
                </a:gsLst>
                <a:lin ang="2700000" scaled="1"/>
              </a:gradFill>
              <a:latin typeface="Segoe UI"/>
              <a:cs typeface="Arial" panose="020B0604020202020204" pitchFamily="34" charset="0"/>
            </a:endParaRPr>
          </a:p>
          <a:p>
            <a:endParaRPr lang="en-US" kern="0">
              <a:gradFill>
                <a:gsLst>
                  <a:gs pos="96842">
                    <a:srgbClr val="000000"/>
                  </a:gs>
                  <a:gs pos="85263">
                    <a:srgbClr val="000000"/>
                  </a:gs>
                </a:gsLst>
                <a:lin ang="2700000" scaled="1"/>
              </a:gradFill>
              <a:latin typeface="Segoe UI"/>
              <a:cs typeface="Arial" panose="020B0604020202020204" pitchFamily="34" charset="0"/>
            </a:endParaRPr>
          </a:p>
        </p:txBody>
      </p:sp>
    </p:spTree>
    <p:extLst>
      <p:ext uri="{BB962C8B-B14F-4D97-AF65-F5344CB8AC3E}">
        <p14:creationId xmlns:p14="http://schemas.microsoft.com/office/powerpoint/2010/main" val="138877399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type="body" sz="quarter" idx="10"/>
          </p:nvPr>
        </p:nvSpPr>
        <p:spPr>
          <a:xfrm>
            <a:off x="350663" y="1058685"/>
            <a:ext cx="13172832" cy="430887"/>
          </a:xfrm>
        </p:spPr>
        <p:txBody>
          <a:bodyPr/>
          <a:lstStyle/>
          <a:p>
            <a:r>
              <a:rPr lang="en-US"/>
              <a:t>REST API - </a:t>
            </a:r>
            <a:r>
              <a:rPr lang="en-US" sz="1800">
                <a:hlinkClick r:id="rId2"/>
              </a:rPr>
              <a:t>https://github.com/microsoft/confidential-sidecar-containers/blob/main/cmd/skr/README.md</a:t>
            </a:r>
            <a:r>
              <a:rPr lang="en-US" sz="1800"/>
              <a:t> </a:t>
            </a:r>
            <a:endParaRPr lang="en-US"/>
          </a:p>
        </p:txBody>
      </p:sp>
      <p:graphicFrame>
        <p:nvGraphicFramePr>
          <p:cNvPr id="6" name="Table 6">
            <a:extLst>
              <a:ext uri="{FF2B5EF4-FFF2-40B4-BE49-F238E27FC236}">
                <a16:creationId xmlns:a16="http://schemas.microsoft.com/office/drawing/2014/main" id="{773D252B-072D-15F2-1E21-51C18D36E63B}"/>
              </a:ext>
            </a:extLst>
          </p:cNvPr>
          <p:cNvGraphicFramePr>
            <a:graphicFrameLocks noGrp="1"/>
          </p:cNvGraphicFramePr>
          <p:nvPr>
            <p:extLst>
              <p:ext uri="{D42A27DB-BD31-4B8C-83A1-F6EECF244321}">
                <p14:modId xmlns:p14="http://schemas.microsoft.com/office/powerpoint/2010/main" val="1988140433"/>
              </p:ext>
            </p:extLst>
          </p:nvPr>
        </p:nvGraphicFramePr>
        <p:xfrm>
          <a:off x="72650" y="1874574"/>
          <a:ext cx="11933148" cy="4884633"/>
        </p:xfrm>
        <a:graphic>
          <a:graphicData uri="http://schemas.openxmlformats.org/drawingml/2006/table">
            <a:tbl>
              <a:tblPr firstRow="1" bandRow="1">
                <a:tableStyleId>{073A0DAA-6AF3-43AB-8588-CEC1D06C72B9}</a:tableStyleId>
              </a:tblPr>
              <a:tblGrid>
                <a:gridCol w="1792040">
                  <a:extLst>
                    <a:ext uri="{9D8B030D-6E8A-4147-A177-3AD203B41FA5}">
                      <a16:colId xmlns:a16="http://schemas.microsoft.com/office/drawing/2014/main" val="2719039750"/>
                    </a:ext>
                  </a:extLst>
                </a:gridCol>
                <a:gridCol w="3928703">
                  <a:extLst>
                    <a:ext uri="{9D8B030D-6E8A-4147-A177-3AD203B41FA5}">
                      <a16:colId xmlns:a16="http://schemas.microsoft.com/office/drawing/2014/main" val="73245082"/>
                    </a:ext>
                  </a:extLst>
                </a:gridCol>
                <a:gridCol w="6212405">
                  <a:extLst>
                    <a:ext uri="{9D8B030D-6E8A-4147-A177-3AD203B41FA5}">
                      <a16:colId xmlns:a16="http://schemas.microsoft.com/office/drawing/2014/main" val="1161557497"/>
                    </a:ext>
                  </a:extLst>
                </a:gridCol>
              </a:tblGrid>
              <a:tr h="400977">
                <a:tc>
                  <a:txBody>
                    <a:bodyPr/>
                    <a:lstStyle/>
                    <a:p>
                      <a:r>
                        <a:rPr lang="en-US" sz="1600"/>
                        <a:t>POST method</a:t>
                      </a:r>
                    </a:p>
                  </a:txBody>
                  <a:tcPr/>
                </a:tc>
                <a:tc>
                  <a:txBody>
                    <a:bodyPr/>
                    <a:lstStyle/>
                    <a:p>
                      <a:r>
                        <a:rPr lang="en-US" sz="1600"/>
                        <a:t>Description</a:t>
                      </a:r>
                    </a:p>
                  </a:txBody>
                  <a:tcPr/>
                </a:tc>
                <a:tc>
                  <a:txBody>
                    <a:bodyPr/>
                    <a:lstStyle/>
                    <a:p>
                      <a:r>
                        <a:rPr lang="en-US" sz="1200"/>
                        <a:t>JSON expected</a:t>
                      </a:r>
                    </a:p>
                  </a:txBody>
                  <a:tcPr/>
                </a:tc>
                <a:extLst>
                  <a:ext uri="{0D108BD9-81ED-4DB2-BD59-A6C34878D82A}">
                    <a16:rowId xmlns:a16="http://schemas.microsoft.com/office/drawing/2014/main" val="4243190941"/>
                  </a:ext>
                </a:extLst>
              </a:tr>
              <a:tr h="1421647">
                <a:tc>
                  <a:txBody>
                    <a:bodyPr/>
                    <a:lstStyle/>
                    <a:p>
                      <a:r>
                        <a:rPr lang="en-US" sz="1200"/>
                        <a:t>attest/raw</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attest/raw</a:t>
                      </a:r>
                      <a:r>
                        <a:rPr lang="en-US" sz="1200" kern="1200">
                          <a:solidFill>
                            <a:schemeClr val="dk1"/>
                          </a:solidFill>
                          <a:effectLst/>
                          <a:latin typeface="+mn-lt"/>
                          <a:ea typeface="+mn-ea"/>
                          <a:cs typeface="+mn-cs"/>
                        </a:rPr>
                        <a:t> returns the hardware attestation report in </a:t>
                      </a:r>
                      <a:r>
                        <a:rPr lang="en-US" sz="1200" kern="1200" err="1">
                          <a:solidFill>
                            <a:schemeClr val="dk1"/>
                          </a:solidFill>
                          <a:effectLst/>
                          <a:latin typeface="+mn-lt"/>
                          <a:ea typeface="+mn-ea"/>
                          <a:cs typeface="+mn-cs"/>
                        </a:rPr>
                        <a:t>hexstring</a:t>
                      </a:r>
                      <a:r>
                        <a:rPr lang="en-US" sz="1200" kern="1200">
                          <a:solidFill>
                            <a:schemeClr val="dk1"/>
                          </a:solidFill>
                          <a:effectLst/>
                          <a:latin typeface="+mn-lt"/>
                          <a:ea typeface="+mn-ea"/>
                          <a:cs typeface="+mn-cs"/>
                        </a:rPr>
                        <a:t> format. It expects a JSON of the following format.</a:t>
                      </a:r>
                    </a:p>
                    <a:p>
                      <a:endParaRPr lang="en-US" sz="1200"/>
                    </a:p>
                  </a:txBody>
                  <a:tcPr/>
                </a:tc>
                <a:tc>
                  <a:txBody>
                    <a:bodyPr/>
                    <a:lstStyle/>
                    <a:p>
                      <a:endParaRPr lang="en-US" sz="1200"/>
                    </a:p>
                  </a:txBody>
                  <a:tcPr/>
                </a:tc>
                <a:extLst>
                  <a:ext uri="{0D108BD9-81ED-4DB2-BD59-A6C34878D82A}">
                    <a16:rowId xmlns:a16="http://schemas.microsoft.com/office/drawing/2014/main" val="1672685795"/>
                  </a:ext>
                </a:extLst>
              </a:tr>
              <a:tr h="1859077">
                <a:tc>
                  <a:txBody>
                    <a:bodyPr/>
                    <a:lstStyle/>
                    <a:p>
                      <a:r>
                        <a:rPr lang="en-US" sz="1200"/>
                        <a:t>attest/maa</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attest/maa</a:t>
                      </a:r>
                      <a:r>
                        <a:rPr lang="en-US" sz="1200" kern="1200">
                          <a:solidFill>
                            <a:schemeClr val="dk1"/>
                          </a:solidFill>
                          <a:effectLst/>
                          <a:latin typeface="+mn-lt"/>
                          <a:ea typeface="+mn-ea"/>
                          <a:cs typeface="+mn-cs"/>
                        </a:rPr>
                        <a:t> interacts with Microsoft Azure Attestation service to receive a JSON Web Token that represents the attestation report as a collection of claims. It expects a JSON of the following format.</a:t>
                      </a:r>
                    </a:p>
                    <a:p>
                      <a:endParaRPr lang="en-US" sz="1200"/>
                    </a:p>
                  </a:txBody>
                  <a:tcPr/>
                </a:tc>
                <a:tc>
                  <a:txBody>
                    <a:bodyPr/>
                    <a:lstStyle/>
                    <a:p>
                      <a:pPr lvl="0"/>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750088628"/>
                  </a:ext>
                </a:extLst>
              </a:tr>
              <a:tr h="1202932">
                <a:tc>
                  <a:txBody>
                    <a:bodyPr/>
                    <a:lstStyle/>
                    <a:p>
                      <a:r>
                        <a:rPr lang="en-US" sz="1200"/>
                        <a:t>key/release</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key/release</a:t>
                      </a:r>
                      <a:r>
                        <a:rPr lang="en-US" sz="1200" kern="1200">
                          <a:solidFill>
                            <a:schemeClr val="dk1"/>
                          </a:solidFill>
                          <a:effectLst/>
                          <a:latin typeface="+mn-lt"/>
                          <a:ea typeface="+mn-ea"/>
                          <a:cs typeface="+mn-cs"/>
                        </a:rPr>
                        <a:t> interacts with AKV MHSM service to release a key previously imported to the managed HSM. It expects a JSON of the following format.</a:t>
                      </a:r>
                    </a:p>
                    <a:p>
                      <a:endParaRPr lang="en-US" sz="1200"/>
                    </a:p>
                  </a:txBody>
                  <a:tcPr/>
                </a:tc>
                <a:tc>
                  <a:txBody>
                    <a:bodyPr/>
                    <a:lstStyle/>
                    <a:p>
                      <a:endParaRPr lang="en-US" sz="1200" dirty="0"/>
                    </a:p>
                  </a:txBody>
                  <a:tcPr/>
                </a:tc>
                <a:extLst>
                  <a:ext uri="{0D108BD9-81ED-4DB2-BD59-A6C34878D82A}">
                    <a16:rowId xmlns:a16="http://schemas.microsoft.com/office/drawing/2014/main" val="312232694"/>
                  </a:ext>
                </a:extLst>
              </a:tr>
            </a:tbl>
          </a:graphicData>
        </a:graphic>
      </p:graphicFrame>
      <p:sp>
        <p:nvSpPr>
          <p:cNvPr id="7" name="TextBox 6">
            <a:extLst>
              <a:ext uri="{FF2B5EF4-FFF2-40B4-BE49-F238E27FC236}">
                <a16:creationId xmlns:a16="http://schemas.microsoft.com/office/drawing/2014/main" id="{ED2789B2-7C3B-F525-091E-BD39A928D8A1}"/>
              </a:ext>
            </a:extLst>
          </p:cNvPr>
          <p:cNvSpPr txBox="1"/>
          <p:nvPr/>
        </p:nvSpPr>
        <p:spPr>
          <a:xfrm>
            <a:off x="577881" y="154440"/>
            <a:ext cx="10498158"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Secure Key </a:t>
            </a:r>
            <a:r>
              <a:rPr lang="en-US" sz="3200">
                <a:latin typeface="+mj-lt"/>
                <a:cs typeface="Segoe UI"/>
              </a:rPr>
              <a:t>R</a:t>
            </a:r>
            <a:r>
              <a:rPr lang="en-US" sz="3200">
                <a:solidFill>
                  <a:schemeClr val="tx1"/>
                </a:solidFill>
                <a:latin typeface="+mj-lt"/>
                <a:cs typeface="Segoe UI"/>
              </a:rPr>
              <a:t>elease (SKR) sidecar</a:t>
            </a:r>
          </a:p>
          <a:p>
            <a:pPr marL="0" marR="0" lvl="0" indent="0" defTabSz="932742" fontAlgn="auto">
              <a:spcBef>
                <a:spcPct val="0"/>
              </a:spcBef>
              <a:spcAft>
                <a:spcPts val="0"/>
              </a:spcAft>
              <a:buClrTx/>
              <a:buSzTx/>
              <a:tabLst/>
              <a:defRPr/>
            </a:pPr>
            <a:endParaRPr lang="en-US" sz="3200">
              <a:solidFill>
                <a:schemeClr val="tx1"/>
              </a:solidFill>
              <a:latin typeface="+mj-lt"/>
              <a:cs typeface="Segoe UI"/>
            </a:endParaRPr>
          </a:p>
        </p:txBody>
      </p:sp>
      <p:pic>
        <p:nvPicPr>
          <p:cNvPr id="3" name="Picture 2">
            <a:extLst>
              <a:ext uri="{FF2B5EF4-FFF2-40B4-BE49-F238E27FC236}">
                <a16:creationId xmlns:a16="http://schemas.microsoft.com/office/drawing/2014/main" id="{F12987C1-6622-9C2E-7EC3-485EF197D11A}"/>
              </a:ext>
            </a:extLst>
          </p:cNvPr>
          <p:cNvPicPr>
            <a:picLocks noChangeAspect="1"/>
          </p:cNvPicPr>
          <p:nvPr/>
        </p:nvPicPr>
        <p:blipFill>
          <a:blip r:embed="rId3"/>
          <a:stretch>
            <a:fillRect/>
          </a:stretch>
        </p:blipFill>
        <p:spPr>
          <a:xfrm>
            <a:off x="5897867" y="5686459"/>
            <a:ext cx="5973834" cy="893764"/>
          </a:xfrm>
          <a:prstGeom prst="rect">
            <a:avLst/>
          </a:prstGeom>
        </p:spPr>
      </p:pic>
      <p:pic>
        <p:nvPicPr>
          <p:cNvPr id="9" name="Picture 8">
            <a:extLst>
              <a:ext uri="{FF2B5EF4-FFF2-40B4-BE49-F238E27FC236}">
                <a16:creationId xmlns:a16="http://schemas.microsoft.com/office/drawing/2014/main" id="{7BFC563A-F94E-381E-DF98-014647F12334}"/>
              </a:ext>
            </a:extLst>
          </p:cNvPr>
          <p:cNvPicPr>
            <a:picLocks noChangeAspect="1"/>
          </p:cNvPicPr>
          <p:nvPr/>
        </p:nvPicPr>
        <p:blipFill>
          <a:blip r:embed="rId4"/>
          <a:stretch>
            <a:fillRect/>
          </a:stretch>
        </p:blipFill>
        <p:spPr>
          <a:xfrm>
            <a:off x="5905964" y="3857402"/>
            <a:ext cx="5965737" cy="675893"/>
          </a:xfrm>
          <a:prstGeom prst="rect">
            <a:avLst/>
          </a:prstGeom>
        </p:spPr>
      </p:pic>
      <p:pic>
        <p:nvPicPr>
          <p:cNvPr id="8" name="Picture 7">
            <a:extLst>
              <a:ext uri="{FF2B5EF4-FFF2-40B4-BE49-F238E27FC236}">
                <a16:creationId xmlns:a16="http://schemas.microsoft.com/office/drawing/2014/main" id="{913E856A-0F90-55A5-7A30-C1B004EC04C4}"/>
              </a:ext>
            </a:extLst>
          </p:cNvPr>
          <p:cNvPicPr>
            <a:picLocks noChangeAspect="1"/>
          </p:cNvPicPr>
          <p:nvPr/>
        </p:nvPicPr>
        <p:blipFill>
          <a:blip r:embed="rId5"/>
          <a:stretch>
            <a:fillRect/>
          </a:stretch>
        </p:blipFill>
        <p:spPr>
          <a:xfrm>
            <a:off x="5905964" y="2488291"/>
            <a:ext cx="5819764" cy="431894"/>
          </a:xfrm>
          <a:prstGeom prst="rect">
            <a:avLst/>
          </a:prstGeom>
        </p:spPr>
      </p:pic>
    </p:spTree>
    <p:extLst>
      <p:ext uri="{BB962C8B-B14F-4D97-AF65-F5344CB8AC3E}">
        <p14:creationId xmlns:p14="http://schemas.microsoft.com/office/powerpoint/2010/main" val="25510054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E4DD247-59BB-274F-0410-C9DC73C14067}"/>
              </a:ext>
            </a:extLst>
          </p:cNvPr>
          <p:cNvGrpSpPr/>
          <p:nvPr/>
        </p:nvGrpSpPr>
        <p:grpSpPr>
          <a:xfrm>
            <a:off x="5197641" y="1999011"/>
            <a:ext cx="6782861" cy="3707000"/>
            <a:chOff x="3224234" y="1322974"/>
            <a:chExt cx="8294256" cy="3707000"/>
          </a:xfrm>
        </p:grpSpPr>
        <p:sp>
          <p:nvSpPr>
            <p:cNvPr id="5" name="Rectangle: Rounded Corners 4">
              <a:extLst>
                <a:ext uri="{FF2B5EF4-FFF2-40B4-BE49-F238E27FC236}">
                  <a16:creationId xmlns:a16="http://schemas.microsoft.com/office/drawing/2014/main" id="{F937ED56-1552-486D-B134-C1720CB61D31}"/>
                </a:ext>
              </a:extLst>
            </p:cNvPr>
            <p:cNvSpPr/>
            <p:nvPr/>
          </p:nvSpPr>
          <p:spPr>
            <a:xfrm>
              <a:off x="3224234" y="3969185"/>
              <a:ext cx="1780907" cy="10607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436A59-82EA-4EBF-BB41-6BFCA95DDDBD}"/>
                </a:ext>
              </a:extLst>
            </p:cNvPr>
            <p:cNvSpPr txBox="1"/>
            <p:nvPr/>
          </p:nvSpPr>
          <p:spPr>
            <a:xfrm>
              <a:off x="3440706" y="3973403"/>
              <a:ext cx="1513354" cy="309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Storage</a:t>
              </a:r>
            </a:p>
          </p:txBody>
        </p:sp>
        <p:sp>
          <p:nvSpPr>
            <p:cNvPr id="9" name="Rectangle: Rounded Corners 8">
              <a:extLst>
                <a:ext uri="{FF2B5EF4-FFF2-40B4-BE49-F238E27FC236}">
                  <a16:creationId xmlns:a16="http://schemas.microsoft.com/office/drawing/2014/main" id="{9091A492-7C06-42E2-86D0-42F715C813F9}"/>
                </a:ext>
              </a:extLst>
            </p:cNvPr>
            <p:cNvSpPr/>
            <p:nvPr/>
          </p:nvSpPr>
          <p:spPr>
            <a:xfrm>
              <a:off x="3381134" y="4445582"/>
              <a:ext cx="1470685" cy="431540"/>
            </a:xfrm>
            <a:prstGeom prst="roundRect">
              <a:avLst/>
            </a:prstGeom>
            <a:solidFill>
              <a:schemeClr val="bg2">
                <a:lumMod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FS</a:t>
              </a:r>
            </a:p>
          </p:txBody>
        </p:sp>
        <p:sp>
          <p:nvSpPr>
            <p:cNvPr id="11" name="Rectangle: Rounded Corners 10">
              <a:extLst>
                <a:ext uri="{FF2B5EF4-FFF2-40B4-BE49-F238E27FC236}">
                  <a16:creationId xmlns:a16="http://schemas.microsoft.com/office/drawing/2014/main" id="{A1854AD7-7DF5-4683-BFC5-02915272BDC7}"/>
                </a:ext>
              </a:extLst>
            </p:cNvPr>
            <p:cNvSpPr/>
            <p:nvPr/>
          </p:nvSpPr>
          <p:spPr>
            <a:xfrm>
              <a:off x="3224234" y="1597251"/>
              <a:ext cx="1780907" cy="47591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ADC1DE0-AB8B-4584-8848-C939F9DB9EE3}"/>
                </a:ext>
              </a:extLst>
            </p:cNvPr>
            <p:cNvSpPr txBox="1"/>
            <p:nvPr/>
          </p:nvSpPr>
          <p:spPr>
            <a:xfrm>
              <a:off x="3844290" y="1684978"/>
              <a:ext cx="12983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MAA</a:t>
              </a:r>
            </a:p>
          </p:txBody>
        </p:sp>
        <p:sp>
          <p:nvSpPr>
            <p:cNvPr id="17" name="Rectangle: Rounded Corners 16">
              <a:extLst>
                <a:ext uri="{FF2B5EF4-FFF2-40B4-BE49-F238E27FC236}">
                  <a16:creationId xmlns:a16="http://schemas.microsoft.com/office/drawing/2014/main" id="{5F897D4A-B909-4ABC-B407-563F70C18495}"/>
                </a:ext>
              </a:extLst>
            </p:cNvPr>
            <p:cNvSpPr/>
            <p:nvPr/>
          </p:nvSpPr>
          <p:spPr>
            <a:xfrm>
              <a:off x="3224234" y="2163955"/>
              <a:ext cx="1780907" cy="17172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689F79F-3DA2-487F-814D-234A349C0533}"/>
                </a:ext>
              </a:extLst>
            </p:cNvPr>
            <p:cNvSpPr txBox="1"/>
            <p:nvPr/>
          </p:nvSpPr>
          <p:spPr>
            <a:xfrm>
              <a:off x="3297020" y="2251923"/>
              <a:ext cx="1586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Key Management</a:t>
              </a:r>
            </a:p>
          </p:txBody>
        </p:sp>
        <p:sp>
          <p:nvSpPr>
            <p:cNvPr id="21" name="Rectangle: Rounded Corners 20">
              <a:extLst>
                <a:ext uri="{FF2B5EF4-FFF2-40B4-BE49-F238E27FC236}">
                  <a16:creationId xmlns:a16="http://schemas.microsoft.com/office/drawing/2014/main" id="{6126C071-1C80-4F9C-A529-6DFD5D9F53DD}"/>
                </a:ext>
              </a:extLst>
            </p:cNvPr>
            <p:cNvSpPr/>
            <p:nvPr/>
          </p:nvSpPr>
          <p:spPr>
            <a:xfrm>
              <a:off x="3381133" y="3271162"/>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DEK</a:t>
              </a:r>
            </a:p>
          </p:txBody>
        </p:sp>
        <p:sp>
          <p:nvSpPr>
            <p:cNvPr id="25" name="Rectangle: Rounded Corners 24">
              <a:extLst>
                <a:ext uri="{FF2B5EF4-FFF2-40B4-BE49-F238E27FC236}">
                  <a16:creationId xmlns:a16="http://schemas.microsoft.com/office/drawing/2014/main" id="{265AEAFE-8A3B-4639-AEEB-FCBD42E66FDA}"/>
                </a:ext>
              </a:extLst>
            </p:cNvPr>
            <p:cNvSpPr/>
            <p:nvPr/>
          </p:nvSpPr>
          <p:spPr>
            <a:xfrm>
              <a:off x="3381132" y="2833704"/>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SKR Policy</a:t>
              </a:r>
            </a:p>
          </p:txBody>
        </p:sp>
        <p:sp>
          <p:nvSpPr>
            <p:cNvPr id="27" name="Rectangle: Rounded Corners 26">
              <a:extLst>
                <a:ext uri="{FF2B5EF4-FFF2-40B4-BE49-F238E27FC236}">
                  <a16:creationId xmlns:a16="http://schemas.microsoft.com/office/drawing/2014/main" id="{78566F85-B2E1-4C49-9AD7-2B3A13C6CA2C}"/>
                </a:ext>
              </a:extLst>
            </p:cNvPr>
            <p:cNvSpPr/>
            <p:nvPr/>
          </p:nvSpPr>
          <p:spPr>
            <a:xfrm>
              <a:off x="7159732" y="1588728"/>
              <a:ext cx="4358758" cy="34327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DC49229-2BF6-45B1-A5D6-CA9409071D09}"/>
                </a:ext>
              </a:extLst>
            </p:cNvPr>
            <p:cNvSpPr txBox="1"/>
            <p:nvPr/>
          </p:nvSpPr>
          <p:spPr>
            <a:xfrm>
              <a:off x="7313051" y="1676696"/>
              <a:ext cx="194091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Isolated Guest OS</a:t>
              </a:r>
            </a:p>
          </p:txBody>
        </p:sp>
        <p:sp>
          <p:nvSpPr>
            <p:cNvPr id="31" name="Rectangle: Rounded Corners 30">
              <a:extLst>
                <a:ext uri="{FF2B5EF4-FFF2-40B4-BE49-F238E27FC236}">
                  <a16:creationId xmlns:a16="http://schemas.microsoft.com/office/drawing/2014/main" id="{B264657E-28DA-482D-B416-BCF0A3EBAA14}"/>
                </a:ext>
              </a:extLst>
            </p:cNvPr>
            <p:cNvSpPr/>
            <p:nvPr/>
          </p:nvSpPr>
          <p:spPr>
            <a:xfrm>
              <a:off x="7357857" y="2674096"/>
              <a:ext cx="1666182"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cxnSp>
          <p:nvCxnSpPr>
            <p:cNvPr id="35" name="Connector: Curved 34">
              <a:extLst>
                <a:ext uri="{FF2B5EF4-FFF2-40B4-BE49-F238E27FC236}">
                  <a16:creationId xmlns:a16="http://schemas.microsoft.com/office/drawing/2014/main" id="{F246BC2E-BD70-49D2-9FD4-84C96D6C74B8}"/>
                </a:ext>
              </a:extLst>
            </p:cNvPr>
            <p:cNvCxnSpPr>
              <a:cxnSpLocks/>
            </p:cNvCxnSpPr>
            <p:nvPr/>
          </p:nvCxnSpPr>
          <p:spPr>
            <a:xfrm rot="10800000">
              <a:off x="4834144" y="1903696"/>
              <a:ext cx="2447056" cy="891536"/>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50E0EF59-0697-4A11-A235-3578FAE7C30C}"/>
                </a:ext>
              </a:extLst>
            </p:cNvPr>
            <p:cNvSpPr txBox="1"/>
            <p:nvPr/>
          </p:nvSpPr>
          <p:spPr>
            <a:xfrm>
              <a:off x="5065500" y="1520251"/>
              <a:ext cx="26401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HW report -&gt; MAA token</a:t>
              </a:r>
            </a:p>
          </p:txBody>
        </p:sp>
        <p:cxnSp>
          <p:nvCxnSpPr>
            <p:cNvPr id="38" name="Connector: Curved 37">
              <a:extLst>
                <a:ext uri="{FF2B5EF4-FFF2-40B4-BE49-F238E27FC236}">
                  <a16:creationId xmlns:a16="http://schemas.microsoft.com/office/drawing/2014/main" id="{8544F386-C37A-458E-900B-FCC2F4533088}"/>
                </a:ext>
              </a:extLst>
            </p:cNvPr>
            <p:cNvCxnSpPr>
              <a:cxnSpLocks/>
            </p:cNvCxnSpPr>
            <p:nvPr/>
          </p:nvCxnSpPr>
          <p:spPr>
            <a:xfrm rot="10800000" flipV="1">
              <a:off x="4906075" y="2951427"/>
              <a:ext cx="2375127" cy="208503"/>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41" name="TextBox 40">
              <a:extLst>
                <a:ext uri="{FF2B5EF4-FFF2-40B4-BE49-F238E27FC236}">
                  <a16:creationId xmlns:a16="http://schemas.microsoft.com/office/drawing/2014/main" id="{3F90CD1E-C660-46F2-BB32-64B1894EB147}"/>
                </a:ext>
              </a:extLst>
            </p:cNvPr>
            <p:cNvSpPr txBox="1"/>
            <p:nvPr/>
          </p:nvSpPr>
          <p:spPr>
            <a:xfrm>
              <a:off x="5131467" y="2734670"/>
              <a:ext cx="20942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MAA token -&gt; DEK</a:t>
              </a:r>
            </a:p>
          </p:txBody>
        </p:sp>
        <p:sp>
          <p:nvSpPr>
            <p:cNvPr id="43" name="Rectangle: Rounded Corners 42">
              <a:extLst>
                <a:ext uri="{FF2B5EF4-FFF2-40B4-BE49-F238E27FC236}">
                  <a16:creationId xmlns:a16="http://schemas.microsoft.com/office/drawing/2014/main" id="{5359CC18-DD10-4472-AFF4-085358939847}"/>
                </a:ext>
              </a:extLst>
            </p:cNvPr>
            <p:cNvSpPr/>
            <p:nvPr/>
          </p:nvSpPr>
          <p:spPr>
            <a:xfrm>
              <a:off x="7351926" y="2242555"/>
              <a:ext cx="1666182"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47" name="Rectangle: Rounded Corners 46">
              <a:extLst>
                <a:ext uri="{FF2B5EF4-FFF2-40B4-BE49-F238E27FC236}">
                  <a16:creationId xmlns:a16="http://schemas.microsoft.com/office/drawing/2014/main" id="{388E9258-30CF-4B49-9FC7-5E794296FFD1}"/>
                </a:ext>
              </a:extLst>
            </p:cNvPr>
            <p:cNvSpPr/>
            <p:nvPr/>
          </p:nvSpPr>
          <p:spPr>
            <a:xfrm>
              <a:off x="9255744" y="2686617"/>
              <a:ext cx="109390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9" name="Arrow: Right 48">
              <a:extLst>
                <a:ext uri="{FF2B5EF4-FFF2-40B4-BE49-F238E27FC236}">
                  <a16:creationId xmlns:a16="http://schemas.microsoft.com/office/drawing/2014/main" id="{573A1D84-3C44-426E-B00D-BA48A9ABE183}"/>
                </a:ext>
              </a:extLst>
            </p:cNvPr>
            <p:cNvSpPr/>
            <p:nvPr/>
          </p:nvSpPr>
          <p:spPr>
            <a:xfrm>
              <a:off x="8877128" y="2686617"/>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DA939338-BD9D-44A9-A3F0-558E5BD53572}"/>
                </a:ext>
              </a:extLst>
            </p:cNvPr>
            <p:cNvSpPr/>
            <p:nvPr/>
          </p:nvSpPr>
          <p:spPr>
            <a:xfrm>
              <a:off x="7350702" y="3517863"/>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55" name="Arrow: Up 54">
              <a:extLst>
                <a:ext uri="{FF2B5EF4-FFF2-40B4-BE49-F238E27FC236}">
                  <a16:creationId xmlns:a16="http://schemas.microsoft.com/office/drawing/2014/main" id="{E8417817-C86F-4A15-9C8B-3C191DB10287}"/>
                </a:ext>
              </a:extLst>
            </p:cNvPr>
            <p:cNvSpPr/>
            <p:nvPr/>
          </p:nvSpPr>
          <p:spPr>
            <a:xfrm>
              <a:off x="8247884" y="3031372"/>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E2217912-2CEF-4CA6-9DE7-1DA7FD8F75BC}"/>
                </a:ext>
              </a:extLst>
            </p:cNvPr>
            <p:cNvSpPr/>
            <p:nvPr/>
          </p:nvSpPr>
          <p:spPr>
            <a:xfrm>
              <a:off x="10631983" y="2688212"/>
              <a:ext cx="781047"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9" name="Arrow: Right 58">
              <a:extLst>
                <a:ext uri="{FF2B5EF4-FFF2-40B4-BE49-F238E27FC236}">
                  <a16:creationId xmlns:a16="http://schemas.microsoft.com/office/drawing/2014/main" id="{AF8F3592-BD33-434B-AB3E-5D529A646FEC}"/>
                </a:ext>
              </a:extLst>
            </p:cNvPr>
            <p:cNvSpPr/>
            <p:nvPr/>
          </p:nvSpPr>
          <p:spPr>
            <a:xfrm>
              <a:off x="10253368" y="2688212"/>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24DAA275-0BF3-4870-8E56-93169CCA9D95}"/>
                </a:ext>
              </a:extLst>
            </p:cNvPr>
            <p:cNvSpPr/>
            <p:nvPr/>
          </p:nvSpPr>
          <p:spPr>
            <a:xfrm>
              <a:off x="7359291" y="4296765"/>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blobfuse</a:t>
              </a:r>
            </a:p>
          </p:txBody>
        </p:sp>
        <p:sp>
          <p:nvSpPr>
            <p:cNvPr id="63" name="Arrow: Up 62">
              <a:extLst>
                <a:ext uri="{FF2B5EF4-FFF2-40B4-BE49-F238E27FC236}">
                  <a16:creationId xmlns:a16="http://schemas.microsoft.com/office/drawing/2014/main" id="{E7A13AB4-5EA1-4FD4-8C16-D4167C5ADAA8}"/>
                </a:ext>
              </a:extLst>
            </p:cNvPr>
            <p:cNvSpPr/>
            <p:nvPr/>
          </p:nvSpPr>
          <p:spPr>
            <a:xfrm>
              <a:off x="8256473" y="3899383"/>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row: Right 52">
              <a:extLst>
                <a:ext uri="{FF2B5EF4-FFF2-40B4-BE49-F238E27FC236}">
                  <a16:creationId xmlns:a16="http://schemas.microsoft.com/office/drawing/2014/main" id="{6DA1F620-2560-4EFB-AC62-FD4DCC719710}"/>
                </a:ext>
              </a:extLst>
            </p:cNvPr>
            <p:cNvSpPr/>
            <p:nvPr/>
          </p:nvSpPr>
          <p:spPr>
            <a:xfrm>
              <a:off x="4954060" y="4405188"/>
              <a:ext cx="2447056" cy="34832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D8BFDEC5-3565-4686-A634-8BD6ADAE8DDA}"/>
                </a:ext>
              </a:extLst>
            </p:cNvPr>
            <p:cNvSpPr/>
            <p:nvPr/>
          </p:nvSpPr>
          <p:spPr>
            <a:xfrm>
              <a:off x="8978637" y="1322974"/>
              <a:ext cx="1168396" cy="394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grpSp>
      <p:sp>
        <p:nvSpPr>
          <p:cNvPr id="4" name="TextBox 3">
            <a:extLst>
              <a:ext uri="{FF2B5EF4-FFF2-40B4-BE49-F238E27FC236}">
                <a16:creationId xmlns:a16="http://schemas.microsoft.com/office/drawing/2014/main" id="{A790F54A-4237-A3EA-BE53-1D2E8C20776D}"/>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Encrypted filesystem sidecar</a:t>
            </a:r>
          </a:p>
        </p:txBody>
      </p:sp>
      <p:sp>
        <p:nvSpPr>
          <p:cNvPr id="18" name="TextBox 17">
            <a:extLst>
              <a:ext uri="{FF2B5EF4-FFF2-40B4-BE49-F238E27FC236}">
                <a16:creationId xmlns:a16="http://schemas.microsoft.com/office/drawing/2014/main" id="{6608FFEA-F79B-A7C4-F818-ACFEB346C5AC}"/>
              </a:ext>
            </a:extLst>
          </p:cNvPr>
          <p:cNvSpPr txBox="1"/>
          <p:nvPr/>
        </p:nvSpPr>
        <p:spPr>
          <a:xfrm>
            <a:off x="378555" y="1389945"/>
            <a:ext cx="4521693" cy="5546047"/>
          </a:xfrm>
          <a:prstGeom prst="rect">
            <a:avLst/>
          </a:prstGeom>
        </p:spPr>
        <p:txBody>
          <a:bodyPr vert="horz" lIns="91440" tIns="45720" rIns="91440" bIns="45720" rtlCol="0" anchor="t">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OCI images are integrity protected but not encrypted.</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Customers provide encrypted data (which may include code/binaries) by using tooling to:</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Build an encrypted and integrity protected VHD containing their data.</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Store the VHD in Azure Blob Storage.</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Provision the customer DEK to an Azure key management system (MHSM, etc.) along with a tooling-generated secure key release (SKR) policy that allows only their VM Confidential Container to receive the DEK.</a:t>
            </a:r>
          </a:p>
        </p:txBody>
      </p:sp>
    </p:spTree>
    <p:extLst>
      <p:ext uri="{BB962C8B-B14F-4D97-AF65-F5344CB8AC3E}">
        <p14:creationId xmlns:p14="http://schemas.microsoft.com/office/powerpoint/2010/main" val="242814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p>
          <a:p>
            <a:pPr marL="0" marR="0" lvl="0" indent="0" algn="ctr" fontAlgn="auto">
              <a:spcAft>
                <a:spcPts val="0"/>
              </a:spcAft>
              <a:buClrTx/>
              <a:buSzTx/>
              <a:tabLst/>
              <a:defRPr/>
            </a:pPr>
            <a:r>
              <a:rPr lang="en-US" sz="4400" spc="-25" dirty="0">
                <a:solidFill>
                  <a:schemeClr val="bg1">
                    <a:lumMod val="95000"/>
                  </a:schemeClr>
                </a:solidFill>
                <a:latin typeface="+mj-lt"/>
              </a:rPr>
              <a:t>ACI</a:t>
            </a:r>
          </a:p>
        </p:txBody>
      </p:sp>
    </p:spTree>
    <p:extLst>
      <p:ext uri="{BB962C8B-B14F-4D97-AF65-F5344CB8AC3E}">
        <p14:creationId xmlns:p14="http://schemas.microsoft.com/office/powerpoint/2010/main" val="196572138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54476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confidential_containers_cce.md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Creating an ARM template for deploying ACI with a confidential computing environment.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the CCE policy with defined rules enforced in the utility 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Installing the required Azure CLI extension: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Generating the CCE policy: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acipolicygen</a:t>
            </a:r>
            <a:r>
              <a:rPr kumimoji="0" lang="en-US" sz="2000" b="0" i="0" u="none" strike="noStrike" kern="1200" cap="none" spc="0" normalizeH="0" baseline="0" noProof="0" dirty="0">
                <a:ln>
                  <a:noFill/>
                </a:ln>
                <a:solidFill>
                  <a:srgbClr val="FFFFFF"/>
                </a:solidFill>
                <a:effectLst/>
                <a:uLnTx/>
                <a:uFillTx/>
                <a:latin typeface="Segoe UI"/>
                <a:ea typeface="+mn-ea"/>
                <a:cs typeface="+mn-cs"/>
              </a:rPr>
              <a:t> -a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template.json</a:t>
            </a:r>
            <a:r>
              <a:rPr kumimoji="0" lang="en-US" sz="2000" b="0" i="0" u="none" strike="noStrike" kern="1200" cap="none" spc="0" normalizeH="0" baseline="0" noProof="0" dirty="0">
                <a:ln>
                  <a:noFill/>
                </a:ln>
                <a:solidFill>
                  <a:srgbClr val="FFFFFF"/>
                </a:solidFill>
                <a:effectLst/>
                <a:uLnTx/>
                <a:uFillTx/>
                <a:latin typeface="Segoe UI"/>
                <a:ea typeface="+mn-ea"/>
                <a:cs typeface="+mn-cs"/>
              </a:rPr>
              <a:t> --print-policy.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Adding the generated CCE policy to the ARM template under the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ccePolicy</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property.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Logging into Azure and accessing "Deploy a custom template".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Observing the attestation report as proof of confidential computing deployment.</a:t>
            </a:r>
          </a:p>
        </p:txBody>
      </p:sp>
    </p:spTree>
    <p:extLst>
      <p:ext uri="{BB962C8B-B14F-4D97-AF65-F5344CB8AC3E}">
        <p14:creationId xmlns:p14="http://schemas.microsoft.com/office/powerpoint/2010/main" val="38591616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9458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2165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confidential_containers_attestation_deepdive.md</a:t>
            </a:r>
          </a:p>
          <a:p>
            <a:pPr marR="0" lvl="0" algn="l" defTabSz="914400" rtl="0" eaLnBrk="1" fontAlgn="auto" latinLnBrk="0" hangingPunct="1">
              <a:lnSpc>
                <a:spcPct val="100000"/>
              </a:lnSpc>
              <a:spcBef>
                <a:spcPts val="0"/>
              </a:spcBef>
              <a:spcAft>
                <a:spcPts val="0"/>
              </a:spcAft>
              <a:buClrTx/>
              <a:buSzTx/>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Deploying a confidential container on ACI</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Connecting to the confidential container</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3"/>
              </a:rPr>
              <a:t>sidecar-containers</a:t>
            </a:r>
            <a:r>
              <a:rPr lang="en-US" sz="2000" dirty="0">
                <a:solidFill>
                  <a:srgbClr val="FFFFFF"/>
                </a:solidFill>
                <a:latin typeface="Segoe UI"/>
              </a:rPr>
              <a:t> to retrieve a report attestation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4"/>
              </a:rPr>
              <a:t>virtee/snpguest</a:t>
            </a:r>
            <a:r>
              <a:rPr lang="en-US" sz="2000" dirty="0"/>
              <a:t> </a:t>
            </a:r>
            <a:r>
              <a:rPr lang="en-US" sz="2000" dirty="0">
                <a:solidFill>
                  <a:schemeClr val="bg1"/>
                </a:solidFill>
              </a:rPr>
              <a:t>to validate the signature of the report</a:t>
            </a: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0661722"/>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25" dirty="0">
                <a:solidFill>
                  <a:schemeClr val="bg1">
                    <a:lumMod val="95000"/>
                  </a:schemeClr>
                </a:solidFill>
                <a:latin typeface="+mj-lt"/>
              </a:rPr>
              <a:t>Hands-on lab</a:t>
            </a:r>
            <a:r>
              <a:rPr kumimoji="0" lang="en-US" sz="36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400" spc="-25" dirty="0" err="1">
                <a:solidFill>
                  <a:schemeClr val="bg1">
                    <a:lumMod val="95000"/>
                  </a:schemeClr>
                </a:solidFill>
                <a:latin typeface="+mj-lt"/>
              </a:rPr>
              <a:t>confidential_containers_cce_deepdive.ipynb</a:t>
            </a:r>
            <a:endParaRPr kumimoji="0" lang="en-US" sz="28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the container group using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for successful deployment and obtaining the attestation token:</a:t>
            </a:r>
          </a:p>
          <a:p>
            <a:pPr marL="287338">
              <a:defRPr/>
            </a:pPr>
            <a:r>
              <a:rPr lang="en-US" sz="1600" dirty="0">
                <a:solidFill>
                  <a:srgbClr val="FFFFFF"/>
                </a:solidFill>
                <a:latin typeface="Segoe UI"/>
              </a:rPr>
              <a:t>   - Verify the successful deployment.</a:t>
            </a:r>
          </a:p>
          <a:p>
            <a:pPr marL="287338">
              <a:defRPr/>
            </a:pPr>
            <a:r>
              <a:rPr lang="en-US" sz="1600" dirty="0">
                <a:solidFill>
                  <a:srgbClr val="FFFFFF"/>
                </a:solidFill>
                <a:latin typeface="Segoe UI"/>
              </a:rPr>
              <a:t>   - Compare the security policy hash in the attestation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Stopping the container.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 different image than what is specified in the security policy:</a:t>
            </a:r>
          </a:p>
          <a:p>
            <a:pPr marL="287338">
              <a:defRPr/>
            </a:pPr>
            <a:r>
              <a:rPr lang="en-US" sz="1600" dirty="0">
                <a:solidFill>
                  <a:srgbClr val="FFFFFF"/>
                </a:solidFill>
                <a:latin typeface="Segoe UI"/>
              </a:rPr>
              <a:t>   - Deploy a container image that calculates the product of two numbers.</a:t>
            </a:r>
          </a:p>
          <a:p>
            <a:pPr marL="287338">
              <a:defRPr/>
            </a:pPr>
            <a:r>
              <a:rPr lang="en-US" sz="1600" dirty="0">
                <a:solidFill>
                  <a:srgbClr val="FFFFFF"/>
                </a:solidFill>
                <a:latin typeface="Segoe UI"/>
              </a:rPr>
              <a:t>   - The deployment will be denied by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Restarting the container:</a:t>
            </a:r>
          </a:p>
          <a:p>
            <a:pPr marL="287338" marR="0" lvl="0" fontAlgn="auto">
              <a:lnSpc>
                <a:spcPct val="100000"/>
              </a:lnSpc>
              <a:spcBef>
                <a:spcPts val="0"/>
              </a:spcBef>
              <a:spcAft>
                <a:spcPts val="0"/>
              </a:spcAft>
              <a:buClrTx/>
              <a:buSzTx/>
              <a:tabLst/>
              <a:defRPr/>
            </a:pPr>
            <a:r>
              <a:rPr lang="en-US" sz="1600" dirty="0">
                <a:solidFill>
                  <a:srgbClr val="FFFFFF"/>
                </a:solidFill>
                <a:latin typeface="Segoe UI"/>
              </a:rPr>
              <a:t>   - The deployment will fail due to the image not matching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an updated image with an updated security policy:</a:t>
            </a:r>
          </a:p>
          <a:p>
            <a:pPr marL="287338">
              <a:defRPr/>
            </a:pPr>
            <a:r>
              <a:rPr lang="en-US" sz="1600" dirty="0">
                <a:solidFill>
                  <a:srgbClr val="FFFFFF"/>
                </a:solidFill>
                <a:latin typeface="Segoe UI"/>
              </a:rPr>
              <a:t>   - Generate a new security policy and update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deployment success and obtaining the attestation token:</a:t>
            </a:r>
          </a:p>
          <a:p>
            <a:pPr marL="287338">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lang="en-US" sz="1600" dirty="0">
                <a:solidFill>
                  <a:srgbClr val="FFFFFF"/>
                </a:solidFill>
                <a:latin typeface="Segoe UI"/>
              </a:rPr>
              <a:t>- Verify the deployment success.</a:t>
            </a:r>
          </a:p>
          <a:p>
            <a:pPr marL="287338">
              <a:defRPr/>
            </a:pPr>
            <a:r>
              <a:rPr lang="en-US" sz="1600" dirty="0">
                <a:solidFill>
                  <a:srgbClr val="FFFFFF"/>
                </a:solidFill>
                <a:latin typeface="Segoe UI"/>
              </a:rPr>
              <a:t>   - Compare the security policy hash in the attestation token.</a:t>
            </a:r>
          </a:p>
        </p:txBody>
      </p:sp>
    </p:spTree>
    <p:extLst>
      <p:ext uri="{BB962C8B-B14F-4D97-AF65-F5344CB8AC3E}">
        <p14:creationId xmlns:p14="http://schemas.microsoft.com/office/powerpoint/2010/main" val="289940178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AKS</a:t>
            </a:r>
          </a:p>
        </p:txBody>
      </p:sp>
    </p:spTree>
    <p:extLst>
      <p:ext uri="{BB962C8B-B14F-4D97-AF65-F5344CB8AC3E}">
        <p14:creationId xmlns:p14="http://schemas.microsoft.com/office/powerpoint/2010/main" val="2561526832"/>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0155-4ABA-6E26-99AE-A5C39A0205F6}"/>
              </a:ext>
            </a:extLst>
          </p:cNvPr>
          <p:cNvSpPr>
            <a:spLocks noGrp="1"/>
          </p:cNvSpPr>
          <p:nvPr>
            <p:ph type="title"/>
          </p:nvPr>
        </p:nvSpPr>
        <p:spPr>
          <a:xfrm>
            <a:off x="588263" y="457200"/>
            <a:ext cx="12027070" cy="553998"/>
          </a:xfrm>
        </p:spPr>
        <p:txBody>
          <a:bodyPr/>
          <a:lstStyle/>
          <a:p>
            <a:r>
              <a:rPr lang="en-US" dirty="0"/>
              <a:t>Kata Confidential containers on AKS</a:t>
            </a:r>
          </a:p>
        </p:txBody>
      </p:sp>
      <p:sp>
        <p:nvSpPr>
          <p:cNvPr id="6" name="TextBox 5">
            <a:extLst>
              <a:ext uri="{FF2B5EF4-FFF2-40B4-BE49-F238E27FC236}">
                <a16:creationId xmlns:a16="http://schemas.microsoft.com/office/drawing/2014/main" id="{F7D98965-750D-054B-67F9-081802C93B27}"/>
              </a:ext>
            </a:extLst>
          </p:cNvPr>
          <p:cNvSpPr txBox="1"/>
          <p:nvPr/>
        </p:nvSpPr>
        <p:spPr>
          <a:xfrm>
            <a:off x="448563" y="2215037"/>
            <a:ext cx="6012390" cy="4278094"/>
          </a:xfrm>
          <a:prstGeom prst="rect">
            <a:avLst/>
          </a:prstGeom>
          <a:solidFill>
            <a:schemeClr val="bg1">
              <a:lumMod val="95000"/>
            </a:schemeClr>
          </a:solidFill>
        </p:spPr>
        <p:txBody>
          <a:bodyPr wrap="square">
            <a:spAutoFit/>
          </a:bodyPr>
          <a:lstStyle/>
          <a:p>
            <a:pPr algn="l">
              <a:buFont typeface="+mj-lt"/>
              <a:buAutoNum type="arabicPeriod"/>
            </a:pPr>
            <a:r>
              <a:rPr lang="en-US" sz="1600" b="1" i="0" dirty="0">
                <a:effectLst/>
                <a:latin typeface="+mj-lt"/>
              </a:rPr>
              <a:t> Enhanced Application Isolation:</a:t>
            </a:r>
            <a:r>
              <a:rPr lang="en-US" sz="1600" b="0" i="0" dirty="0">
                <a:effectLst/>
                <a:latin typeface="+mj-lt"/>
              </a:rPr>
              <a:t> </a:t>
            </a:r>
            <a:r>
              <a:rPr lang="en-US" sz="1600" b="0" i="0" dirty="0">
                <a:effectLst/>
              </a:rPr>
              <a:t>Running Kubernetes pods at this isolation level using nested virtualization provides app isolation from the parent VM and the tenant OS admin.</a:t>
            </a:r>
            <a:br>
              <a:rPr lang="en-US" sz="1600" b="0" i="0" dirty="0">
                <a:effectLst/>
              </a:rPr>
            </a:br>
            <a:endParaRPr lang="en-US" sz="1600" b="0" i="0" dirty="0">
              <a:effectLst/>
            </a:endParaRPr>
          </a:p>
          <a:p>
            <a:pPr algn="l">
              <a:buFont typeface="+mj-lt"/>
              <a:buAutoNum type="arabicPeriod"/>
            </a:pPr>
            <a:r>
              <a:rPr lang="en-US" sz="1600" b="1" dirty="0">
                <a:latin typeface="+mj-lt"/>
              </a:rPr>
              <a:t> Flexible Workload Support: </a:t>
            </a:r>
            <a:r>
              <a:rPr lang="en-US" sz="1600" b="0" i="0" dirty="0">
                <a:effectLst/>
              </a:rPr>
              <a:t>It accommodates the need of natively running any Linux container, promoting a diverse workload ecosystem.</a:t>
            </a:r>
            <a:br>
              <a:rPr lang="en-US" sz="1600" b="0" i="0" dirty="0">
                <a:effectLst/>
              </a:rPr>
            </a:br>
            <a:endParaRPr lang="en-US" sz="1600" b="0" i="0" dirty="0">
              <a:effectLst/>
            </a:endParaRPr>
          </a:p>
          <a:p>
            <a:pPr algn="justLow">
              <a:buFont typeface="+mj-lt"/>
              <a:buAutoNum type="arabicPeriod"/>
            </a:pPr>
            <a:r>
              <a:rPr lang="en-US" sz="1600" b="1" dirty="0">
                <a:latin typeface="+mj-lt"/>
              </a:rPr>
              <a:t> Kata Confidential Containers (</a:t>
            </a:r>
            <a:r>
              <a:rPr lang="en-US" sz="1600" b="1" dirty="0" err="1">
                <a:latin typeface="+mj-lt"/>
              </a:rPr>
              <a:t>CoCo</a:t>
            </a:r>
            <a:r>
              <a:rPr lang="en-US" sz="1600" b="1" dirty="0">
                <a:latin typeface="+mj-lt"/>
              </a:rPr>
              <a:t>): </a:t>
            </a:r>
            <a:r>
              <a:rPr lang="en-US" sz="1600" b="0" i="0" dirty="0">
                <a:effectLst/>
              </a:rPr>
              <a:t>This open-source sandboxed CNCF project provides an ideal set of building blocks and security constructs for broad Kubernetes workload support.</a:t>
            </a:r>
            <a:br>
              <a:rPr lang="en-US" sz="1600" b="0" i="0" dirty="0">
                <a:effectLst/>
              </a:rPr>
            </a:br>
            <a:endParaRPr lang="en-US" sz="1600" b="0" i="0" dirty="0">
              <a:effectLst/>
            </a:endParaRPr>
          </a:p>
          <a:p>
            <a:pPr algn="l">
              <a:buFont typeface="+mj-lt"/>
              <a:buAutoNum type="arabicPeriod"/>
            </a:pPr>
            <a:r>
              <a:rPr lang="en-US" sz="1600" b="1" dirty="0">
                <a:latin typeface="+mj-lt"/>
              </a:rPr>
              <a:t> Augmented Data Protection</a:t>
            </a:r>
            <a:r>
              <a:rPr lang="en-US" sz="1600" b="1" i="0" dirty="0">
                <a:effectLst/>
              </a:rPr>
              <a:t>:</a:t>
            </a:r>
            <a:endParaRPr lang="en-US" sz="1600" b="0" i="0" dirty="0">
              <a:effectLst/>
            </a:endParaRPr>
          </a:p>
          <a:p>
            <a:pPr marL="742950" lvl="1" indent="-285750" algn="l">
              <a:buFont typeface="Wingdings" panose="05000000000000000000" pitchFamily="2" charset="2"/>
              <a:buChar char="§"/>
            </a:pPr>
            <a:r>
              <a:rPr lang="en-US" sz="1600" b="0" i="0" dirty="0">
                <a:effectLst/>
              </a:rPr>
              <a:t>Protects data from potential threats from your Azure tenant admin or Kubernetes admin.</a:t>
            </a:r>
          </a:p>
          <a:p>
            <a:pPr marL="742950" lvl="1" indent="-285750" algn="l">
              <a:buFont typeface="Wingdings" panose="05000000000000000000" pitchFamily="2" charset="2"/>
              <a:buChar char="§"/>
            </a:pPr>
            <a:r>
              <a:rPr lang="en-US" sz="1600" b="0" i="0" dirty="0">
                <a:effectLst/>
              </a:rPr>
              <a:t>Safeguards data from the cloud provider/operator, ensuring enhanced data security.</a:t>
            </a:r>
          </a:p>
        </p:txBody>
      </p:sp>
      <p:sp>
        <p:nvSpPr>
          <p:cNvPr id="4" name="TextBox 3">
            <a:extLst>
              <a:ext uri="{FF2B5EF4-FFF2-40B4-BE49-F238E27FC236}">
                <a16:creationId xmlns:a16="http://schemas.microsoft.com/office/drawing/2014/main" id="{F014FAD5-2F95-ED29-DCD3-042D047BDA5E}"/>
              </a:ext>
            </a:extLst>
          </p:cNvPr>
          <p:cNvSpPr txBox="1"/>
          <p:nvPr/>
        </p:nvSpPr>
        <p:spPr>
          <a:xfrm>
            <a:off x="889448" y="1289952"/>
            <a:ext cx="5308420" cy="646331"/>
          </a:xfrm>
          <a:prstGeom prst="rect">
            <a:avLst/>
          </a:prstGeom>
          <a:noFill/>
        </p:spPr>
        <p:txBody>
          <a:bodyPr wrap="square">
            <a:spAutoFit/>
          </a:bodyPr>
          <a:lstStyle/>
          <a:p>
            <a:pPr algn="ctr"/>
            <a:r>
              <a:rPr lang="en-US" dirty="0">
                <a:latin typeface="+mj-lt"/>
              </a:rPr>
              <a:t>C</a:t>
            </a:r>
            <a:r>
              <a:rPr lang="en-US" i="0" dirty="0">
                <a:effectLst/>
                <a:latin typeface="+mj-lt"/>
              </a:rPr>
              <a:t>onfidential </a:t>
            </a:r>
            <a:r>
              <a:rPr lang="en-US" dirty="0">
                <a:latin typeface="+mj-lt"/>
              </a:rPr>
              <a:t>C</a:t>
            </a:r>
            <a:r>
              <a:rPr lang="en-US" i="0" dirty="0">
                <a:effectLst/>
                <a:latin typeface="+mj-lt"/>
              </a:rPr>
              <a:t>ontainers on AKS run in dedicated “</a:t>
            </a:r>
            <a:r>
              <a:rPr lang="en-US" i="1" dirty="0">
                <a:effectLst/>
                <a:latin typeface="+mj-lt"/>
              </a:rPr>
              <a:t>child VMs</a:t>
            </a:r>
            <a:r>
              <a:rPr lang="en-US" i="0" dirty="0">
                <a:effectLst/>
                <a:latin typeface="+mj-lt"/>
              </a:rPr>
              <a:t>” per pod.</a:t>
            </a:r>
            <a:endParaRPr lang="en-US" dirty="0">
              <a:latin typeface="+mj-lt"/>
            </a:endParaRPr>
          </a:p>
        </p:txBody>
      </p:sp>
      <p:sp>
        <p:nvSpPr>
          <p:cNvPr id="8" name="Rectangle 7">
            <a:extLst>
              <a:ext uri="{FF2B5EF4-FFF2-40B4-BE49-F238E27FC236}">
                <a16:creationId xmlns:a16="http://schemas.microsoft.com/office/drawing/2014/main" id="{AFE2901B-5F7B-75C1-AAE9-4C760D694AE3}"/>
              </a:ext>
            </a:extLst>
          </p:cNvPr>
          <p:cNvSpPr/>
          <p:nvPr/>
        </p:nvSpPr>
        <p:spPr>
          <a:xfrm>
            <a:off x="8086119" y="2696340"/>
            <a:ext cx="239719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Kubernetes Service</a:t>
            </a:r>
          </a:p>
        </p:txBody>
      </p:sp>
      <p:sp>
        <p:nvSpPr>
          <p:cNvPr id="9" name="TextBox 8">
            <a:extLst>
              <a:ext uri="{FF2B5EF4-FFF2-40B4-BE49-F238E27FC236}">
                <a16:creationId xmlns:a16="http://schemas.microsoft.com/office/drawing/2014/main" id="{64C6DC62-BF8A-2C09-99F4-864B11C8DEDA}"/>
              </a:ext>
            </a:extLst>
          </p:cNvPr>
          <p:cNvSpPr txBox="1"/>
          <p:nvPr/>
        </p:nvSpPr>
        <p:spPr>
          <a:xfrm>
            <a:off x="8151905" y="31777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SIGN-UP for PREVIEW</a:t>
            </a:r>
          </a:p>
        </p:txBody>
      </p:sp>
      <p:sp>
        <p:nvSpPr>
          <p:cNvPr id="10" name="TextBox 9">
            <a:extLst>
              <a:ext uri="{FF2B5EF4-FFF2-40B4-BE49-F238E27FC236}">
                <a16:creationId xmlns:a16="http://schemas.microsoft.com/office/drawing/2014/main" id="{09F98F4D-3C30-4F8A-E720-12BBAE8F0FA8}"/>
              </a:ext>
            </a:extLst>
          </p:cNvPr>
          <p:cNvSpPr txBox="1"/>
          <p:nvPr/>
        </p:nvSpPr>
        <p:spPr>
          <a:xfrm>
            <a:off x="8009453" y="3881383"/>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Isolate containers from k8s admin</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containerized app</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Open source, building on Kata containers</a:t>
            </a:r>
          </a:p>
        </p:txBody>
      </p:sp>
      <p:pic>
        <p:nvPicPr>
          <p:cNvPr id="11" name="Picture 10" descr="Confidential containers logo">
            <a:extLst>
              <a:ext uri="{FF2B5EF4-FFF2-40B4-BE49-F238E27FC236}">
                <a16:creationId xmlns:a16="http://schemas.microsoft.com/office/drawing/2014/main" id="{82B8EFE3-E1F8-925C-E2EF-717BA162CF17}"/>
              </a:ext>
            </a:extLst>
          </p:cNvPr>
          <p:cNvPicPr>
            <a:picLocks noChangeAspect="1"/>
          </p:cNvPicPr>
          <p:nvPr/>
        </p:nvPicPr>
        <p:blipFill>
          <a:blip r:embed="rId3"/>
          <a:stretch>
            <a:fillRect/>
          </a:stretch>
        </p:blipFill>
        <p:spPr>
          <a:xfrm>
            <a:off x="8039677" y="5225266"/>
            <a:ext cx="1420521" cy="430887"/>
          </a:xfrm>
          <a:prstGeom prst="rect">
            <a:avLst/>
          </a:prstGeom>
        </p:spPr>
      </p:pic>
      <p:grpSp>
        <p:nvGrpSpPr>
          <p:cNvPr id="12" name="Group 11" descr="Cloud Native Computing Foundation logo">
            <a:extLst>
              <a:ext uri="{FF2B5EF4-FFF2-40B4-BE49-F238E27FC236}">
                <a16:creationId xmlns:a16="http://schemas.microsoft.com/office/drawing/2014/main" id="{CC97B763-0305-F38C-4244-2EF9BC28E12E}"/>
              </a:ext>
            </a:extLst>
          </p:cNvPr>
          <p:cNvGrpSpPr/>
          <p:nvPr/>
        </p:nvGrpSpPr>
        <p:grpSpPr>
          <a:xfrm>
            <a:off x="9548722" y="5156550"/>
            <a:ext cx="1616683" cy="499603"/>
            <a:chOff x="8441930" y="4467806"/>
            <a:chExt cx="2194893" cy="678287"/>
          </a:xfrm>
        </p:grpSpPr>
        <p:sp>
          <p:nvSpPr>
            <p:cNvPr id="13" name="Rectangle 12">
              <a:extLst>
                <a:ext uri="{FF2B5EF4-FFF2-40B4-BE49-F238E27FC236}">
                  <a16:creationId xmlns:a16="http://schemas.microsoft.com/office/drawing/2014/main" id="{013D54F9-C9FD-C840-1C90-7652FAC257B5}"/>
                </a:ext>
              </a:extLst>
            </p:cNvPr>
            <p:cNvSpPr/>
            <p:nvPr/>
          </p:nvSpPr>
          <p:spPr bwMode="auto">
            <a:xfrm>
              <a:off x="8441930" y="4561098"/>
              <a:ext cx="2194893" cy="584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pic>
          <p:nvPicPr>
            <p:cNvPr id="14" name="Picture 2">
              <a:extLst>
                <a:ext uri="{FF2B5EF4-FFF2-40B4-BE49-F238E27FC236}">
                  <a16:creationId xmlns:a16="http://schemas.microsoft.com/office/drawing/2014/main" id="{B740A3B6-34C1-DC26-E1F0-B74003FD6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1930" y="4467806"/>
              <a:ext cx="2194893" cy="60744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14">
            <a:extLst>
              <a:ext uri="{FF2B5EF4-FFF2-40B4-BE49-F238E27FC236}">
                <a16:creationId xmlns:a16="http://schemas.microsoft.com/office/drawing/2014/main" id="{DAB6CB0F-22B9-33B2-9526-9E5E761FF709}"/>
              </a:ext>
              <a:ext uri="{C183D7F6-B498-43B3-948B-1728B52AA6E4}">
                <adec:decorative xmlns:adec="http://schemas.microsoft.com/office/drawing/2017/decorative" val="1"/>
              </a:ext>
            </a:extLst>
          </p:cNvPr>
          <p:cNvGrpSpPr/>
          <p:nvPr/>
        </p:nvGrpSpPr>
        <p:grpSpPr>
          <a:xfrm>
            <a:off x="7508547" y="4305819"/>
            <a:ext cx="338556" cy="338556"/>
            <a:chOff x="9373952" y="1753006"/>
            <a:chExt cx="1440638" cy="1440638"/>
          </a:xfrm>
        </p:grpSpPr>
        <p:sp>
          <p:nvSpPr>
            <p:cNvPr id="16" name="Oval 15">
              <a:extLst>
                <a:ext uri="{FF2B5EF4-FFF2-40B4-BE49-F238E27FC236}">
                  <a16:creationId xmlns:a16="http://schemas.microsoft.com/office/drawing/2014/main" id="{08B91DD4-FD09-EAF6-87B9-38E3A2981081}"/>
                </a:ext>
              </a:extLst>
            </p:cNvPr>
            <p:cNvSpPr/>
            <p:nvPr/>
          </p:nvSpPr>
          <p:spPr bwMode="auto">
            <a:xfrm>
              <a:off x="9373952" y="1753006"/>
              <a:ext cx="1440638" cy="1440638"/>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7" name="Freeform: Shape 16">
              <a:extLst>
                <a:ext uri="{FF2B5EF4-FFF2-40B4-BE49-F238E27FC236}">
                  <a16:creationId xmlns:a16="http://schemas.microsoft.com/office/drawing/2014/main" id="{0D0935F3-795D-B3A2-FDB2-541AB8FC5616}"/>
                </a:ext>
              </a:extLst>
            </p:cNvPr>
            <p:cNvSpPr/>
            <p:nvPr/>
          </p:nvSpPr>
          <p:spPr>
            <a:xfrm>
              <a:off x="9756095" y="2359714"/>
              <a:ext cx="458731" cy="41308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8EEB7734-80E4-5F34-A300-E93F149005BF}"/>
                </a:ext>
              </a:extLst>
            </p:cNvPr>
            <p:cNvSpPr/>
            <p:nvPr/>
          </p:nvSpPr>
          <p:spPr>
            <a:xfrm>
              <a:off x="10139471" y="2171484"/>
              <a:ext cx="284969" cy="256612"/>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Group 18">
            <a:extLst>
              <a:ext uri="{FF2B5EF4-FFF2-40B4-BE49-F238E27FC236}">
                <a16:creationId xmlns:a16="http://schemas.microsoft.com/office/drawing/2014/main" id="{AAE3CAC0-F364-AE8E-A989-971985F2F4D5}"/>
              </a:ext>
              <a:ext uri="{C183D7F6-B498-43B3-948B-1728B52AA6E4}">
                <adec:decorative xmlns:adec="http://schemas.microsoft.com/office/drawing/2017/decorative" val="1"/>
              </a:ext>
            </a:extLst>
          </p:cNvPr>
          <p:cNvGrpSpPr/>
          <p:nvPr/>
        </p:nvGrpSpPr>
        <p:grpSpPr>
          <a:xfrm>
            <a:off x="7508547" y="4817995"/>
            <a:ext cx="338555" cy="338555"/>
            <a:chOff x="9989755" y="3551603"/>
            <a:chExt cx="1649669" cy="1649669"/>
          </a:xfrm>
        </p:grpSpPr>
        <p:sp>
          <p:nvSpPr>
            <p:cNvPr id="20" name="Oval 19">
              <a:extLst>
                <a:ext uri="{FF2B5EF4-FFF2-40B4-BE49-F238E27FC236}">
                  <a16:creationId xmlns:a16="http://schemas.microsoft.com/office/drawing/2014/main" id="{9E70E364-E13C-528F-7537-5A9769A240FA}"/>
                </a:ext>
              </a:extLst>
            </p:cNvPr>
            <p:cNvSpPr/>
            <p:nvPr/>
          </p:nvSpPr>
          <p:spPr bwMode="auto">
            <a:xfrm>
              <a:off x="9989755" y="35516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sp>
          <p:nvSpPr>
            <p:cNvPr id="21" name="Freeform: Shape 20">
              <a:extLst>
                <a:ext uri="{FF2B5EF4-FFF2-40B4-BE49-F238E27FC236}">
                  <a16:creationId xmlns:a16="http://schemas.microsoft.com/office/drawing/2014/main" id="{8B429F25-BAA7-D7B3-A363-AB2001119AEC}"/>
                </a:ext>
              </a:extLst>
            </p:cNvPr>
            <p:cNvSpPr/>
            <p:nvPr/>
          </p:nvSpPr>
          <p:spPr>
            <a:xfrm>
              <a:off x="10918652"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F9E1FC3D-5AEE-B91D-1587-DB846D518787}"/>
                </a:ext>
              </a:extLst>
            </p:cNvPr>
            <p:cNvSpPr/>
            <p:nvPr/>
          </p:nvSpPr>
          <p:spPr>
            <a:xfrm>
              <a:off x="10985284"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BDB3E72-A254-FCCD-4937-C5E951D93395}"/>
                </a:ext>
              </a:extLst>
            </p:cNvPr>
            <p:cNvSpPr/>
            <p:nvPr/>
          </p:nvSpPr>
          <p:spPr>
            <a:xfrm>
              <a:off x="10660684" y="4218552"/>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5B8E0D4-07E2-03E5-27B1-9E0C1E03FF2E}"/>
                </a:ext>
              </a:extLst>
            </p:cNvPr>
            <p:cNvSpPr/>
            <p:nvPr/>
          </p:nvSpPr>
          <p:spPr>
            <a:xfrm>
              <a:off x="10727331" y="3995447"/>
              <a:ext cx="170063" cy="180858"/>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43DC9B4-0E82-BEA8-231C-98DFEF15085F}"/>
                </a:ext>
              </a:extLst>
            </p:cNvPr>
            <p:cNvSpPr/>
            <p:nvPr/>
          </p:nvSpPr>
          <p:spPr>
            <a:xfrm>
              <a:off x="10404160"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44A8F829-D131-493C-5C93-463CB7D2ABF0}"/>
                </a:ext>
              </a:extLst>
            </p:cNvPr>
            <p:cNvSpPr/>
            <p:nvPr/>
          </p:nvSpPr>
          <p:spPr>
            <a:xfrm>
              <a:off x="10470808"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B304024A-EB9C-A572-BE68-0D1A51F870C0}"/>
              </a:ext>
              <a:ext uri="{C183D7F6-B498-43B3-948B-1728B52AA6E4}">
                <adec:decorative xmlns:adec="http://schemas.microsoft.com/office/drawing/2017/decorative" val="1"/>
              </a:ext>
            </a:extLst>
          </p:cNvPr>
          <p:cNvGrpSpPr/>
          <p:nvPr/>
        </p:nvGrpSpPr>
        <p:grpSpPr>
          <a:xfrm>
            <a:off x="7490640" y="3829746"/>
            <a:ext cx="338554" cy="338554"/>
            <a:chOff x="8729427" y="1381103"/>
            <a:chExt cx="1649669" cy="1649669"/>
          </a:xfrm>
        </p:grpSpPr>
        <p:sp>
          <p:nvSpPr>
            <p:cNvPr id="28" name="Oval 27">
              <a:extLst>
                <a:ext uri="{FF2B5EF4-FFF2-40B4-BE49-F238E27FC236}">
                  <a16:creationId xmlns:a16="http://schemas.microsoft.com/office/drawing/2014/main" id="{6A1364B3-9392-85BB-47CA-2624C3F34151}"/>
                </a:ext>
              </a:extLst>
            </p:cNvPr>
            <p:cNvSpPr/>
            <p:nvPr/>
          </p:nvSpPr>
          <p:spPr bwMode="auto">
            <a:xfrm>
              <a:off x="8729427" y="13811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pic>
          <p:nvPicPr>
            <p:cNvPr id="29" name="lock 2" descr="lock">
              <a:extLst>
                <a:ext uri="{FF2B5EF4-FFF2-40B4-BE49-F238E27FC236}">
                  <a16:creationId xmlns:a16="http://schemas.microsoft.com/office/drawing/2014/main" id="{8B975ECD-4821-1A5A-8BF2-09E9375D6E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88501" y="1774038"/>
              <a:ext cx="731520" cy="731520"/>
            </a:xfrm>
            <a:prstGeom prst="rect">
              <a:avLst/>
            </a:prstGeom>
          </p:spPr>
        </p:pic>
      </p:grpSp>
      <p:sp>
        <p:nvSpPr>
          <p:cNvPr id="30" name="TextBox 29">
            <a:extLst>
              <a:ext uri="{FF2B5EF4-FFF2-40B4-BE49-F238E27FC236}">
                <a16:creationId xmlns:a16="http://schemas.microsoft.com/office/drawing/2014/main" id="{DA3714B2-F1F3-A06C-9AF3-E8AEEB4B668A}"/>
              </a:ext>
            </a:extLst>
          </p:cNvPr>
          <p:cNvSpPr txBox="1"/>
          <p:nvPr/>
        </p:nvSpPr>
        <p:spPr>
          <a:xfrm>
            <a:off x="8246887" y="5835867"/>
            <a:ext cx="25400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Aka.ms/</a:t>
            </a:r>
            <a:r>
              <a:rPr kumimoji="0" lang="en-US" sz="1600" b="1" i="0" u="none" strike="noStrike" kern="1200" cap="none" spc="0" normalizeH="0" baseline="0" noProof="0">
                <a:ln>
                  <a:noFill/>
                </a:ln>
                <a:effectLst/>
                <a:uLnTx/>
                <a:uFillTx/>
                <a:latin typeface="Arial" panose="020B0604020202020204"/>
                <a:ea typeface="+mn-ea"/>
                <a:cs typeface="+mn-cs"/>
              </a:rPr>
              <a:t>cocoakspreview</a:t>
            </a:r>
          </a:p>
        </p:txBody>
      </p:sp>
      <p:pic>
        <p:nvPicPr>
          <p:cNvPr id="31" name="Graphic 30">
            <a:extLst>
              <a:ext uri="{FF2B5EF4-FFF2-40B4-BE49-F238E27FC236}">
                <a16:creationId xmlns:a16="http://schemas.microsoft.com/office/drawing/2014/main" id="{4AF05689-0091-18CC-9819-8FED25137E7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28276" y="1483604"/>
            <a:ext cx="1156348" cy="1156348"/>
          </a:xfrm>
          <a:prstGeom prst="rect">
            <a:avLst/>
          </a:prstGeom>
        </p:spPr>
      </p:pic>
      <p:sp>
        <p:nvSpPr>
          <p:cNvPr id="32" name="TextBox 31">
            <a:extLst>
              <a:ext uri="{FF2B5EF4-FFF2-40B4-BE49-F238E27FC236}">
                <a16:creationId xmlns:a16="http://schemas.microsoft.com/office/drawing/2014/main" id="{158CA534-DF4D-A6A2-5536-1B7DAF9650C0}"/>
              </a:ext>
            </a:extLst>
          </p:cNvPr>
          <p:cNvSpPr txBox="1"/>
          <p:nvPr/>
        </p:nvSpPr>
        <p:spPr>
          <a:xfrm>
            <a:off x="7310348" y="2732029"/>
            <a:ext cx="3992204" cy="307777"/>
          </a:xfrm>
          <a:prstGeom prst="rect">
            <a:avLst/>
          </a:prstGeom>
          <a:noFill/>
        </p:spPr>
        <p:txBody>
          <a:bodyPr wrap="square">
            <a:spAutoFit/>
          </a:bodyPr>
          <a:lstStyle/>
          <a:p>
            <a:pPr algn="ctr"/>
            <a:r>
              <a:rPr lang="en-US" sz="1400" dirty="0">
                <a:latin typeface="+mj-lt"/>
              </a:rPr>
              <a:t>Kata Confidential containers on AKS</a:t>
            </a:r>
          </a:p>
        </p:txBody>
      </p:sp>
    </p:spTree>
    <p:extLst>
      <p:ext uri="{BB962C8B-B14F-4D97-AF65-F5344CB8AC3E}">
        <p14:creationId xmlns:p14="http://schemas.microsoft.com/office/powerpoint/2010/main" val="749905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1000"/>
                                        <p:tgtEl>
                                          <p:spTgt spid="30"/>
                                        </p:tgtEl>
                                      </p:cBhvr>
                                    </p:animEffect>
                                    <p:anim calcmode="lin" valueType="num">
                                      <p:cBhvr>
                                        <p:cTn id="38" dur="1000" fill="hold"/>
                                        <p:tgtEl>
                                          <p:spTgt spid="30"/>
                                        </p:tgtEl>
                                        <p:attrNameLst>
                                          <p:attrName>ppt_x</p:attrName>
                                        </p:attrNameLst>
                                      </p:cBhvr>
                                      <p:tavLst>
                                        <p:tav tm="0">
                                          <p:val>
                                            <p:strVal val="#ppt_x"/>
                                          </p:val>
                                        </p:tav>
                                        <p:tav tm="100000">
                                          <p:val>
                                            <p:strVal val="#ppt_x"/>
                                          </p:val>
                                        </p:tav>
                                      </p:tavLst>
                                    </p:anim>
                                    <p:anim calcmode="lin" valueType="num">
                                      <p:cBhvr>
                                        <p:cTn id="3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rgbClr val="FFFFFF"/>
    </a:lt1>
    <a:dk2>
      <a:srgbClr val="8A8E91"/>
    </a:dk2>
    <a:lt2>
      <a:srgbClr val="E1DEDE"/>
    </a:lt2>
    <a:accent1>
      <a:srgbClr val="898892"/>
    </a:accent1>
    <a:accent2>
      <a:srgbClr val="323138"/>
    </a:accent2>
    <a:accent3>
      <a:srgbClr val="E1DCDE"/>
    </a:accent3>
    <a:accent4>
      <a:srgbClr val="F26520"/>
    </a:accent4>
    <a:accent5>
      <a:srgbClr val="EC1923"/>
    </a:accent5>
    <a:accent6>
      <a:srgbClr val="007C97"/>
    </a:accent6>
    <a:hlink>
      <a:srgbClr val="8A8893"/>
    </a:hlink>
    <a:folHlink>
      <a:srgbClr val="8A8694"/>
    </a:folHlink>
  </a:clrScheme>
  <a:fontScheme name="Custom 1">
    <a:majorFont>
      <a:latin typeface="Klavika Regular"/>
      <a:ea typeface=""/>
      <a:cs typeface=""/>
    </a:majorFont>
    <a:minorFont>
      <a:latin typeface="Klavika Regula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12482</Words>
  <Application>Microsoft Office PowerPoint</Application>
  <PresentationFormat>Widescreen</PresentationFormat>
  <Paragraphs>1841</Paragraphs>
  <Slides>106</Slides>
  <Notes>77</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106</vt:i4>
      </vt:variant>
    </vt:vector>
  </HeadingPairs>
  <TitlesOfParts>
    <vt:vector size="124" baseType="lpstr">
      <vt:lpstr>-apple-system</vt:lpstr>
      <vt:lpstr>Arial</vt:lpstr>
      <vt:lpstr>Calibri</vt:lpstr>
      <vt:lpstr>Calibri Light</vt:lpstr>
      <vt:lpstr>Consolas</vt:lpstr>
      <vt:lpstr>HK Grotesk Medium</vt:lpstr>
      <vt:lpstr>Klavika Bold</vt:lpstr>
      <vt:lpstr>Klavika Regular</vt:lpstr>
      <vt:lpstr>Segoe UI</vt:lpstr>
      <vt:lpstr>Segoe UI Semibold</vt:lpstr>
      <vt:lpstr>Segoe UI Semilight</vt:lpstr>
      <vt:lpstr>SegoeUI</vt:lpstr>
      <vt:lpstr>Source Sans Pro</vt:lpstr>
      <vt:lpstr>Times New Roman</vt:lpstr>
      <vt:lpstr>Wingdings</vt:lpstr>
      <vt:lpstr>Office Theme</vt:lpstr>
      <vt:lpstr>White Template</vt:lpstr>
      <vt:lpstr>1_Office Theme</vt:lpstr>
      <vt:lpstr>Azure Confidential Computing powered by AMD SEV-SNP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VirTEE</vt:lpstr>
      <vt:lpstr>PowerPoint Presentation</vt:lpstr>
      <vt:lpstr>PowerPoint Presentation</vt:lpstr>
      <vt:lpstr>PowerPoint Presentation</vt:lpstr>
      <vt:lpstr>PowerPoint Presentation</vt:lpstr>
      <vt:lpstr>What is guest attestation for confidential VMs?</vt:lpstr>
      <vt:lpstr>PowerPoint Presentation</vt:lpstr>
      <vt:lpstr>PowerPoint Presentation</vt:lpstr>
      <vt:lpstr>PowerPoint Presentation</vt:lpstr>
      <vt:lpstr>PowerPoint Presentation</vt:lpstr>
      <vt:lpstr>PowerPoint Presentation</vt:lpstr>
      <vt:lpstr>PowerPoint Presentation</vt:lpstr>
      <vt:lpstr>Confidential Containers on ACI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Kata Confidential containers on AKS</vt:lpstr>
      <vt:lpstr>Kata Confidential Containers</vt:lpstr>
      <vt:lpstr>Product design principles</vt:lpstr>
      <vt:lpstr>End to end encryption with Confidential Containers</vt:lpstr>
      <vt:lpstr>PowerPoint Presentation</vt:lpstr>
      <vt:lpstr>Confidential Computing use cases</vt:lpstr>
      <vt:lpstr>Confidential computing is  state-of-the-art, and Azure is ready!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Confidential Computing on Azure: A Comprehensive Workshop leveraging AMD SEV-SNP</dc:title>
  <dc:creator/>
  <cp:revision>1</cp:revision>
  <dcterms:created xsi:type="dcterms:W3CDTF">2023-06-27T11:07:08Z</dcterms:created>
  <dcterms:modified xsi:type="dcterms:W3CDTF">2023-07-06T14:29:50Z</dcterms:modified>
</cp:coreProperties>
</file>